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1" r:id="rId5"/>
    <p:sldId id="264" r:id="rId6"/>
    <p:sldId id="265" r:id="rId7"/>
    <p:sldId id="266" r:id="rId8"/>
    <p:sldId id="267" r:id="rId9"/>
    <p:sldId id="269" r:id="rId10"/>
    <p:sldId id="270" r:id="rId11"/>
    <p:sldId id="271" r:id="rId12"/>
    <p:sldId id="272" r:id="rId13"/>
    <p:sldId id="273" r:id="rId14"/>
    <p:sldId id="274" r:id="rId15"/>
    <p:sldId id="27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0"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18/12/2018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18/12/2018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18/12/2018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18/12/2018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18/12/2018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18/12/2018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18/12/2018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18/12/2018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18/12/2018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18/12/2018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18/12/2018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18/12/2018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2034862"/>
            <a:ext cx="8361229" cy="1851818"/>
          </a:xfrm>
        </p:spPr>
        <p:txBody>
          <a:bodyPr/>
          <a:lstStyle/>
          <a:p>
            <a:r>
              <a:rPr lang="ro-RO" sz="1800" b="1" dirty="0"/>
              <a:t>A 3.3. Platforma educationala online pentru sprijin </a:t>
            </a:r>
            <a:r>
              <a:rPr lang="ro-RO" sz="1800" dirty="0"/>
              <a:t/>
            </a:r>
            <a:br>
              <a:rPr lang="ro-RO" sz="1800" dirty="0"/>
            </a:br>
            <a:r>
              <a:rPr lang="en-US" sz="1800" b="1" dirty="0" err="1"/>
              <a:t>Resurse</a:t>
            </a:r>
            <a:r>
              <a:rPr lang="en-US" sz="1800" b="1" dirty="0"/>
              <a:t> </a:t>
            </a:r>
            <a:r>
              <a:rPr lang="en-US" sz="1800" b="1" dirty="0" err="1"/>
              <a:t>pentru</a:t>
            </a:r>
            <a:r>
              <a:rPr lang="en-US" sz="1800" b="1" dirty="0"/>
              <a:t> </a:t>
            </a:r>
            <a:r>
              <a:rPr lang="en-US" sz="1800" b="1" dirty="0" err="1"/>
              <a:t>dezvoltarea</a:t>
            </a:r>
            <a:r>
              <a:rPr lang="en-US" sz="1800" b="1" dirty="0"/>
              <a:t> </a:t>
            </a:r>
            <a:r>
              <a:rPr lang="en-US" sz="1800" b="1" dirty="0" err="1"/>
              <a:t>unui</a:t>
            </a:r>
            <a:r>
              <a:rPr lang="en-US" sz="1800" b="1" dirty="0"/>
              <a:t> management </a:t>
            </a:r>
            <a:r>
              <a:rPr lang="en-US" sz="1800" b="1" dirty="0" err="1"/>
              <a:t>instituțional</a:t>
            </a:r>
            <a:r>
              <a:rPr lang="en-US" sz="1800" b="1" dirty="0"/>
              <a:t> </a:t>
            </a:r>
            <a:r>
              <a:rPr lang="en-US" sz="1800" b="1" dirty="0" err="1"/>
              <a:t>antreprenorial</a:t>
            </a:r>
            <a:r>
              <a:rPr lang="en-US" sz="1800" b="1" dirty="0"/>
              <a:t> de </a:t>
            </a:r>
            <a:r>
              <a:rPr lang="en-US" sz="1800" b="1" dirty="0" err="1"/>
              <a:t>calitate</a:t>
            </a:r>
            <a:r>
              <a:rPr lang="en-US" sz="1800" b="1" dirty="0"/>
              <a:t> </a:t>
            </a:r>
            <a:r>
              <a:rPr lang="en-US" sz="1800" b="1" dirty="0" err="1"/>
              <a:t>în</a:t>
            </a:r>
            <a:r>
              <a:rPr lang="en-US" sz="1800" b="1" dirty="0"/>
              <a:t> </a:t>
            </a:r>
            <a:r>
              <a:rPr lang="en-US" sz="1800" b="1" dirty="0" err="1"/>
              <a:t>școli</a:t>
            </a:r>
            <a:r>
              <a:rPr lang="en-US" sz="1800" b="1" dirty="0"/>
              <a:t> </a:t>
            </a:r>
            <a:r>
              <a:rPr lang="en-US" sz="1800" b="1" dirty="0" err="1"/>
              <a:t>defavorizate</a:t>
            </a:r>
            <a:r>
              <a:rPr lang="ro-RO" sz="1800" b="1" dirty="0"/>
              <a:t/>
            </a:r>
            <a:br>
              <a:rPr lang="ro-RO" sz="1800" b="1" dirty="0"/>
            </a:br>
            <a:r>
              <a:rPr lang="ro-RO" b="1" dirty="0"/>
              <a:t/>
            </a:r>
            <a:br>
              <a:rPr lang="ro-RO" b="1" dirty="0"/>
            </a:br>
            <a:r>
              <a:rPr lang="ro-RO" sz="4000" b="1" dirty="0">
                <a:solidFill>
                  <a:srgbClr val="FF0000"/>
                </a:solidFill>
                <a:latin typeface="Algerian" panose="04020705040A02060702" pitchFamily="82" charset="0"/>
              </a:rPr>
              <a:t>MANAGEMENTUL CLASEI VS. MANAGEMETUL SCOLII</a:t>
            </a:r>
            <a:endParaRPr lang="ro-RO" sz="4000" dirty="0">
              <a:solidFill>
                <a:srgbClr val="FF0000"/>
              </a:solidFill>
              <a:latin typeface="Algerian" panose="04020705040A02060702" pitchFamily="82" charset="0"/>
            </a:endParaRPr>
          </a:p>
        </p:txBody>
      </p:sp>
      <p:sp>
        <p:nvSpPr>
          <p:cNvPr id="3" name="Subtitle 2"/>
          <p:cNvSpPr>
            <a:spLocks noGrp="1"/>
          </p:cNvSpPr>
          <p:nvPr>
            <p:ph type="subTitle" idx="1"/>
          </p:nvPr>
        </p:nvSpPr>
        <p:spPr>
          <a:xfrm>
            <a:off x="2679906" y="4597758"/>
            <a:ext cx="6831673" cy="1043188"/>
          </a:xfrm>
        </p:spPr>
        <p:txBody>
          <a:bodyPr/>
          <a:lstStyle/>
          <a:p>
            <a:endParaRPr lang="ro-RO" dirty="0"/>
          </a:p>
        </p:txBody>
      </p:sp>
    </p:spTree>
    <p:extLst>
      <p:ext uri="{BB962C8B-B14F-4D97-AF65-F5344CB8AC3E}">
        <p14:creationId xmlns:p14="http://schemas.microsoft.com/office/powerpoint/2010/main" val="2738146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a:xfrm>
            <a:off x="1101143" y="2537138"/>
            <a:ext cx="10142113" cy="5042079"/>
          </a:xfrm>
        </p:spPr>
        <p:txBody>
          <a:bodyPr>
            <a:noAutofit/>
          </a:bodyPr>
          <a:lstStyle/>
          <a:p>
            <a:pPr algn="just"/>
            <a:r>
              <a:rPr lang="ro-RO" dirty="0"/>
              <a:t>Într-o perspectivă sistematică de management al şcolii şi al clasei, elevii sunt văzuti ca şi clienţi, şcoala – ca un furnizor de servicii educaţionale şi profesorii – ca profesionişti. </a:t>
            </a:r>
          </a:p>
          <a:p>
            <a:pPr algn="just"/>
            <a:r>
              <a:rPr lang="ro-RO" dirty="0"/>
              <a:t>Fără a avea pretenţia că clientul are întodeauna dreptate, putem spune că </a:t>
            </a:r>
            <a:r>
              <a:rPr lang="ro-RO" b="1" dirty="0"/>
              <a:t>şcoala are preocuparea constantă de a răspunde nevoilor clienţilor şi să se adapteze la caracteristicile sale proprii, individuale, sau chiar prin adaptarea curriculumului, programelor, abordărilor pedagogice şi activităţilor de predare, învăţare şi evaluare. </a:t>
            </a:r>
          </a:p>
          <a:p>
            <a:pPr algn="just"/>
            <a:r>
              <a:rPr lang="ro-RO" dirty="0"/>
              <a:t>În mod ideal, </a:t>
            </a:r>
            <a:r>
              <a:rPr lang="ro-RO" b="1" dirty="0"/>
              <a:t>elevii întreţin cu profesorii relaţii contractuale, bazate pe recunoaşterea şi exercitarea rolurilor predefinite sau convenite şi de a dezvolta împreună cu colegii lor raportul de colaborare în vederea realizării contractului. Se foloseşte adesea contractul ca mijloc de intervenţie asupra elevilor care nu respectă angajamentele, pe care le-au luat când s-au înscris la şcoală.</a:t>
            </a:r>
          </a:p>
          <a:p>
            <a:pPr algn="just"/>
            <a:endParaRPr lang="ro-RO" sz="2400" dirty="0"/>
          </a:p>
        </p:txBody>
      </p:sp>
    </p:spTree>
    <p:extLst>
      <p:ext uri="{BB962C8B-B14F-4D97-AF65-F5344CB8AC3E}">
        <p14:creationId xmlns:p14="http://schemas.microsoft.com/office/powerpoint/2010/main" val="23551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p:txBody>
          <a:bodyPr/>
          <a:lstStyle/>
          <a:p>
            <a:pPr algn="just"/>
            <a:r>
              <a:rPr lang="ro-RO" sz="2400" dirty="0"/>
              <a:t>Respectul din această perspectivă înseamnă respectul angaja­mentelor faţă de şcoală, a profesorilor şi a celorlalţi elevi. Responsabilitatea constă în a răspunde în faţa celorlalţi cu privire la gesturile făcute în vederea realizării sau nerealizării angajamentelor luate faţă de ei. </a:t>
            </a:r>
          </a:p>
          <a:p>
            <a:pPr algn="just"/>
            <a:r>
              <a:rPr lang="ro-RO" sz="2400" dirty="0"/>
              <a:t>Autonomia este definită ca abilitatea de a face alegeri şi de a le explica, de a conveni asupra condiţiilor de realizare a angajamentelor sale, precum şi de a cere respectarea angajamentelor făcute de alţii.</a:t>
            </a:r>
          </a:p>
          <a:p>
            <a:endParaRPr lang="ro-RO" dirty="0"/>
          </a:p>
        </p:txBody>
      </p:sp>
    </p:spTree>
    <p:extLst>
      <p:ext uri="{BB962C8B-B14F-4D97-AF65-F5344CB8AC3E}">
        <p14:creationId xmlns:p14="http://schemas.microsoft.com/office/powerpoint/2010/main" val="1939506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p:txBody>
          <a:bodyPr>
            <a:normAutofit fontScale="92500"/>
          </a:bodyPr>
          <a:lstStyle/>
          <a:p>
            <a:pPr algn="just"/>
            <a:r>
              <a:rPr lang="ro-RO" sz="2400" dirty="0"/>
              <a:t>Într-o perspectivă educativă a managementului şcolar şi al clasei, elevii sunt văzuti ca parteneri în realizarea proiectului de dezvoltare instituţională, precum şi relaţiile lor cu profesorii, cu alţi elevi şi alţi angajaţi ai şcolii, înţelegând aici conducerea, sunt raporturi de cooperare egalitară. </a:t>
            </a:r>
          </a:p>
          <a:p>
            <a:pPr algn="just"/>
            <a:r>
              <a:rPr lang="ro-RO" sz="2400" dirty="0"/>
              <a:t>Aceste raporturi nu elimină diferenţele de funcţii şi de experienţă ale fiecăruia. Cu toate acestea, aceste diferenţe sunt condiţiile esenţiale ale unei unităţi de învăţământ pentru un parteneriat creativ şi productiv. Vorbind de respect, în această perspectivă, înseamnă respectul pentru sine şi pentru alţii ca persoane unice şi ca membri ai aceleiaşi comunităţi şcolare</a:t>
            </a:r>
            <a:r>
              <a:rPr lang="ro-RO" dirty="0"/>
              <a:t>. </a:t>
            </a:r>
          </a:p>
        </p:txBody>
      </p:sp>
    </p:spTree>
    <p:extLst>
      <p:ext uri="{BB962C8B-B14F-4D97-AF65-F5344CB8AC3E}">
        <p14:creationId xmlns:p14="http://schemas.microsoft.com/office/powerpoint/2010/main" val="261242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p:txBody>
          <a:bodyPr>
            <a:normAutofit/>
          </a:bodyPr>
          <a:lstStyle/>
          <a:p>
            <a:pPr algn="just"/>
            <a:r>
              <a:rPr lang="ro-RO" sz="2400" dirty="0"/>
              <a:t>Elevii sunt supuşi la o mare varietate de practici şi o variaţie largă a acestora în acelaşi timp. </a:t>
            </a:r>
          </a:p>
          <a:p>
            <a:pPr algn="just"/>
            <a:r>
              <a:rPr lang="ro-RO" sz="2400" dirty="0"/>
              <a:t>De asemenea, cei mai mulţi </a:t>
            </a:r>
            <a:r>
              <a:rPr lang="ro-RO" sz="2400" b="1" u="sng" dirty="0"/>
              <a:t>agenţi de educaţie recunosc necesitatea dezvoltării coerenţei practicilor de management al clasei într-o şcoală, coerenţa între managementul clasei şi managementul şcolar şi coerenţa între managementul inspectoratului şcolar şi a managementului şcolii. </a:t>
            </a:r>
          </a:p>
          <a:p>
            <a:pPr algn="just"/>
            <a:r>
              <a:rPr lang="ro-RO" sz="2400" dirty="0"/>
              <a:t>Dar nu toţi sunt de acord cu privire la modul de realizare a acestui lucru.</a:t>
            </a:r>
          </a:p>
          <a:p>
            <a:pPr algn="just"/>
            <a:endParaRPr lang="ro-RO" sz="2400" dirty="0"/>
          </a:p>
        </p:txBody>
      </p:sp>
    </p:spTree>
    <p:extLst>
      <p:ext uri="{BB962C8B-B14F-4D97-AF65-F5344CB8AC3E}">
        <p14:creationId xmlns:p14="http://schemas.microsoft.com/office/powerpoint/2010/main" val="148158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p:txBody>
          <a:bodyPr>
            <a:noAutofit/>
          </a:bodyPr>
          <a:lstStyle/>
          <a:p>
            <a:pPr algn="just"/>
            <a:r>
              <a:rPr lang="ro-RO" sz="2400" dirty="0"/>
              <a:t>Pentru unii, trebuie să </a:t>
            </a:r>
            <a:r>
              <a:rPr lang="ro-RO" sz="2400" b="1" u="sng" dirty="0"/>
              <a:t>standardizeze practicile de management</a:t>
            </a:r>
            <a:r>
              <a:rPr lang="ro-RO" sz="2400" dirty="0"/>
              <a:t>. În acest scop, decizia trebuie luată de </a:t>
            </a:r>
            <a:r>
              <a:rPr lang="ro-RO" sz="2400" b="1" dirty="0"/>
              <a:t>autoritatea sau de majoritatea personalului şcolii </a:t>
            </a:r>
            <a:r>
              <a:rPr lang="ro-RO" sz="2400" dirty="0"/>
              <a:t>asupra modelului de management de aplicat. Autoritate sau majoritate, rezultatul este acelaşi: </a:t>
            </a:r>
            <a:r>
              <a:rPr lang="ro-RO" sz="2400" b="1" u="sng" dirty="0"/>
              <a:t>regula prescrie practica, iar scopul este reducerea diferenţelor.</a:t>
            </a:r>
          </a:p>
          <a:p>
            <a:pPr algn="just"/>
            <a:r>
              <a:rPr lang="ro-RO" sz="2400" dirty="0"/>
              <a:t>Pentru alţii, trebuie </a:t>
            </a:r>
            <a:r>
              <a:rPr lang="ro-RO" sz="2400" b="1" dirty="0"/>
              <a:t>precizate practicile de management şi făcute cunoscute, </a:t>
            </a:r>
            <a:r>
              <a:rPr lang="ro-RO" sz="2400" dirty="0"/>
              <a:t>astfel încât toată lumea să ştie că un astfel de profesor gestionează clasa într-un anumit mod, în timp ce altul procedează altfel şi că fiecare director de şcoală se ocupă în felul lui de elevi şi de personalul şcolii. </a:t>
            </a:r>
          </a:p>
        </p:txBody>
      </p:sp>
    </p:spTree>
    <p:extLst>
      <p:ext uri="{BB962C8B-B14F-4D97-AF65-F5344CB8AC3E}">
        <p14:creationId xmlns:p14="http://schemas.microsoft.com/office/powerpoint/2010/main" val="2955915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a:t>
            </a:r>
            <a:r>
              <a:rPr lang="ro-RO" b="1"/>
              <a:t>MANAGEMENTUL SCOLII</a:t>
            </a:r>
            <a:endParaRPr lang="ro-RO"/>
          </a:p>
        </p:txBody>
      </p:sp>
      <p:sp>
        <p:nvSpPr>
          <p:cNvPr id="3" name="Content Placeholder 2"/>
          <p:cNvSpPr>
            <a:spLocks noGrp="1"/>
          </p:cNvSpPr>
          <p:nvPr>
            <p:ph idx="1"/>
          </p:nvPr>
        </p:nvSpPr>
        <p:spPr>
          <a:xfrm>
            <a:off x="772732" y="1809481"/>
            <a:ext cx="11140225" cy="4848896"/>
          </a:xfrm>
        </p:spPr>
        <p:txBody>
          <a:bodyPr>
            <a:noAutofit/>
          </a:bodyPr>
          <a:lstStyle/>
          <a:p>
            <a:pPr algn="just" fontAlgn="base"/>
            <a:r>
              <a:rPr lang="ro-RO" sz="2400" dirty="0"/>
              <a:t>Nu se reduc diferenţele, ele se afişează şi se explică elevilor şi altor factori de educaţie.</a:t>
            </a:r>
          </a:p>
          <a:p>
            <a:pPr algn="just" fontAlgn="base"/>
            <a:r>
              <a:rPr lang="ro-RO" sz="2400" b="1" u="sng" dirty="0"/>
              <a:t>Practic, managementul clasei şi managementul şcolar ţin de responsabilitatea profesională a fiecărui membru al personalului şcolii, profesori sau directori de şcoală</a:t>
            </a:r>
            <a:r>
              <a:rPr lang="ro-RO" sz="2400" dirty="0"/>
              <a:t>. </a:t>
            </a:r>
          </a:p>
          <a:p>
            <a:pPr algn="just" fontAlgn="base"/>
            <a:r>
              <a:rPr lang="ro-RO" sz="2400" dirty="0"/>
              <a:t>Rolul şcolii este acela de a se asigura că diferenţele practice se situează în limitele premise şi respectă anumite valori comune. Ele trebuie, de asemenea, să stabilească şi să facă publice mecanismele prin care elevii sau părinţii lor pot să ceară explicaţii profesorilor şi conducerii şcolii. </a:t>
            </a:r>
          </a:p>
          <a:p>
            <a:pPr algn="just" fontAlgn="base"/>
            <a:r>
              <a:rPr lang="ro-RO" sz="2400" b="1" dirty="0"/>
              <a:t>Conform acestei abordări, dezvoltarea coerenţei este de a stabili cadrul în interiorul căruia se poate exprima diversitatea practicilor de management al clasei.</a:t>
            </a:r>
          </a:p>
          <a:p>
            <a:pPr algn="just"/>
            <a:endParaRPr lang="ro-RO" sz="2400" dirty="0"/>
          </a:p>
        </p:txBody>
      </p:sp>
    </p:spTree>
    <p:extLst>
      <p:ext uri="{BB962C8B-B14F-4D97-AF65-F5344CB8AC3E}">
        <p14:creationId xmlns:p14="http://schemas.microsoft.com/office/powerpoint/2010/main" val="210631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4000" b="1" dirty="0"/>
              <a:t>MANAGEMENTUL CLASEI VS. MANAGEMENTUL SCOLII</a:t>
            </a:r>
          </a:p>
        </p:txBody>
      </p:sp>
      <p:sp>
        <p:nvSpPr>
          <p:cNvPr id="3" name="Content Placeholder 2"/>
          <p:cNvSpPr>
            <a:spLocks noGrp="1"/>
          </p:cNvSpPr>
          <p:nvPr>
            <p:ph idx="1"/>
          </p:nvPr>
        </p:nvSpPr>
        <p:spPr/>
        <p:txBody>
          <a:bodyPr>
            <a:normAutofit fontScale="92500" lnSpcReduction="20000"/>
          </a:bodyPr>
          <a:lstStyle/>
          <a:p>
            <a:pPr algn="just"/>
            <a:r>
              <a:rPr lang="ro-RO" sz="2200" dirty="0"/>
              <a:t>A vorbi despre </a:t>
            </a:r>
            <a:r>
              <a:rPr lang="ro-RO" sz="2200" b="1" dirty="0"/>
              <a:t>managementul clasei </a:t>
            </a:r>
            <a:r>
              <a:rPr lang="ro-RO" sz="2200" dirty="0"/>
              <a:t>nu este un lucru uşor. Ideea nu este nouă, desigur, dar este în continuă schimbare, iar astăzi există un număr mare de concepţii şi practici ale managementului clasei. Nu vom întocmi o listă completă şi nici nu vom face o analiză a acestora, ci vrem, mai degrabă, să oferim o reflecţie mai cuprinzătoare cu privire la modul de înţelegere a diferitelor viziuni ale managementului clasei.</a:t>
            </a:r>
          </a:p>
          <a:p>
            <a:pPr algn="just" fontAlgn="base"/>
            <a:r>
              <a:rPr lang="ro-RO" sz="2200" dirty="0"/>
              <a:t>Vom încerca, de asemenea, să analizăm </a:t>
            </a:r>
            <a:r>
              <a:rPr lang="ro-RO" sz="2200" b="1" dirty="0"/>
              <a:t>relaţia dintre managementul clasei şi managementul şcolii</a:t>
            </a:r>
            <a:r>
              <a:rPr lang="ro-RO" sz="2200" dirty="0"/>
              <a:t>, punând accent pe necesitatea unei coerenţe între aceste diferite tipuri de management.</a:t>
            </a:r>
          </a:p>
          <a:p>
            <a:pPr algn="just" fontAlgn="base"/>
            <a:r>
              <a:rPr lang="ro-RO" sz="2200" dirty="0"/>
              <a:t>În literatura de specialitate, coexistă diferite definiţii ale managementului clasei. Vorbind despre managementul clasei, ne referim la organizarea timpului, a spaţiului şi punerea în aplicare a activităţilor de predare, învăţare şi evaluare, sau vorbim despre mangementul unui grup de elevi în interacţiune?</a:t>
            </a:r>
          </a:p>
          <a:p>
            <a:endParaRPr lang="ro-RO" dirty="0"/>
          </a:p>
        </p:txBody>
      </p:sp>
    </p:spTree>
    <p:extLst>
      <p:ext uri="{BB962C8B-B14F-4D97-AF65-F5344CB8AC3E}">
        <p14:creationId xmlns:p14="http://schemas.microsoft.com/office/powerpoint/2010/main" val="3875489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p:txBody>
          <a:bodyPr/>
          <a:lstStyle/>
          <a:p>
            <a:pPr algn="just"/>
            <a:r>
              <a:rPr lang="ro-RO" dirty="0"/>
              <a:t>Care sunt obiectivele managementului clasei? Care sunt mijloacele adecvate pentru a le pune în aplicare? Care sunt actorii şi care sunt rolurile lor? Care sunt scopurile sale? </a:t>
            </a:r>
            <a:r>
              <a:rPr lang="ro-RO" b="1" dirty="0"/>
              <a:t>Managementul clasei </a:t>
            </a:r>
            <a:r>
              <a:rPr lang="ro-RO" dirty="0"/>
              <a:t>include toate elementele practicii predării sau nu este vorba decât de un element particular al acestei practici? </a:t>
            </a:r>
          </a:p>
          <a:p>
            <a:pPr algn="just"/>
            <a:r>
              <a:rPr lang="ro-RO" dirty="0"/>
              <a:t>Vom vorbi despre filosofia managementului clasei şi al şcolii sau, mai simplu, de </a:t>
            </a:r>
            <a:r>
              <a:rPr lang="ro-RO" b="1" dirty="0"/>
              <a:t>managementul educaţiei</a:t>
            </a:r>
            <a:r>
              <a:rPr lang="ro-RO" dirty="0"/>
              <a:t>.</a:t>
            </a:r>
          </a:p>
          <a:p>
            <a:pPr algn="just"/>
            <a:r>
              <a:rPr lang="ro-RO" dirty="0"/>
              <a:t>Istoria managementului educaţiei poate fi împărţită în trei perioade distincte, fiecare marcată printr-o perspectivă de mana­gement: </a:t>
            </a:r>
            <a:r>
              <a:rPr lang="ro-RO" b="1" u="sng" dirty="0"/>
              <a:t>o perspectivă ierarhică, o perspectivă sistemică şi o perspectivă educativă</a:t>
            </a:r>
          </a:p>
          <a:p>
            <a:endParaRPr lang="ro-RO" dirty="0"/>
          </a:p>
        </p:txBody>
      </p:sp>
    </p:spTree>
    <p:extLst>
      <p:ext uri="{BB962C8B-B14F-4D97-AF65-F5344CB8AC3E}">
        <p14:creationId xmlns:p14="http://schemas.microsoft.com/office/powerpoint/2010/main" val="108359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a:xfrm>
            <a:off x="1371599" y="2286000"/>
            <a:ext cx="10258023" cy="4346620"/>
          </a:xfrm>
        </p:spPr>
        <p:txBody>
          <a:bodyPr>
            <a:noAutofit/>
          </a:bodyPr>
          <a:lstStyle/>
          <a:p>
            <a:pPr algn="just"/>
            <a:r>
              <a:rPr lang="ro-RO" dirty="0"/>
              <a:t>Din perspectiva ierarhică, </a:t>
            </a:r>
            <a:r>
              <a:rPr lang="ro-RO" b="1" dirty="0"/>
              <a:t>managementul educaţiei constă în asigurarea respectului şi normelor stabilite, precum şi conformitatea executării sarcinilor cu liniile directoare prescrise.</a:t>
            </a:r>
            <a:r>
              <a:rPr lang="ro-RO" dirty="0"/>
              <a:t> Astfel, fiecare persoană din organizaţie este subordonată unui superior, el însuşi subordonat unui nivel mai înalt, şi aşa mai departe, tot aşa cum </a:t>
            </a:r>
            <a:r>
              <a:rPr lang="ro-RO" b="1" dirty="0"/>
              <a:t>clasa este subordonată şcolii, care este subordonată inspectoratului şcolar, care este subordonat ministerului. </a:t>
            </a:r>
          </a:p>
          <a:p>
            <a:pPr algn="just"/>
            <a:r>
              <a:rPr lang="ro-RO" b="1" dirty="0"/>
              <a:t>Responsabilitatea constă în a da socoteală de jos în sus. La baza piramidei, elevii execută comenzile care vin de la nivelurile superioare, activităţile de învăţare sau regulile de conduită</a:t>
            </a:r>
            <a:r>
              <a:rPr lang="ro-RO" dirty="0"/>
              <a:t>. Acesta este tipul de management care a marcat în special anii care au precedat şi au însoţit instituirea sistemului de învăţământ actual.</a:t>
            </a:r>
          </a:p>
          <a:p>
            <a:pPr algn="just"/>
            <a:r>
              <a:rPr lang="ro-RO" dirty="0"/>
              <a:t>În acelaşi timp, </a:t>
            </a:r>
            <a:r>
              <a:rPr lang="ro-RO" b="1" u="sng" dirty="0"/>
              <a:t>laicizarea educaţiei, reînnoirea valorilor, evoluţia cunoştinţelor în educaţie şi administraţie, democratizarea şi complexitatea sistemului instituit au condus la o nouă perspectivă de management: perspectiva sistemică.</a:t>
            </a:r>
          </a:p>
          <a:p>
            <a:pPr algn="just"/>
            <a:endParaRPr lang="ro-RO" dirty="0"/>
          </a:p>
        </p:txBody>
      </p:sp>
    </p:spTree>
    <p:extLst>
      <p:ext uri="{BB962C8B-B14F-4D97-AF65-F5344CB8AC3E}">
        <p14:creationId xmlns:p14="http://schemas.microsoft.com/office/powerpoint/2010/main" val="572365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p:txBody>
          <a:bodyPr>
            <a:normAutofit fontScale="92500" lnSpcReduction="10000"/>
          </a:bodyPr>
          <a:lstStyle/>
          <a:p>
            <a:pPr algn="just"/>
            <a:r>
              <a:rPr lang="ro-RO" sz="2400" dirty="0"/>
              <a:t>Perspectiva educativă a inspirat o mare parte a reformelor din ultimii 20 de ani. </a:t>
            </a:r>
          </a:p>
          <a:p>
            <a:pPr algn="just"/>
            <a:r>
              <a:rPr lang="ro-RO" sz="2400" dirty="0"/>
              <a:t>În primul rând, se bazează pe ideea că toţi actorii din sistem sunt în dezvoltare, atât adulţii, cât şi elevii, conform intenţiilor, viziunea asupra lumii, stilul, ritmul şi, cu alte cuvinte, în conformitate cu proiectul de viaţă. </a:t>
            </a:r>
          </a:p>
          <a:p>
            <a:pPr algn="just"/>
            <a:r>
              <a:rPr lang="ro-RO" sz="2400" dirty="0"/>
              <a:t>Pe de altă parte, dezvoltarea fiecăruia este privită ca un proces continuu de interacţiune cu alţii şi grupurile se dezvoltă ca şi indivizii, prin intermediul proiectelor lor. </a:t>
            </a:r>
          </a:p>
          <a:p>
            <a:pPr algn="just"/>
            <a:r>
              <a:rPr lang="ro-RO" sz="2400" b="1" dirty="0"/>
              <a:t>Ideea proiectului este centrală: proiect educaţional, proiect de viaţă, proiect de formare, proiect de învăţare, proiect profesional etc.</a:t>
            </a:r>
          </a:p>
          <a:p>
            <a:pPr algn="just"/>
            <a:endParaRPr lang="ro-RO" sz="2400" b="1" dirty="0"/>
          </a:p>
        </p:txBody>
      </p:sp>
    </p:spTree>
    <p:extLst>
      <p:ext uri="{BB962C8B-B14F-4D97-AF65-F5344CB8AC3E}">
        <p14:creationId xmlns:p14="http://schemas.microsoft.com/office/powerpoint/2010/main" val="3324704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a:xfrm>
            <a:off x="1371600" y="2131453"/>
            <a:ext cx="9601200" cy="4726547"/>
          </a:xfrm>
        </p:spPr>
        <p:txBody>
          <a:bodyPr>
            <a:noAutofit/>
          </a:bodyPr>
          <a:lstStyle/>
          <a:p>
            <a:pPr algn="just"/>
            <a:r>
              <a:rPr lang="ro-RO" sz="2400" dirty="0"/>
              <a:t>În această perspectivă, managementul constă în iniţierea şi animarea proceselor de dezvoltare individuală şi colectivă, pentru a se asigura că indivizii şi grupurile nu au numai proiecte, dar sunt în proiect, în transformare, în devenire. </a:t>
            </a:r>
          </a:p>
          <a:p>
            <a:pPr algn="just"/>
            <a:r>
              <a:rPr lang="ro-RO" sz="2400" dirty="0"/>
              <a:t>Cu alte cuvinte, gestionarea unui proiect înseamnă a gestiona proiecte. Dar o întrebare-cheie ia naştere: este vorba de un proiect comun, unul în care toată lumea aderă sau trebuie să adere, în care, probabil, fiecare poate să fie inclus sau din care fiecare poate să fie exclus? Sau este o punere în comun a mai multor proiecte diversificate, pe care fiecare trebuie să o expliciteze, comunice, coordoneze cu alţii? </a:t>
            </a:r>
            <a:r>
              <a:rPr lang="ro-RO" sz="2400" b="1" dirty="0"/>
              <a:t>În cele din urmă, educaţia are ca obiectiv uniformizarea indivizilor şi grupurilor, în conformitate cu un model unic sau diferenţierea indivizilor sau grupurilor? Sau un pic de ambele?</a:t>
            </a:r>
          </a:p>
          <a:p>
            <a:pPr algn="just"/>
            <a:endParaRPr lang="ro-RO" sz="2400" dirty="0"/>
          </a:p>
        </p:txBody>
      </p:sp>
    </p:spTree>
    <p:extLst>
      <p:ext uri="{BB962C8B-B14F-4D97-AF65-F5344CB8AC3E}">
        <p14:creationId xmlns:p14="http://schemas.microsoft.com/office/powerpoint/2010/main" val="767695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a:xfrm>
            <a:off x="1371600" y="2286000"/>
            <a:ext cx="9601200" cy="4572000"/>
          </a:xfrm>
        </p:spPr>
        <p:txBody>
          <a:bodyPr>
            <a:noAutofit/>
          </a:bodyPr>
          <a:lstStyle/>
          <a:p>
            <a:pPr algn="just"/>
            <a:r>
              <a:rPr lang="ro-RO" sz="2400" dirty="0"/>
              <a:t>În această perspectivă, în cele din urmă, managementul proiectelor individuale şi colective nu este doar un mod de a facilita învăţarea, este, de asemenea, în sine, o modalitate de învăţare. Prin proiectele sale, elevii învaţă să le gestioneze. </a:t>
            </a:r>
            <a:r>
              <a:rPr lang="ro-RO" sz="2400" b="1" dirty="0"/>
              <a:t>Prin managementul clasei, elevii şi profesorii învaţă să gestioneze clasa.</a:t>
            </a:r>
          </a:p>
          <a:p>
            <a:pPr algn="just"/>
            <a:r>
              <a:rPr lang="ro-RO" sz="2400" dirty="0"/>
              <a:t>Cele trei perspective prezentate pot fi văzute ca </a:t>
            </a:r>
            <a:r>
              <a:rPr lang="ro-RO" sz="2400" b="1" u="sng" dirty="0"/>
              <a:t>perioade succesive ale evoluţiei educaţiei managementului educaţiei. Dar, de fapt, aceste trei modele au fost prezente în orice moment şi încă mai sunt. </a:t>
            </a:r>
          </a:p>
          <a:p>
            <a:pPr algn="just"/>
            <a:r>
              <a:rPr lang="ro-RO" sz="2400" dirty="0"/>
              <a:t>Astfel, nu rareori găsim într-o şcoală oameni care doresc ca proiectul de dezvoltare instituţională al unităţii lor de învăţământ să fie de tip ierarhic şi ca el prescrie toate practicile de predare, inclusiv managementul clasei</a:t>
            </a:r>
          </a:p>
        </p:txBody>
      </p:sp>
    </p:spTree>
    <p:extLst>
      <p:ext uri="{BB962C8B-B14F-4D97-AF65-F5344CB8AC3E}">
        <p14:creationId xmlns:p14="http://schemas.microsoft.com/office/powerpoint/2010/main" val="2750555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a:xfrm>
            <a:off x="1217054" y="1970468"/>
            <a:ext cx="9601200" cy="4887532"/>
          </a:xfrm>
        </p:spPr>
        <p:txBody>
          <a:bodyPr>
            <a:noAutofit/>
          </a:bodyPr>
          <a:lstStyle/>
          <a:p>
            <a:pPr algn="just"/>
            <a:r>
              <a:rPr lang="ro-RO" sz="2400" dirty="0"/>
              <a:t>Dar există, de asemenea, din ce în ce mai mulţi oameni care abordează managementulul şcolii şi al clasei într-o perspectivă educativă. Elevii sunt prezenţi, prin urmare, în cadrul acestor diferite viziuni şi practici de management al şcolii şi al clasei care de multe ori variază de la un vorbitor la altul sau de la o activitate la alta.</a:t>
            </a:r>
          </a:p>
          <a:p>
            <a:pPr algn="just"/>
            <a:r>
              <a:rPr lang="ro-RO" sz="2400" dirty="0"/>
              <a:t>Aceste perspective sunt reflectate atât în practica profesională a cadrelor didactice şi a altor categorii de personal şcolar, cât şi în viaţa cotidiană a elevilor. </a:t>
            </a:r>
          </a:p>
          <a:p>
            <a:pPr algn="just"/>
            <a:r>
              <a:rPr lang="ro-RO" sz="2400" dirty="0"/>
              <a:t>Într-o perspectivă ierarhică a managementului şcolar şi al clasei, elevii sunt subordonaţi profesorului în clasă şi diferiţilor agenţi de educaţie în şcoală. În plus, </a:t>
            </a:r>
            <a:r>
              <a:rPr lang="ro-RO" sz="2400" b="1" dirty="0"/>
              <a:t>conducerea şcolii este văzută ca cea mai înaltă autoritate, astfel încât spre ea sunt îndreptaţi în mod sistematic elevii care se abat grav de la obligaţiile lor. </a:t>
            </a:r>
          </a:p>
          <a:p>
            <a:pPr algn="just"/>
            <a:endParaRPr lang="ro-RO" sz="2400" dirty="0"/>
          </a:p>
        </p:txBody>
      </p:sp>
    </p:spTree>
    <p:extLst>
      <p:ext uri="{BB962C8B-B14F-4D97-AF65-F5344CB8AC3E}">
        <p14:creationId xmlns:p14="http://schemas.microsoft.com/office/powerpoint/2010/main" val="1010260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MANAGEMENTUL CLASEI VS. MANAGEMENTUL SCOLII</a:t>
            </a:r>
            <a:endParaRPr lang="ro-RO" dirty="0"/>
          </a:p>
        </p:txBody>
      </p:sp>
      <p:sp>
        <p:nvSpPr>
          <p:cNvPr id="3" name="Content Placeholder 2"/>
          <p:cNvSpPr>
            <a:spLocks noGrp="1"/>
          </p:cNvSpPr>
          <p:nvPr>
            <p:ph idx="1"/>
          </p:nvPr>
        </p:nvSpPr>
        <p:spPr/>
        <p:txBody>
          <a:bodyPr>
            <a:normAutofit lnSpcReduction="10000"/>
          </a:bodyPr>
          <a:lstStyle/>
          <a:p>
            <a:pPr algn="just"/>
            <a:r>
              <a:rPr lang="ro-RO" sz="2400" dirty="0"/>
              <a:t>Vorbind despre respect, în această perspectivă, vorbim despre respectul autorităţii, al regulilor şi obligaţiilor. </a:t>
            </a:r>
          </a:p>
          <a:p>
            <a:pPr algn="just"/>
            <a:r>
              <a:rPr lang="ro-RO" sz="2400" dirty="0"/>
              <a:t>Responsabilitatea este în primul rând în a-şi asuma consecinţele acţiunilor sale, consecinţe deja codificate în regulamentele. </a:t>
            </a:r>
          </a:p>
          <a:p>
            <a:pPr algn="just"/>
            <a:r>
              <a:rPr lang="ro-RO" sz="2400" dirty="0"/>
              <a:t>Şi vorbind despre autonomie, înseamnă a vorbi despre capacitatea de a se conforma normelor stabilite. </a:t>
            </a:r>
          </a:p>
          <a:p>
            <a:pPr algn="just"/>
            <a:r>
              <a:rPr lang="ro-RO" sz="2400" dirty="0"/>
              <a:t>În această perspectivă, elevii au de obicei, raporturi de competiţie (a fi comparat, a fi mai bun, a fi înainte, a fi mai plăcut etc.), precum şi raporturi de complicitate la contestaţie.</a:t>
            </a:r>
          </a:p>
          <a:p>
            <a:pPr algn="just"/>
            <a:endParaRPr lang="ro-RO" sz="2400" dirty="0"/>
          </a:p>
        </p:txBody>
      </p:sp>
    </p:spTree>
    <p:extLst>
      <p:ext uri="{BB962C8B-B14F-4D97-AF65-F5344CB8AC3E}">
        <p14:creationId xmlns:p14="http://schemas.microsoft.com/office/powerpoint/2010/main" val="182502852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25</TotalTime>
  <Words>1769</Words>
  <Application>Microsoft Office PowerPoint</Application>
  <PresentationFormat>Widescreen</PresentationFormat>
  <Paragraphs>56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Algerian</vt:lpstr>
      <vt:lpstr>Franklin Gothic Book</vt:lpstr>
      <vt:lpstr>Crop</vt:lpstr>
      <vt:lpstr>A 3.3. Platforma educationala online pentru sprijin  Resurse pentru dezvoltarea unui management instituțional antreprenorial de calitate în școli defavorizate  MANAGEMENTUL CLASEI VS. MANAGEMETUL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lpstr>MANAGEMENTUL CLASEI VS. MANAGEMENTUL SCOLII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Calculator</dc:creator>
  <cp:lastModifiedBy>Windows User</cp:lastModifiedBy>
  <cp:revision>4</cp:revision>
  <dcterms:created xsi:type="dcterms:W3CDTF">2018-12-04T12:07:30Z</dcterms:created>
  <dcterms:modified xsi:type="dcterms:W3CDTF">2018-12-18T08:30:06Z</dcterms:modified>
</cp:coreProperties>
</file>