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4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90" d="100"/>
          <a:sy n="90" d="100"/>
        </p:scale>
        <p:origin x="168"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0" y="761999"/>
            <a:ext cx="9141619" cy="5334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70263" y="761999"/>
            <a:ext cx="2925318" cy="5334001"/>
          </a:xfrm>
          <a:prstGeom prst="rect">
            <a:avLst/>
          </a:prstGeom>
          <a:solidFill>
            <a:srgbClr val="C8C8C8">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69848" y="1298448"/>
            <a:ext cx="7315200" cy="3255264"/>
          </a:xfrm>
        </p:spPr>
        <p:txBody>
          <a:bodyPr anchor="b">
            <a:normAutofit/>
          </a:bodyPr>
          <a:lstStyle>
            <a:lvl1pPr algn="l">
              <a:defRPr sz="5900" spc="-100" baseline="0">
                <a:solidFill>
                  <a:srgbClr val="FFFFFF"/>
                </a:solidFill>
              </a:defRPr>
            </a:lvl1pPr>
          </a:lstStyle>
          <a:p>
            <a:r>
              <a:rPr lang="en-US"/>
              <a:t>Click to edit Master title style</a:t>
            </a:r>
            <a:endParaRPr lang="en-US" dirty="0"/>
          </a:p>
        </p:txBody>
      </p:sp>
      <p:sp>
        <p:nvSpPr>
          <p:cNvPr id="3" name="Subtitle 2"/>
          <p:cNvSpPr>
            <a:spLocks noGrp="1"/>
          </p:cNvSpPr>
          <p:nvPr>
            <p:ph type="subTitle" idx="1"/>
          </p:nvPr>
        </p:nvSpPr>
        <p:spPr>
          <a:xfrm>
            <a:off x="1100015" y="4670246"/>
            <a:ext cx="7315200" cy="914400"/>
          </a:xfrm>
        </p:spPr>
        <p:txBody>
          <a:bodyPr anchor="t">
            <a:normAutofit/>
          </a:bodyPr>
          <a:lstStyle>
            <a:lvl1pPr marL="0" indent="0" algn="l">
              <a:buNone/>
              <a:defRPr sz="2200" cap="none" spc="0" baseline="0">
                <a:solidFill>
                  <a:schemeClr val="accent1">
                    <a:lumMod val="20000"/>
                    <a:lumOff val="80000"/>
                  </a:schemeClr>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5586B75A-687E-405C-8A0B-8D00578BA2C3}" type="datetimeFigureOut">
              <a:rPr lang="en-US" dirty="0"/>
              <a:pPr/>
              <a:t>11/12/2018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586B75A-687E-405C-8A0B-8D00578BA2C3}" type="datetimeFigureOut">
              <a:rPr lang="en-US" dirty="0"/>
              <a:pPr/>
              <a:t>11/12/2018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81000" y="990600"/>
            <a:ext cx="2819400" cy="49530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3867912" y="868680"/>
            <a:ext cx="7315200" cy="512064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586B75A-687E-405C-8A0B-8D00578BA2C3}" type="datetimeFigureOut">
              <a:rPr lang="en-US" dirty="0"/>
              <a:pPr/>
              <a:t>11/12/2018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586B75A-687E-405C-8A0B-8D00578BA2C3}" type="datetimeFigureOut">
              <a:rPr lang="en-US" dirty="0"/>
              <a:pPr/>
              <a:t>11/12/2018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867912" y="1298448"/>
            <a:ext cx="7315200" cy="3255264"/>
          </a:xfrm>
        </p:spPr>
        <p:txBody>
          <a:bodyPr anchor="b">
            <a:normAutofit/>
          </a:bodyPr>
          <a:lstStyle>
            <a:lvl1pPr>
              <a:defRPr sz="5900" b="0" spc="-100" baseline="0">
                <a:solidFill>
                  <a:schemeClr val="tx2">
                    <a:lumMod val="7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3886200" y="4672584"/>
            <a:ext cx="7315200" cy="914400"/>
          </a:xfrm>
        </p:spPr>
        <p:txBody>
          <a:bodyPr anchor="t">
            <a:normAutofit/>
          </a:bodyPr>
          <a:lstStyle>
            <a:lvl1pPr marL="0" indent="0">
              <a:buNone/>
              <a:defRPr sz="2200" cap="none" spc="0" baseline="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586B75A-687E-405C-8A0B-8D00578BA2C3}" type="datetimeFigureOut">
              <a:rPr lang="en-US" dirty="0"/>
              <a:pPr/>
              <a:t>11/12/2018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3867912"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818120"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p:cNvSpPr>
            <a:spLocks noGrp="1"/>
          </p:cNvSpPr>
          <p:nvPr>
            <p:ph type="dt" sz="half" idx="10"/>
          </p:nvPr>
        </p:nvSpPr>
        <p:spPr/>
        <p:txBody>
          <a:bodyPr/>
          <a:lstStyle/>
          <a:p>
            <a:fld id="{5586B75A-687E-405C-8A0B-8D00578BA2C3}" type="datetimeFigureOut">
              <a:rPr lang="en-US" dirty="0"/>
              <a:pPr/>
              <a:t>11/12/2018</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3867912" y="1023586"/>
            <a:ext cx="3474720" cy="807720"/>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3867912"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818463" y="1023586"/>
            <a:ext cx="3474720" cy="813171"/>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7818463"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Date Placeholder 1"/>
          <p:cNvSpPr>
            <a:spLocks noGrp="1"/>
          </p:cNvSpPr>
          <p:nvPr>
            <p:ph type="dt" sz="half" idx="10"/>
          </p:nvPr>
        </p:nvSpPr>
        <p:spPr/>
        <p:txBody>
          <a:bodyPr/>
          <a:lstStyle/>
          <a:p>
            <a:fld id="{5586B75A-687E-405C-8A0B-8D00578BA2C3}" type="datetimeFigureOut">
              <a:rPr lang="en-US" dirty="0"/>
              <a:pPr/>
              <a:t>11/12/2018</a:t>
            </a:fld>
            <a:endParaRPr lang="en-US" dirty="0"/>
          </a:p>
        </p:txBody>
      </p:sp>
      <p:sp>
        <p:nvSpPr>
          <p:cNvPr id="11" name="Footer Placeholder 10"/>
          <p:cNvSpPr>
            <a:spLocks noGrp="1"/>
          </p:cNvSpPr>
          <p:nvPr>
            <p:ph type="ftr" sz="quarter" idx="11"/>
          </p:nvPr>
        </p:nvSpPr>
        <p:spPr/>
        <p:txBody>
          <a:bodyPr/>
          <a:lstStyle/>
          <a:p>
            <a:endParaRPr lang="en-US" dirty="0"/>
          </a:p>
        </p:txBody>
      </p:sp>
      <p:sp>
        <p:nvSpPr>
          <p:cNvPr id="12" name="Slide Number Placeholder 11"/>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Click to edit Master title style</a:t>
            </a:r>
            <a:endParaRPr lang="en-US" dirty="0"/>
          </a:p>
        </p:txBody>
      </p:sp>
      <p:sp>
        <p:nvSpPr>
          <p:cNvPr id="2" name="Date Placeholder 1"/>
          <p:cNvSpPr>
            <a:spLocks noGrp="1"/>
          </p:cNvSpPr>
          <p:nvPr>
            <p:ph type="dt" sz="half" idx="10"/>
          </p:nvPr>
        </p:nvSpPr>
        <p:spPr/>
        <p:txBody>
          <a:bodyPr/>
          <a:lstStyle/>
          <a:p>
            <a:fld id="{5586B75A-687E-405C-8A0B-8D00578BA2C3}" type="datetimeFigureOut">
              <a:rPr lang="en-US" dirty="0"/>
              <a:pPr/>
              <a:t>11/12/2018</a:t>
            </a:fld>
            <a:endParaRPr lang="en-US" dirty="0"/>
          </a:p>
        </p:txBody>
      </p:sp>
      <p:sp>
        <p:nvSpPr>
          <p:cNvPr id="7" name="Footer Placeholder 6"/>
          <p:cNvSpPr>
            <a:spLocks noGrp="1"/>
          </p:cNvSpPr>
          <p:nvPr>
            <p:ph type="ftr" sz="quarter" idx="11"/>
          </p:nvPr>
        </p:nvSpPr>
        <p:spPr/>
        <p:txBody>
          <a:bodyPr/>
          <a:lstStyle/>
          <a:p>
            <a:endParaRPr lang="en-US" dirty="0"/>
          </a:p>
        </p:txBody>
      </p:sp>
      <p:sp>
        <p:nvSpPr>
          <p:cNvPr id="8" name="Slide Number Placeholder 7"/>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5586B75A-687E-405C-8A0B-8D00578BA2C3}" type="datetimeFigureOut">
              <a:rPr lang="en-US" dirty="0"/>
              <a:pPr/>
              <a:t>11/12/2018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baseline="0"/>
            </a:lvl1pPr>
          </a:lstStyle>
          <a:p>
            <a:r>
              <a:rPr lang="en-US"/>
              <a:t>Click to edit Master title style</a:t>
            </a:r>
            <a:endParaRPr lang="en-US" dirty="0"/>
          </a:p>
        </p:txBody>
      </p:sp>
      <p:sp>
        <p:nvSpPr>
          <p:cNvPr id="3" name="Content Placeholder 2"/>
          <p:cNvSpPr>
            <a:spLocks noGrp="1"/>
          </p:cNvSpPr>
          <p:nvPr>
            <p:ph idx="1"/>
          </p:nvPr>
        </p:nvSpPr>
        <p:spPr>
          <a:xfrm>
            <a:off x="3867912" y="868680"/>
            <a:ext cx="731520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6032" y="3494176"/>
            <a:ext cx="2834640" cy="2321990"/>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p:cNvSpPr>
            <a:spLocks noGrp="1"/>
          </p:cNvSpPr>
          <p:nvPr>
            <p:ph type="dt" sz="half" idx="10"/>
          </p:nvPr>
        </p:nvSpPr>
        <p:spPr/>
        <p:txBody>
          <a:bodyPr/>
          <a:lstStyle/>
          <a:p>
            <a:fld id="{5586B75A-687E-405C-8A0B-8D00578BA2C3}" type="datetimeFigureOut">
              <a:rPr lang="en-US" dirty="0"/>
              <a:pPr/>
              <a:t>11/12/2018</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3570644" y="767419"/>
            <a:ext cx="8115230" cy="5330952"/>
          </a:xfrm>
          <a:solidFill>
            <a:schemeClr val="bg1">
              <a:lumMod val="75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256032" y="3493008"/>
            <a:ext cx="2834640" cy="2322576"/>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p:cNvSpPr>
            <a:spLocks noGrp="1"/>
          </p:cNvSpPr>
          <p:nvPr>
            <p:ph type="dt" sz="half" idx="10"/>
          </p:nvPr>
        </p:nvSpPr>
        <p:spPr/>
        <p:txBody>
          <a:bodyPr/>
          <a:lstStyle/>
          <a:p>
            <a:fld id="{5586B75A-687E-405C-8A0B-8D00578BA2C3}" type="datetimeFigureOut">
              <a:rPr lang="en-US" dirty="0"/>
              <a:pPr/>
              <a:t>11/12/2018</a:t>
            </a:fld>
            <a:endParaRPr lang="en-US" dirty="0"/>
          </a:p>
        </p:txBody>
      </p:sp>
      <p:sp>
        <p:nvSpPr>
          <p:cNvPr id="9" name="Footer Placeholder 8"/>
          <p:cNvSpPr>
            <a:spLocks noGrp="1"/>
          </p:cNvSpPr>
          <p:nvPr>
            <p:ph type="ftr" sz="quarter" idx="11"/>
          </p:nvPr>
        </p:nvSpPr>
        <p:spPr>
          <a:xfrm>
            <a:off x="3499101" y="6356350"/>
            <a:ext cx="5911517" cy="365125"/>
          </a:xfrm>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758952"/>
            <a:ext cx="3443590" cy="5330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252919" y="1123837"/>
            <a:ext cx="2947482" cy="460118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8" name="Rectangle 37"/>
          <p:cNvSpPr/>
          <p:nvPr/>
        </p:nvSpPr>
        <p:spPr>
          <a:xfrm>
            <a:off x="11815864" y="758952"/>
            <a:ext cx="384048" cy="533095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Text Placeholder 2"/>
          <p:cNvSpPr>
            <a:spLocks noGrp="1"/>
          </p:cNvSpPr>
          <p:nvPr>
            <p:ph type="body" idx="1"/>
          </p:nvPr>
        </p:nvSpPr>
        <p:spPr>
          <a:xfrm>
            <a:off x="3869268" y="864108"/>
            <a:ext cx="7315200" cy="5120640"/>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262465" y="6356350"/>
            <a:ext cx="2743200"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fld id="{5586B75A-687E-405C-8A0B-8D00578BA2C3}" type="datetimeFigureOut">
              <a:rPr lang="en-US" dirty="0"/>
              <a:pPr/>
              <a:t>11/12/2018</a:t>
            </a:fld>
            <a:endParaRPr lang="en-US" dirty="0"/>
          </a:p>
        </p:txBody>
      </p:sp>
      <p:sp>
        <p:nvSpPr>
          <p:cNvPr id="5" name="Footer Placeholder 4"/>
          <p:cNvSpPr>
            <a:spLocks noGrp="1"/>
          </p:cNvSpPr>
          <p:nvPr>
            <p:ph type="ftr" sz="quarter" idx="3"/>
          </p:nvPr>
        </p:nvSpPr>
        <p:spPr>
          <a:xfrm>
            <a:off x="3869268" y="6356350"/>
            <a:ext cx="5911517"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endParaRPr lang="en-US" dirty="0"/>
          </a:p>
        </p:txBody>
      </p:sp>
      <p:sp>
        <p:nvSpPr>
          <p:cNvPr id="6" name="Slide Number Placeholder 5"/>
          <p:cNvSpPr>
            <a:spLocks noGrp="1"/>
          </p:cNvSpPr>
          <p:nvPr>
            <p:ph type="sldNum" sz="quarter" idx="4"/>
          </p:nvPr>
        </p:nvSpPr>
        <p:spPr>
          <a:xfrm>
            <a:off x="10634135" y="6356350"/>
            <a:ext cx="1530927" cy="365125"/>
          </a:xfrm>
          <a:prstGeom prst="rect">
            <a:avLst/>
          </a:prstGeom>
        </p:spPr>
        <p:txBody>
          <a:bodyPr vert="horz" lIns="91440" tIns="45720" rIns="91440" bIns="45720" rtlCol="0" anchor="ctr"/>
          <a:lstStyle>
            <a:lvl1pPr algn="r">
              <a:defRPr sz="1200" b="1">
                <a:solidFill>
                  <a:schemeClr val="accent1"/>
                </a:solidFill>
              </a:defRPr>
            </a:lvl1pPr>
          </a:lstStyle>
          <a:p>
            <a:fld id="{4FAB73BC-B049-4115-A692-8D63A059BFB8}"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p:hf sldNum="0" hdr="0" ftr="0" dt="0"/>
  <p:txStyles>
    <p:titleStyle>
      <a:lvl1pPr algn="l" defTabSz="914400" rtl="0" eaLnBrk="1" latinLnBrk="0" hangingPunct="1">
        <a:lnSpc>
          <a:spcPct val="90000"/>
        </a:lnSpc>
        <a:spcBef>
          <a:spcPct val="0"/>
        </a:spcBef>
        <a:buNone/>
        <a:defRPr sz="3600" kern="1200" spc="-60" baseline="0">
          <a:solidFill>
            <a:srgbClr val="FFFFFF"/>
          </a:solid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buClr>
        <a:buFont typeface="Wingdings 2" pitchFamily="18" charset="2"/>
        <a:buChar char=""/>
        <a:defRPr sz="2000" kern="1200">
          <a:solidFill>
            <a:schemeClr val="tx1">
              <a:lumMod val="75000"/>
              <a:lumOff val="25000"/>
            </a:schemeClr>
          </a:solidFill>
          <a:latin typeface="+mn-lt"/>
          <a:ea typeface="+mn-ea"/>
          <a:cs typeface="+mn-cs"/>
        </a:defRPr>
      </a:lvl1pPr>
      <a:lvl2pPr marL="6858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800" kern="1200">
          <a:solidFill>
            <a:schemeClr val="tx1">
              <a:lumMod val="75000"/>
              <a:lumOff val="25000"/>
            </a:schemeClr>
          </a:solidFill>
          <a:latin typeface="+mn-lt"/>
          <a:ea typeface="+mn-ea"/>
          <a:cs typeface="+mn-cs"/>
        </a:defRPr>
      </a:lvl2pPr>
      <a:lvl3pPr marL="11430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600" kern="1200">
          <a:solidFill>
            <a:schemeClr val="tx1">
              <a:lumMod val="75000"/>
              <a:lumOff val="25000"/>
            </a:schemeClr>
          </a:solidFill>
          <a:latin typeface="+mn-lt"/>
          <a:ea typeface="+mn-ea"/>
          <a:cs typeface="+mn-cs"/>
        </a:defRPr>
      </a:lvl3pPr>
      <a:lvl4pPr marL="16002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75000"/>
              <a:lumOff val="25000"/>
            </a:schemeClr>
          </a:solidFill>
          <a:latin typeface="+mn-lt"/>
          <a:ea typeface="+mn-ea"/>
          <a:cs typeface="+mn-cs"/>
        </a:defRPr>
      </a:lvl4pPr>
      <a:lvl5pPr marL="20574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75000"/>
              <a:lumOff val="25000"/>
            </a:schemeClr>
          </a:solidFill>
          <a:latin typeface="+mn-lt"/>
          <a:ea typeface="+mn-ea"/>
          <a:cs typeface="+mn-cs"/>
        </a:defRPr>
      </a:lvl5pPr>
      <a:lvl6pPr marL="25146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75000"/>
              <a:lumOff val="25000"/>
            </a:schemeClr>
          </a:solidFill>
          <a:latin typeface="+mn-lt"/>
          <a:ea typeface="+mn-ea"/>
          <a:cs typeface="+mn-cs"/>
        </a:defRPr>
      </a:lvl6pPr>
      <a:lvl7pPr marL="29718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75000"/>
              <a:lumOff val="25000"/>
            </a:schemeClr>
          </a:solidFill>
          <a:latin typeface="+mn-lt"/>
          <a:ea typeface="+mn-ea"/>
          <a:cs typeface="+mn-cs"/>
        </a:defRPr>
      </a:lvl7pPr>
      <a:lvl8pPr marL="34290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75000"/>
              <a:lumOff val="25000"/>
            </a:schemeClr>
          </a:solidFill>
          <a:latin typeface="+mn-lt"/>
          <a:ea typeface="+mn-ea"/>
          <a:cs typeface="+mn-cs"/>
        </a:defRPr>
      </a:lvl8pPr>
      <a:lvl9pPr marL="38862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www.psihologiacopilului.ro/"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69848" y="940158"/>
            <a:ext cx="7315200" cy="3613554"/>
          </a:xfrm>
        </p:spPr>
        <p:txBody>
          <a:bodyPr>
            <a:normAutofit fontScale="90000"/>
          </a:bodyPr>
          <a:lstStyle/>
          <a:p>
            <a:pPr algn="ctr"/>
            <a:r>
              <a:rPr lang="ro-RO" sz="2000" b="1" dirty="0"/>
              <a:t>A.3.3. Platforma educationala online pentru sprijin profesional.</a:t>
            </a:r>
            <a:br>
              <a:rPr lang="ro-RO" sz="2000" dirty="0"/>
            </a:br>
            <a:r>
              <a:rPr lang="ro-RO" sz="2000" b="1" dirty="0"/>
              <a:t>Identificare resurse educaționale pentru susținerea educației incluzive de calitate</a:t>
            </a:r>
            <a:br>
              <a:rPr lang="ro-RO" sz="6000" b="1" dirty="0"/>
            </a:br>
            <a:br>
              <a:rPr lang="ro-RO" sz="6000" b="1" dirty="0"/>
            </a:br>
            <a:br>
              <a:rPr lang="ro-RO" sz="6000" b="1" dirty="0"/>
            </a:br>
            <a:br>
              <a:rPr lang="ro-RO" sz="6000" b="1" dirty="0"/>
            </a:br>
            <a:br>
              <a:rPr lang="ro-RO" sz="6000" b="1" dirty="0"/>
            </a:br>
            <a:br>
              <a:rPr lang="ro-RO" sz="6000" b="1" dirty="0"/>
            </a:br>
            <a:br>
              <a:rPr lang="ro-RO" sz="6000" b="1" dirty="0"/>
            </a:br>
            <a:br>
              <a:rPr lang="ro-RO" sz="6000" b="1" dirty="0"/>
            </a:br>
            <a:br>
              <a:rPr lang="ro-RO" sz="6000" b="1" dirty="0"/>
            </a:br>
            <a:br>
              <a:rPr lang="ro-RO" sz="6000" b="1" dirty="0"/>
            </a:br>
            <a:r>
              <a:rPr lang="ro-RO" sz="2200" b="1" dirty="0"/>
              <a:t>A 3.3. Platforma educationala online pentru sprijin profesional.</a:t>
            </a:r>
            <a:br>
              <a:rPr lang="ro-RO" sz="2200" dirty="0"/>
            </a:br>
            <a:r>
              <a:rPr lang="ro-RO" sz="2200" b="1" dirty="0"/>
              <a:t>Identificare resurse educaționale pentru susținerea educației incluzive de calitate</a:t>
            </a:r>
            <a:br>
              <a:rPr lang="ro-RO" sz="2200" b="1" dirty="0"/>
            </a:br>
            <a:br>
              <a:rPr lang="ro-RO" sz="6000" b="1" dirty="0"/>
            </a:br>
            <a:r>
              <a:rPr lang="it-IT" sz="4400" dirty="0">
                <a:solidFill>
                  <a:srgbClr val="0070C0"/>
                </a:solidFill>
                <a:latin typeface="Algerian" panose="04020705040A02060702" pitchFamily="82" charset="0"/>
              </a:rPr>
              <a:t>ADAPTAREA COPILULUI LA MEDIUL SCOLAR</a:t>
            </a:r>
            <a:br>
              <a:rPr lang="ro-RO" sz="4400" dirty="0">
                <a:solidFill>
                  <a:srgbClr val="0070C0"/>
                </a:solidFill>
                <a:latin typeface="Algerian" panose="04020705040A02060702" pitchFamily="82" charset="0"/>
              </a:rPr>
            </a:br>
            <a:endParaRPr lang="ro-RO" sz="4400" dirty="0">
              <a:solidFill>
                <a:srgbClr val="0070C0"/>
              </a:solidFill>
              <a:latin typeface="Algerian" panose="04020705040A02060702" pitchFamily="82" charset="0"/>
            </a:endParaRPr>
          </a:p>
        </p:txBody>
      </p:sp>
      <p:sp>
        <p:nvSpPr>
          <p:cNvPr id="3" name="Subtitle 2"/>
          <p:cNvSpPr>
            <a:spLocks noGrp="1"/>
          </p:cNvSpPr>
          <p:nvPr>
            <p:ph type="subTitle" idx="1"/>
          </p:nvPr>
        </p:nvSpPr>
        <p:spPr/>
        <p:txBody>
          <a:bodyPr/>
          <a:lstStyle/>
          <a:p>
            <a:r>
              <a:rPr lang="ro-RO" b="1" dirty="0">
                <a:solidFill>
                  <a:srgbClr val="0070C0"/>
                </a:solidFill>
                <a:latin typeface="Times New Roman" panose="02020603050405020304" pitchFamily="18" charset="0"/>
                <a:cs typeface="Times New Roman" panose="02020603050405020304" pitchFamily="18" charset="0"/>
              </a:rPr>
              <a:t>                         </a:t>
            </a:r>
            <a:endParaRPr lang="ro-RO" dirty="0"/>
          </a:p>
        </p:txBody>
      </p:sp>
    </p:spTree>
    <p:extLst>
      <p:ext uri="{BB962C8B-B14F-4D97-AF65-F5344CB8AC3E}">
        <p14:creationId xmlns:p14="http://schemas.microsoft.com/office/powerpoint/2010/main" val="114314656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dirty="0">
                <a:solidFill>
                  <a:srgbClr val="0070C0"/>
                </a:solidFill>
                <a:latin typeface="Algerian" panose="04020705040A02060702" pitchFamily="82" charset="0"/>
              </a:rPr>
              <a:t>ADAPTAREA COPILULUI LA MEDIUL SCOLAR</a:t>
            </a:r>
            <a:br>
              <a:rPr lang="ro-RO" dirty="0">
                <a:solidFill>
                  <a:srgbClr val="0070C0"/>
                </a:solidFill>
                <a:latin typeface="Algerian" panose="04020705040A02060702" pitchFamily="82" charset="0"/>
              </a:rPr>
            </a:br>
            <a:endParaRPr lang="ro-RO" dirty="0"/>
          </a:p>
        </p:txBody>
      </p:sp>
      <p:sp>
        <p:nvSpPr>
          <p:cNvPr id="3" name="Content Placeholder 2"/>
          <p:cNvSpPr>
            <a:spLocks noGrp="1"/>
          </p:cNvSpPr>
          <p:nvPr>
            <p:ph idx="1"/>
          </p:nvPr>
        </p:nvSpPr>
        <p:spPr/>
        <p:txBody>
          <a:bodyPr/>
          <a:lstStyle/>
          <a:p>
            <a:pPr algn="just"/>
            <a:r>
              <a:rPr lang="ro-RO" sz="2400" dirty="0"/>
              <a:t>Pentru optimizarea actului didactic, in contextul caruia sa se previna ori sa se elimine esecul scolar, factorul educativi, mai ales profesorul trebuie sa dovedeasca si sa respecte cateva conditii specifice si anume: </a:t>
            </a:r>
          </a:p>
          <a:p>
            <a:pPr algn="just"/>
            <a:r>
              <a:rPr lang="ro-RO" sz="2400" dirty="0"/>
              <a:t>- manifestarea unei conceptii optimiste fata de educatie, </a:t>
            </a:r>
          </a:p>
          <a:p>
            <a:pPr algn="just"/>
            <a:r>
              <a:rPr lang="ro-RO" sz="2400" dirty="0"/>
              <a:t>- dragoste si daruire fata de elevi, </a:t>
            </a:r>
          </a:p>
          <a:p>
            <a:pPr algn="just"/>
            <a:r>
              <a:rPr lang="ro-RO" sz="2400" dirty="0"/>
              <a:t>- maiestrie pedagogica, </a:t>
            </a:r>
          </a:p>
          <a:p>
            <a:pPr algn="just"/>
            <a:r>
              <a:rPr lang="ro-RO" sz="2400" dirty="0"/>
              <a:t>- tact pedagogic, </a:t>
            </a:r>
          </a:p>
          <a:p>
            <a:pPr algn="just"/>
            <a:r>
              <a:rPr lang="ro-RO" sz="2400" dirty="0"/>
              <a:t>- constientizarea elevului asupra posibilitatile sale reale.</a:t>
            </a:r>
          </a:p>
          <a:p>
            <a:endParaRPr lang="ro-RO" dirty="0"/>
          </a:p>
        </p:txBody>
      </p:sp>
    </p:spTree>
    <p:extLst>
      <p:ext uri="{BB962C8B-B14F-4D97-AF65-F5344CB8AC3E}">
        <p14:creationId xmlns:p14="http://schemas.microsoft.com/office/powerpoint/2010/main" val="207901869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dirty="0">
                <a:solidFill>
                  <a:srgbClr val="0070C0"/>
                </a:solidFill>
                <a:latin typeface="Algerian" panose="04020705040A02060702" pitchFamily="82" charset="0"/>
              </a:rPr>
              <a:t>ADAPTAREA COPILULUI LA MEDIUL SCOLAR</a:t>
            </a:r>
            <a:br>
              <a:rPr lang="ro-RO" dirty="0">
                <a:solidFill>
                  <a:srgbClr val="0070C0"/>
                </a:solidFill>
                <a:latin typeface="Algerian" panose="04020705040A02060702" pitchFamily="82" charset="0"/>
              </a:rPr>
            </a:br>
            <a:endParaRPr lang="ro-RO" dirty="0"/>
          </a:p>
        </p:txBody>
      </p:sp>
      <p:sp>
        <p:nvSpPr>
          <p:cNvPr id="3" name="Content Placeholder 2"/>
          <p:cNvSpPr>
            <a:spLocks noGrp="1"/>
          </p:cNvSpPr>
          <p:nvPr>
            <p:ph idx="1"/>
          </p:nvPr>
        </p:nvSpPr>
        <p:spPr/>
        <p:txBody>
          <a:bodyPr/>
          <a:lstStyle/>
          <a:p>
            <a:r>
              <a:rPr lang="ro-RO" dirty="0"/>
              <a:t>            </a:t>
            </a:r>
            <a:r>
              <a:rPr lang="it-IT" b="1" i="1" u="sng" dirty="0"/>
              <a:t>c. Probleme frecvente aparute la varsta scolara mica</a:t>
            </a:r>
            <a:r>
              <a:rPr lang="it-IT" b="1" i="1" dirty="0"/>
              <a:t>:</a:t>
            </a:r>
            <a:endParaRPr lang="ro-RO" dirty="0"/>
          </a:p>
          <a:p>
            <a:pPr algn="just"/>
            <a:r>
              <a:rPr lang="it-IT" dirty="0"/>
              <a:t>      </a:t>
            </a:r>
            <a:r>
              <a:rPr lang="en-AU" b="1" i="1" u="sng" dirty="0"/>
              <a:t>ADHD</a:t>
            </a:r>
            <a:r>
              <a:rPr lang="en-AU" dirty="0"/>
              <a:t> </a:t>
            </a:r>
            <a:r>
              <a:rPr lang="en-AU" dirty="0" err="1"/>
              <a:t>este</a:t>
            </a:r>
            <a:r>
              <a:rPr lang="en-AU" dirty="0"/>
              <a:t> </a:t>
            </a:r>
            <a:r>
              <a:rPr lang="en-AU" dirty="0" err="1"/>
              <a:t>prescurtarea</a:t>
            </a:r>
            <a:r>
              <a:rPr lang="en-AU" dirty="0"/>
              <a:t>  </a:t>
            </a:r>
            <a:r>
              <a:rPr lang="en-AU" dirty="0" err="1"/>
              <a:t>pentru</a:t>
            </a:r>
            <a:r>
              <a:rPr lang="en-AU" dirty="0"/>
              <a:t> </a:t>
            </a:r>
            <a:r>
              <a:rPr lang="en-AU" dirty="0" err="1"/>
              <a:t>afectiunea</a:t>
            </a:r>
            <a:r>
              <a:rPr lang="en-AU" dirty="0"/>
              <a:t> </a:t>
            </a:r>
            <a:r>
              <a:rPr lang="en-AU" b="1" i="1" dirty="0"/>
              <a:t>Deficit de </a:t>
            </a:r>
            <a:r>
              <a:rPr lang="en-AU" b="1" i="1" dirty="0" err="1"/>
              <a:t>Atentie</a:t>
            </a:r>
            <a:r>
              <a:rPr lang="en-AU" b="1" i="1" dirty="0"/>
              <a:t> / </a:t>
            </a:r>
            <a:r>
              <a:rPr lang="en-AU" b="1" i="1" dirty="0" err="1"/>
              <a:t>Tulburare</a:t>
            </a:r>
            <a:r>
              <a:rPr lang="en-AU" b="1" i="1" dirty="0"/>
              <a:t> </a:t>
            </a:r>
            <a:r>
              <a:rPr lang="en-AU" b="1" i="1" dirty="0" err="1"/>
              <a:t>Hiperkinetica</a:t>
            </a:r>
            <a:r>
              <a:rPr lang="en-AU" dirty="0"/>
              <a:t> </a:t>
            </a:r>
            <a:r>
              <a:rPr lang="en-AU" dirty="0" err="1"/>
              <a:t>si</a:t>
            </a:r>
            <a:r>
              <a:rPr lang="en-AU" dirty="0"/>
              <a:t> </a:t>
            </a:r>
            <a:r>
              <a:rPr lang="en-AU" dirty="0" err="1"/>
              <a:t>semnifica</a:t>
            </a:r>
            <a:r>
              <a:rPr lang="en-AU" dirty="0"/>
              <a:t> o </a:t>
            </a:r>
            <a:r>
              <a:rPr lang="en-AU" dirty="0" err="1"/>
              <a:t>tulburare</a:t>
            </a:r>
            <a:r>
              <a:rPr lang="en-AU" dirty="0"/>
              <a:t> </a:t>
            </a:r>
            <a:r>
              <a:rPr lang="en-AU" dirty="0" err="1"/>
              <a:t>comportamentala</a:t>
            </a:r>
            <a:r>
              <a:rPr lang="en-AU" dirty="0"/>
              <a:t> </a:t>
            </a:r>
            <a:r>
              <a:rPr lang="en-AU" dirty="0" err="1"/>
              <a:t>frecvent</a:t>
            </a:r>
            <a:r>
              <a:rPr lang="en-AU" dirty="0"/>
              <a:t> </a:t>
            </a:r>
            <a:r>
              <a:rPr lang="en-AU" dirty="0" err="1"/>
              <a:t>intalnita</a:t>
            </a:r>
            <a:r>
              <a:rPr lang="en-AU" dirty="0"/>
              <a:t> la </a:t>
            </a:r>
            <a:r>
              <a:rPr lang="en-AU" dirty="0" err="1"/>
              <a:t>copii</a:t>
            </a:r>
            <a:r>
              <a:rPr lang="en-AU" dirty="0"/>
              <a:t> </a:t>
            </a:r>
            <a:r>
              <a:rPr lang="en-AU" dirty="0" err="1"/>
              <a:t>si</a:t>
            </a:r>
            <a:r>
              <a:rPr lang="en-AU" dirty="0"/>
              <a:t> </a:t>
            </a:r>
            <a:r>
              <a:rPr lang="en-AU" dirty="0" err="1"/>
              <a:t>adolescenti</a:t>
            </a:r>
            <a:r>
              <a:rPr lang="en-AU" dirty="0"/>
              <a:t>, </a:t>
            </a:r>
            <a:r>
              <a:rPr lang="en-AU" dirty="0" err="1"/>
              <a:t>considerata</a:t>
            </a:r>
            <a:r>
              <a:rPr lang="en-AU" dirty="0"/>
              <a:t> de </a:t>
            </a:r>
            <a:r>
              <a:rPr lang="en-AU" dirty="0" err="1"/>
              <a:t>multe</a:t>
            </a:r>
            <a:r>
              <a:rPr lang="en-AU" dirty="0"/>
              <a:t> </a:t>
            </a:r>
            <a:r>
              <a:rPr lang="en-AU" dirty="0" err="1"/>
              <a:t>ori</a:t>
            </a:r>
            <a:r>
              <a:rPr lang="en-AU" dirty="0"/>
              <a:t> ca o </a:t>
            </a:r>
            <a:r>
              <a:rPr lang="en-AU" dirty="0" err="1"/>
              <a:t>manifestare</a:t>
            </a:r>
            <a:r>
              <a:rPr lang="en-AU" dirty="0"/>
              <a:t> a </a:t>
            </a:r>
            <a:r>
              <a:rPr lang="en-AU" dirty="0" err="1"/>
              <a:t>carentelor</a:t>
            </a:r>
            <a:r>
              <a:rPr lang="en-AU" dirty="0"/>
              <a:t> educative, a </a:t>
            </a:r>
            <a:r>
              <a:rPr lang="en-AU" dirty="0" err="1"/>
              <a:t>rasfatului</a:t>
            </a:r>
            <a:r>
              <a:rPr lang="en-AU" dirty="0"/>
              <a:t> </a:t>
            </a:r>
            <a:r>
              <a:rPr lang="en-AU" dirty="0" err="1"/>
              <a:t>sau</a:t>
            </a:r>
            <a:r>
              <a:rPr lang="en-AU" dirty="0"/>
              <a:t> ca </a:t>
            </a:r>
            <a:r>
              <a:rPr lang="en-AU" dirty="0" err="1"/>
              <a:t>reactie</a:t>
            </a:r>
            <a:r>
              <a:rPr lang="en-AU" dirty="0"/>
              <a:t> la </a:t>
            </a:r>
            <a:r>
              <a:rPr lang="en-AU" dirty="0" err="1"/>
              <a:t>modificarile</a:t>
            </a:r>
            <a:r>
              <a:rPr lang="en-AU" dirty="0"/>
              <a:t> </a:t>
            </a:r>
            <a:r>
              <a:rPr lang="en-AU" dirty="0" err="1"/>
              <a:t>aparute</a:t>
            </a:r>
            <a:r>
              <a:rPr lang="en-AU" dirty="0"/>
              <a:t> in </a:t>
            </a:r>
            <a:r>
              <a:rPr lang="en-AU" dirty="0" err="1"/>
              <a:t>viata</a:t>
            </a:r>
            <a:r>
              <a:rPr lang="en-AU" dirty="0"/>
              <a:t> </a:t>
            </a:r>
            <a:r>
              <a:rPr lang="en-AU" dirty="0" err="1"/>
              <a:t>copilului</a:t>
            </a:r>
            <a:r>
              <a:rPr lang="en-AU" dirty="0"/>
              <a:t>. </a:t>
            </a:r>
            <a:endParaRPr lang="ro-RO" dirty="0"/>
          </a:p>
          <a:p>
            <a:pPr algn="just"/>
            <a:r>
              <a:rPr lang="en-AU" dirty="0" err="1"/>
              <a:t>Cauza</a:t>
            </a:r>
            <a:r>
              <a:rPr lang="en-AU" dirty="0"/>
              <a:t> </a:t>
            </a:r>
            <a:r>
              <a:rPr lang="en-AU" dirty="0" err="1"/>
              <a:t>precisa</a:t>
            </a:r>
            <a:r>
              <a:rPr lang="en-AU" dirty="0"/>
              <a:t> a ADHD </a:t>
            </a:r>
            <a:r>
              <a:rPr lang="en-AU" dirty="0" err="1"/>
              <a:t>ramane</a:t>
            </a:r>
            <a:r>
              <a:rPr lang="en-AU" dirty="0"/>
              <a:t> </a:t>
            </a:r>
            <a:r>
              <a:rPr lang="en-AU" dirty="0" err="1"/>
              <a:t>nedeterminata</a:t>
            </a:r>
            <a:r>
              <a:rPr lang="en-AU" dirty="0"/>
              <a:t>.          </a:t>
            </a:r>
            <a:endParaRPr lang="ro-RO" dirty="0"/>
          </a:p>
          <a:p>
            <a:pPr algn="just"/>
            <a:r>
              <a:rPr lang="en-AU" dirty="0" err="1"/>
              <a:t>Specialistii</a:t>
            </a:r>
            <a:r>
              <a:rPr lang="en-AU" dirty="0"/>
              <a:t> </a:t>
            </a:r>
            <a:r>
              <a:rPr lang="en-AU" dirty="0" err="1"/>
              <a:t>estimeaza</a:t>
            </a:r>
            <a:r>
              <a:rPr lang="en-AU" dirty="0"/>
              <a:t> ca ADHD </a:t>
            </a:r>
            <a:r>
              <a:rPr lang="en-AU" dirty="0" err="1"/>
              <a:t>afecteaza</a:t>
            </a:r>
            <a:r>
              <a:rPr lang="en-AU" dirty="0"/>
              <a:t> 3-5% din </a:t>
            </a:r>
            <a:r>
              <a:rPr lang="en-AU" dirty="0" err="1"/>
              <a:t>copiii</a:t>
            </a:r>
            <a:r>
              <a:rPr lang="en-AU" dirty="0"/>
              <a:t> de </a:t>
            </a:r>
            <a:r>
              <a:rPr lang="en-AU" dirty="0" err="1"/>
              <a:t>varsta</a:t>
            </a:r>
            <a:r>
              <a:rPr lang="en-AU" dirty="0"/>
              <a:t> </a:t>
            </a:r>
            <a:r>
              <a:rPr lang="en-AU" dirty="0" err="1"/>
              <a:t>scolara</a:t>
            </a:r>
            <a:r>
              <a:rPr lang="en-AU" dirty="0"/>
              <a:t>, </a:t>
            </a:r>
            <a:r>
              <a:rPr lang="en-AU" dirty="0" err="1"/>
              <a:t>baietii</a:t>
            </a:r>
            <a:r>
              <a:rPr lang="en-AU" dirty="0"/>
              <a:t> </a:t>
            </a:r>
            <a:r>
              <a:rPr lang="en-AU" dirty="0" err="1"/>
              <a:t>fiind</a:t>
            </a:r>
            <a:r>
              <a:rPr lang="en-AU" dirty="0"/>
              <a:t> </a:t>
            </a:r>
            <a:r>
              <a:rPr lang="en-AU" dirty="0" err="1"/>
              <a:t>mai</a:t>
            </a:r>
            <a:r>
              <a:rPr lang="en-AU" dirty="0"/>
              <a:t> </a:t>
            </a:r>
            <a:r>
              <a:rPr lang="en-AU" dirty="0" err="1"/>
              <a:t>susceptibili</a:t>
            </a:r>
            <a:r>
              <a:rPr lang="en-AU" dirty="0"/>
              <a:t> a </a:t>
            </a:r>
            <a:r>
              <a:rPr lang="en-AU" dirty="0" err="1"/>
              <a:t>suferi</a:t>
            </a:r>
            <a:r>
              <a:rPr lang="en-AU" dirty="0"/>
              <a:t> de ADHD </a:t>
            </a:r>
            <a:r>
              <a:rPr lang="en-AU" dirty="0" err="1"/>
              <a:t>decat</a:t>
            </a:r>
            <a:r>
              <a:rPr lang="en-AU" dirty="0"/>
              <a:t> </a:t>
            </a:r>
            <a:r>
              <a:rPr lang="en-AU" dirty="0" err="1"/>
              <a:t>fetele</a:t>
            </a:r>
            <a:r>
              <a:rPr lang="en-AU" dirty="0"/>
              <a:t>. ADHD se </a:t>
            </a:r>
            <a:r>
              <a:rPr lang="en-AU" dirty="0" err="1"/>
              <a:t>manifesta</a:t>
            </a:r>
            <a:r>
              <a:rPr lang="en-AU" dirty="0"/>
              <a:t> </a:t>
            </a:r>
            <a:r>
              <a:rPr lang="en-AU" b="1" dirty="0" err="1"/>
              <a:t>printr</a:t>
            </a:r>
            <a:r>
              <a:rPr lang="en-AU" b="1" dirty="0"/>
              <a:t>-un </a:t>
            </a:r>
            <a:r>
              <a:rPr lang="en-AU" b="1" dirty="0" err="1"/>
              <a:t>comportament</a:t>
            </a:r>
            <a:r>
              <a:rPr lang="en-AU" b="1" dirty="0"/>
              <a:t> </a:t>
            </a:r>
            <a:r>
              <a:rPr lang="en-AU" b="1" dirty="0" err="1"/>
              <a:t>hiperactiv</a:t>
            </a:r>
            <a:r>
              <a:rPr lang="en-AU" b="1" dirty="0"/>
              <a:t> </a:t>
            </a:r>
            <a:r>
              <a:rPr lang="en-AU" b="1" dirty="0" err="1"/>
              <a:t>si</a:t>
            </a:r>
            <a:r>
              <a:rPr lang="en-AU" b="1" dirty="0"/>
              <a:t> </a:t>
            </a:r>
            <a:r>
              <a:rPr lang="en-AU" b="1" dirty="0" err="1"/>
              <a:t>impulsiv</a:t>
            </a:r>
            <a:r>
              <a:rPr lang="en-AU" b="1" dirty="0"/>
              <a:t> al </a:t>
            </a:r>
            <a:r>
              <a:rPr lang="en-AU" b="1" dirty="0" err="1"/>
              <a:t>copilului</a:t>
            </a:r>
            <a:r>
              <a:rPr lang="en-AU" b="1" dirty="0"/>
              <a:t>, care </a:t>
            </a:r>
            <a:r>
              <a:rPr lang="en-AU" b="1" dirty="0" err="1"/>
              <a:t>este</a:t>
            </a:r>
            <a:r>
              <a:rPr lang="en-AU" b="1" dirty="0"/>
              <a:t> permanent in </a:t>
            </a:r>
            <a:r>
              <a:rPr lang="en-AU" b="1" dirty="0" err="1"/>
              <a:t>miscare</a:t>
            </a:r>
            <a:r>
              <a:rPr lang="en-AU" b="1" dirty="0"/>
              <a:t>, </a:t>
            </a:r>
            <a:r>
              <a:rPr lang="en-AU" b="1" dirty="0" err="1"/>
              <a:t>agitat</a:t>
            </a:r>
            <a:r>
              <a:rPr lang="en-AU" b="1" dirty="0"/>
              <a:t> </a:t>
            </a:r>
            <a:r>
              <a:rPr lang="en-AU" b="1" dirty="0" err="1"/>
              <a:t>si</a:t>
            </a:r>
            <a:r>
              <a:rPr lang="en-AU" b="1" dirty="0"/>
              <a:t> </a:t>
            </a:r>
            <a:r>
              <a:rPr lang="en-AU" b="1" dirty="0" err="1"/>
              <a:t>neatent</a:t>
            </a:r>
            <a:r>
              <a:rPr lang="en-AU" dirty="0"/>
              <a:t>. </a:t>
            </a:r>
            <a:endParaRPr lang="ro-RO" dirty="0"/>
          </a:p>
          <a:p>
            <a:pPr algn="just"/>
            <a:r>
              <a:rPr lang="en-AU" dirty="0" err="1"/>
              <a:t>Acest</a:t>
            </a:r>
            <a:r>
              <a:rPr lang="en-AU" dirty="0"/>
              <a:t> </a:t>
            </a:r>
            <a:r>
              <a:rPr lang="en-AU" dirty="0" err="1"/>
              <a:t>comportament</a:t>
            </a:r>
            <a:r>
              <a:rPr lang="en-AU" dirty="0"/>
              <a:t>, </a:t>
            </a:r>
            <a:r>
              <a:rPr lang="en-AU" dirty="0" err="1"/>
              <a:t>tolerat</a:t>
            </a:r>
            <a:r>
              <a:rPr lang="en-AU" dirty="0"/>
              <a:t> initial </a:t>
            </a:r>
            <a:r>
              <a:rPr lang="en-AU" dirty="0" err="1"/>
              <a:t>datorita</a:t>
            </a:r>
            <a:r>
              <a:rPr lang="en-AU" dirty="0"/>
              <a:t> </a:t>
            </a:r>
            <a:r>
              <a:rPr lang="en-AU" dirty="0" err="1"/>
              <a:t>inteligentei</a:t>
            </a:r>
            <a:r>
              <a:rPr lang="en-AU" dirty="0"/>
              <a:t> </a:t>
            </a:r>
            <a:r>
              <a:rPr lang="en-AU" dirty="0" err="1"/>
              <a:t>si</a:t>
            </a:r>
            <a:r>
              <a:rPr lang="en-AU" dirty="0"/>
              <a:t> </a:t>
            </a:r>
            <a:r>
              <a:rPr lang="en-AU" dirty="0" err="1"/>
              <a:t>dragalaseniei</a:t>
            </a:r>
            <a:r>
              <a:rPr lang="en-AU" dirty="0"/>
              <a:t> </a:t>
            </a:r>
            <a:r>
              <a:rPr lang="en-AU" dirty="0" err="1"/>
              <a:t>acestor</a:t>
            </a:r>
            <a:r>
              <a:rPr lang="en-AU" dirty="0"/>
              <a:t> </a:t>
            </a:r>
            <a:r>
              <a:rPr lang="en-AU" dirty="0" err="1"/>
              <a:t>copii</a:t>
            </a:r>
            <a:r>
              <a:rPr lang="en-AU" dirty="0"/>
              <a:t>, </a:t>
            </a:r>
            <a:r>
              <a:rPr lang="en-AU" dirty="0" err="1"/>
              <a:t>poate</a:t>
            </a:r>
            <a:r>
              <a:rPr lang="en-AU" dirty="0"/>
              <a:t> </a:t>
            </a:r>
            <a:r>
              <a:rPr lang="en-AU" dirty="0" err="1"/>
              <a:t>degenera</a:t>
            </a:r>
            <a:r>
              <a:rPr lang="en-AU" dirty="0"/>
              <a:t> in </a:t>
            </a:r>
            <a:r>
              <a:rPr lang="en-AU" dirty="0" err="1"/>
              <a:t>timp</a:t>
            </a:r>
            <a:r>
              <a:rPr lang="en-AU" dirty="0"/>
              <a:t> din </a:t>
            </a:r>
            <a:r>
              <a:rPr lang="en-AU" dirty="0" err="1"/>
              <a:t>cauza</a:t>
            </a:r>
            <a:r>
              <a:rPr lang="en-AU" dirty="0"/>
              <a:t> </a:t>
            </a:r>
            <a:r>
              <a:rPr lang="en-AU" dirty="0" err="1"/>
              <a:t>neatentiei</a:t>
            </a:r>
            <a:r>
              <a:rPr lang="en-AU" dirty="0"/>
              <a:t> </a:t>
            </a:r>
            <a:r>
              <a:rPr lang="en-AU" dirty="0" err="1"/>
              <a:t>si</a:t>
            </a:r>
            <a:r>
              <a:rPr lang="en-AU" dirty="0"/>
              <a:t> </a:t>
            </a:r>
            <a:r>
              <a:rPr lang="en-AU" dirty="0" err="1"/>
              <a:t>nerabdarii</a:t>
            </a:r>
            <a:r>
              <a:rPr lang="en-AU" dirty="0"/>
              <a:t>. </a:t>
            </a:r>
            <a:endParaRPr lang="ro-RO" dirty="0"/>
          </a:p>
        </p:txBody>
      </p:sp>
    </p:spTree>
    <p:extLst>
      <p:ext uri="{BB962C8B-B14F-4D97-AF65-F5344CB8AC3E}">
        <p14:creationId xmlns:p14="http://schemas.microsoft.com/office/powerpoint/2010/main" val="43157876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dirty="0">
                <a:solidFill>
                  <a:srgbClr val="0070C0"/>
                </a:solidFill>
                <a:latin typeface="Algerian" panose="04020705040A02060702" pitchFamily="82" charset="0"/>
              </a:rPr>
              <a:t>ADAPTAREA COPILULUI LA MEDIUL SCOLAR</a:t>
            </a:r>
            <a:br>
              <a:rPr lang="ro-RO" dirty="0">
                <a:solidFill>
                  <a:srgbClr val="0070C0"/>
                </a:solidFill>
                <a:latin typeface="Algerian" panose="04020705040A02060702" pitchFamily="82" charset="0"/>
              </a:rPr>
            </a:br>
            <a:endParaRPr lang="ro-RO" dirty="0"/>
          </a:p>
        </p:txBody>
      </p:sp>
      <p:sp>
        <p:nvSpPr>
          <p:cNvPr id="3" name="Content Placeholder 2"/>
          <p:cNvSpPr>
            <a:spLocks noGrp="1"/>
          </p:cNvSpPr>
          <p:nvPr>
            <p:ph idx="1"/>
          </p:nvPr>
        </p:nvSpPr>
        <p:spPr/>
        <p:txBody>
          <a:bodyPr>
            <a:normAutofit/>
          </a:bodyPr>
          <a:lstStyle/>
          <a:p>
            <a:pPr algn="just"/>
            <a:r>
              <a:rPr lang="en-AU" sz="2400" dirty="0" err="1"/>
              <a:t>Pentru</a:t>
            </a:r>
            <a:r>
              <a:rPr lang="en-AU" sz="2400" dirty="0"/>
              <a:t> a </a:t>
            </a:r>
            <a:r>
              <a:rPr lang="en-AU" sz="2400" dirty="0" err="1"/>
              <a:t>indeplini</a:t>
            </a:r>
            <a:r>
              <a:rPr lang="en-AU" sz="2400" dirty="0"/>
              <a:t> </a:t>
            </a:r>
            <a:r>
              <a:rPr lang="en-AU" sz="2400" b="1" u="sng" dirty="0" err="1"/>
              <a:t>criteriile</a:t>
            </a:r>
            <a:r>
              <a:rPr lang="en-AU" sz="2400" b="1" u="sng" dirty="0"/>
              <a:t> standard de diagnostic, </a:t>
            </a:r>
            <a:r>
              <a:rPr lang="en-AU" sz="2400" b="1" u="sng" dirty="0" err="1"/>
              <a:t>unele</a:t>
            </a:r>
            <a:r>
              <a:rPr lang="en-AU" sz="2400" b="1" u="sng" dirty="0"/>
              <a:t> </a:t>
            </a:r>
            <a:r>
              <a:rPr lang="en-AU" sz="2400" b="1" u="sng" dirty="0" err="1"/>
              <a:t>dintre</a:t>
            </a:r>
            <a:r>
              <a:rPr lang="en-AU" sz="2400" b="1" u="sng" dirty="0"/>
              <a:t> </a:t>
            </a:r>
            <a:r>
              <a:rPr lang="en-AU" sz="2400" b="1" u="sng" dirty="0" err="1"/>
              <a:t>simptomele</a:t>
            </a:r>
            <a:r>
              <a:rPr lang="en-AU" sz="2400" b="1" u="sng" dirty="0"/>
              <a:t> ADHD </a:t>
            </a:r>
            <a:r>
              <a:rPr lang="en-AU" sz="2400" dirty="0" err="1"/>
              <a:t>trebuie</a:t>
            </a:r>
            <a:r>
              <a:rPr lang="en-AU" sz="2400" dirty="0"/>
              <a:t> </a:t>
            </a:r>
            <a:r>
              <a:rPr lang="en-AU" sz="2400" dirty="0" err="1"/>
              <a:t>sa</a:t>
            </a:r>
            <a:r>
              <a:rPr lang="en-AU" sz="2400" dirty="0"/>
              <a:t> </a:t>
            </a:r>
            <a:r>
              <a:rPr lang="en-AU" sz="2400" dirty="0" err="1"/>
              <a:t>apara</a:t>
            </a:r>
            <a:r>
              <a:rPr lang="en-AU" sz="2400" dirty="0"/>
              <a:t> </a:t>
            </a:r>
            <a:r>
              <a:rPr lang="en-AU" sz="2400" dirty="0" err="1"/>
              <a:t>inainte</a:t>
            </a:r>
            <a:r>
              <a:rPr lang="en-AU" sz="2400" dirty="0"/>
              <a:t> de </a:t>
            </a:r>
            <a:r>
              <a:rPr lang="en-AU" sz="2400" b="1" dirty="0" err="1"/>
              <a:t>varsta</a:t>
            </a:r>
            <a:r>
              <a:rPr lang="en-AU" sz="2400" b="1" dirty="0"/>
              <a:t> de 7 </a:t>
            </a:r>
            <a:r>
              <a:rPr lang="en-AU" sz="2400" b="1" dirty="0" err="1"/>
              <a:t>ani</a:t>
            </a:r>
            <a:r>
              <a:rPr lang="en-AU" sz="2400" b="1" dirty="0"/>
              <a:t> </a:t>
            </a:r>
            <a:r>
              <a:rPr lang="en-AU" sz="2400" b="1" dirty="0" err="1"/>
              <a:t>si</a:t>
            </a:r>
            <a:r>
              <a:rPr lang="en-AU" sz="2400" b="1" dirty="0"/>
              <a:t> </a:t>
            </a:r>
            <a:r>
              <a:rPr lang="en-AU" sz="2400" b="1" dirty="0" err="1"/>
              <a:t>sa</a:t>
            </a:r>
            <a:r>
              <a:rPr lang="en-AU" sz="2400" b="1" dirty="0"/>
              <a:t> </a:t>
            </a:r>
            <a:r>
              <a:rPr lang="en-AU" sz="2400" b="1" dirty="0" err="1"/>
              <a:t>persiste</a:t>
            </a:r>
            <a:r>
              <a:rPr lang="en-AU" sz="2400" b="1" dirty="0"/>
              <a:t> </a:t>
            </a:r>
            <a:r>
              <a:rPr lang="en-AU" sz="2400" b="1" dirty="0" err="1"/>
              <a:t>cel</a:t>
            </a:r>
            <a:r>
              <a:rPr lang="en-AU" sz="2400" b="1" dirty="0"/>
              <a:t> </a:t>
            </a:r>
            <a:r>
              <a:rPr lang="en-AU" sz="2400" b="1" dirty="0" err="1"/>
              <a:t>putin</a:t>
            </a:r>
            <a:r>
              <a:rPr lang="en-AU" sz="2400" b="1" dirty="0"/>
              <a:t> 6 </a:t>
            </a:r>
            <a:r>
              <a:rPr lang="en-AU" sz="2400" b="1" dirty="0" err="1"/>
              <a:t>luni</a:t>
            </a:r>
            <a:r>
              <a:rPr lang="en-AU" sz="2400" b="1" dirty="0"/>
              <a:t> </a:t>
            </a:r>
            <a:r>
              <a:rPr lang="en-AU" sz="2400" dirty="0"/>
              <a:t>la un  </a:t>
            </a:r>
            <a:r>
              <a:rPr lang="en-AU" sz="2400" dirty="0" err="1"/>
              <a:t>nivel</a:t>
            </a:r>
            <a:r>
              <a:rPr lang="en-AU" sz="2400" dirty="0"/>
              <a:t> </a:t>
            </a:r>
            <a:r>
              <a:rPr lang="en-AU" sz="2400" dirty="0" err="1"/>
              <a:t>neobisnuit</a:t>
            </a:r>
            <a:r>
              <a:rPr lang="en-AU" sz="2400" dirty="0"/>
              <a:t> </a:t>
            </a:r>
            <a:r>
              <a:rPr lang="en-AU" sz="2400" dirty="0" err="1"/>
              <a:t>pentru</a:t>
            </a:r>
            <a:r>
              <a:rPr lang="en-AU" sz="2400" dirty="0"/>
              <a:t> </a:t>
            </a:r>
            <a:r>
              <a:rPr lang="en-AU" sz="2400" dirty="0" err="1"/>
              <a:t>varsta</a:t>
            </a:r>
            <a:r>
              <a:rPr lang="en-AU" sz="2400" dirty="0"/>
              <a:t> </a:t>
            </a:r>
            <a:r>
              <a:rPr lang="en-AU" sz="2400" dirty="0" err="1"/>
              <a:t>copilului</a:t>
            </a:r>
            <a:r>
              <a:rPr lang="en-AU" sz="2400" dirty="0"/>
              <a:t>. </a:t>
            </a:r>
            <a:r>
              <a:rPr lang="en-AU" sz="2400" dirty="0" err="1"/>
              <a:t>Majoritatea</a:t>
            </a:r>
            <a:r>
              <a:rPr lang="en-AU" sz="2400" dirty="0"/>
              <a:t> </a:t>
            </a:r>
            <a:r>
              <a:rPr lang="en-AU" sz="2400" dirty="0" err="1"/>
              <a:t>problemelor</a:t>
            </a:r>
            <a:r>
              <a:rPr lang="en-AU" sz="2400" dirty="0"/>
              <a:t> </a:t>
            </a:r>
            <a:r>
              <a:rPr lang="en-AU" sz="2400" dirty="0" err="1"/>
              <a:t>comportamentale</a:t>
            </a:r>
            <a:r>
              <a:rPr lang="en-AU" sz="2400" dirty="0"/>
              <a:t> ale </a:t>
            </a:r>
            <a:r>
              <a:rPr lang="en-AU" sz="2400" dirty="0" err="1"/>
              <a:t>copiilor</a:t>
            </a:r>
            <a:r>
              <a:rPr lang="en-AU" sz="2400" dirty="0"/>
              <a:t> </a:t>
            </a:r>
            <a:r>
              <a:rPr lang="en-AU" sz="2400" dirty="0" err="1"/>
              <a:t>si</a:t>
            </a:r>
            <a:r>
              <a:rPr lang="en-AU" sz="2400" dirty="0"/>
              <a:t> </a:t>
            </a:r>
            <a:r>
              <a:rPr lang="en-AU" sz="2400" dirty="0" err="1"/>
              <a:t>adolescentilor</a:t>
            </a:r>
            <a:r>
              <a:rPr lang="en-AU" sz="2400" dirty="0"/>
              <a:t> cu </a:t>
            </a:r>
            <a:r>
              <a:rPr lang="en-AU" sz="2400" dirty="0" err="1"/>
              <a:t>aceasta</a:t>
            </a:r>
            <a:r>
              <a:rPr lang="en-AU" sz="2400" dirty="0"/>
              <a:t> </a:t>
            </a:r>
            <a:r>
              <a:rPr lang="en-AU" sz="2400" dirty="0" err="1"/>
              <a:t>tulburare</a:t>
            </a:r>
            <a:r>
              <a:rPr lang="en-AU" sz="2400" dirty="0"/>
              <a:t> </a:t>
            </a:r>
            <a:r>
              <a:rPr lang="en-AU" sz="2400" dirty="0" err="1"/>
              <a:t>sunt</a:t>
            </a:r>
            <a:r>
              <a:rPr lang="en-AU" sz="2400" dirty="0"/>
              <a:t> legate de </a:t>
            </a:r>
            <a:r>
              <a:rPr lang="en-AU" sz="2400" dirty="0" err="1"/>
              <a:t>impulsivitate</a:t>
            </a:r>
            <a:r>
              <a:rPr lang="en-AU" sz="2400" dirty="0"/>
              <a:t> </a:t>
            </a:r>
            <a:r>
              <a:rPr lang="en-AU" sz="2400" dirty="0" err="1"/>
              <a:t>si</a:t>
            </a:r>
            <a:r>
              <a:rPr lang="en-AU" sz="2400" dirty="0"/>
              <a:t> </a:t>
            </a:r>
            <a:r>
              <a:rPr lang="en-AU" sz="2400" dirty="0" err="1"/>
              <a:t>distractibilitate</a:t>
            </a:r>
            <a:r>
              <a:rPr lang="en-AU" sz="2400" dirty="0"/>
              <a:t>. </a:t>
            </a:r>
            <a:endParaRPr lang="ro-RO" sz="2400" dirty="0"/>
          </a:p>
          <a:p>
            <a:pPr algn="just"/>
            <a:r>
              <a:rPr lang="en-AU" sz="2400" dirty="0" err="1"/>
              <a:t>Ei</a:t>
            </a:r>
            <a:r>
              <a:rPr lang="en-AU" sz="2400" dirty="0"/>
              <a:t> </a:t>
            </a:r>
            <a:r>
              <a:rPr lang="en-AU" sz="2400" dirty="0" err="1"/>
              <a:t>sunt</a:t>
            </a:r>
            <a:r>
              <a:rPr lang="en-AU" sz="2400" dirty="0"/>
              <a:t> „</a:t>
            </a:r>
            <a:r>
              <a:rPr lang="en-AU" sz="2400" b="1" dirty="0" err="1"/>
              <a:t>neobositi</a:t>
            </a:r>
            <a:r>
              <a:rPr lang="en-AU" sz="2400" b="1" dirty="0"/>
              <a:t>” – </a:t>
            </a:r>
            <a:r>
              <a:rPr lang="en-AU" sz="2400" b="1" dirty="0" err="1"/>
              <a:t>insa</a:t>
            </a:r>
            <a:r>
              <a:rPr lang="en-AU" sz="2400" b="1" dirty="0"/>
              <a:t> </a:t>
            </a:r>
            <a:r>
              <a:rPr lang="en-AU" sz="2400" b="1" dirty="0" err="1"/>
              <a:t>reusesc</a:t>
            </a:r>
            <a:r>
              <a:rPr lang="en-AU" sz="2400" b="1" dirty="0"/>
              <a:t> </a:t>
            </a:r>
            <a:r>
              <a:rPr lang="en-AU" sz="2400" b="1" dirty="0" err="1"/>
              <a:t>sa</a:t>
            </a:r>
            <a:r>
              <a:rPr lang="en-AU" sz="2400" b="1" dirty="0"/>
              <a:t> ii </a:t>
            </a:r>
            <a:r>
              <a:rPr lang="en-AU" sz="2400" b="1" dirty="0" err="1"/>
              <a:t>oboseasca</a:t>
            </a:r>
            <a:r>
              <a:rPr lang="en-AU" sz="2400" b="1" dirty="0"/>
              <a:t> </a:t>
            </a:r>
            <a:r>
              <a:rPr lang="en-AU" sz="2400" b="1" dirty="0" err="1"/>
              <a:t>pe</a:t>
            </a:r>
            <a:r>
              <a:rPr lang="en-AU" sz="2400" b="1" dirty="0"/>
              <a:t> </a:t>
            </a:r>
            <a:r>
              <a:rPr lang="en-AU" sz="2400" b="1" dirty="0" err="1"/>
              <a:t>cei</a:t>
            </a:r>
            <a:r>
              <a:rPr lang="en-AU" sz="2400" b="1" dirty="0"/>
              <a:t> din </a:t>
            </a:r>
            <a:r>
              <a:rPr lang="en-AU" sz="2400" b="1" dirty="0" err="1"/>
              <a:t>jurul</a:t>
            </a:r>
            <a:r>
              <a:rPr lang="en-AU" sz="2400" b="1" dirty="0"/>
              <a:t> </a:t>
            </a:r>
            <a:r>
              <a:rPr lang="en-AU" sz="2400" b="1" dirty="0" err="1"/>
              <a:t>lor</a:t>
            </a:r>
            <a:r>
              <a:rPr lang="en-AU" sz="2400" b="1" dirty="0"/>
              <a:t>, </a:t>
            </a:r>
            <a:r>
              <a:rPr lang="en-AU" sz="2400" dirty="0"/>
              <a:t>nu pot </a:t>
            </a:r>
            <a:r>
              <a:rPr lang="en-AU" sz="2400" dirty="0" err="1"/>
              <a:t>sta</a:t>
            </a:r>
            <a:r>
              <a:rPr lang="en-AU" sz="2400" dirty="0"/>
              <a:t> </a:t>
            </a:r>
            <a:r>
              <a:rPr lang="en-AU" sz="2400" dirty="0" err="1"/>
              <a:t>intr</a:t>
            </a:r>
            <a:r>
              <a:rPr lang="en-AU" sz="2400" dirty="0"/>
              <a:t>-un </a:t>
            </a:r>
            <a:r>
              <a:rPr lang="en-AU" sz="2400" dirty="0" err="1"/>
              <a:t>loc</a:t>
            </a:r>
            <a:r>
              <a:rPr lang="en-AU" sz="2400" dirty="0"/>
              <a:t> </a:t>
            </a:r>
            <a:r>
              <a:rPr lang="en-AU" sz="2400" dirty="0" err="1"/>
              <a:t>nici</a:t>
            </a:r>
            <a:r>
              <a:rPr lang="en-AU" sz="2400" dirty="0"/>
              <a:t> </a:t>
            </a:r>
            <a:r>
              <a:rPr lang="en-AU" sz="2400" dirty="0" err="1"/>
              <a:t>chiar</a:t>
            </a:r>
            <a:r>
              <a:rPr lang="en-AU" sz="2400" dirty="0"/>
              <a:t> </a:t>
            </a:r>
            <a:r>
              <a:rPr lang="en-AU" sz="2400" dirty="0" err="1"/>
              <a:t>pentru</a:t>
            </a:r>
            <a:r>
              <a:rPr lang="en-AU" sz="2400" dirty="0"/>
              <a:t> o </a:t>
            </a:r>
            <a:r>
              <a:rPr lang="en-AU" sz="2400" dirty="0" err="1"/>
              <a:t>perioada</a:t>
            </a:r>
            <a:r>
              <a:rPr lang="en-AU" sz="2400" dirty="0"/>
              <a:t> </a:t>
            </a:r>
            <a:r>
              <a:rPr lang="en-AU" sz="2400" dirty="0" err="1"/>
              <a:t>scurta</a:t>
            </a:r>
            <a:r>
              <a:rPr lang="en-AU" sz="2400" dirty="0"/>
              <a:t> de </a:t>
            </a:r>
            <a:r>
              <a:rPr lang="en-AU" sz="2400" dirty="0" err="1"/>
              <a:t>timp.</a:t>
            </a:r>
            <a:r>
              <a:rPr lang="en-AU" sz="2400" dirty="0"/>
              <a:t> </a:t>
            </a:r>
            <a:endParaRPr lang="ro-RO" sz="2400" dirty="0"/>
          </a:p>
          <a:p>
            <a:pPr algn="just"/>
            <a:r>
              <a:rPr lang="en-AU" sz="2400" dirty="0" err="1"/>
              <a:t>Unii</a:t>
            </a:r>
            <a:r>
              <a:rPr lang="en-AU" sz="2400" dirty="0"/>
              <a:t> </a:t>
            </a:r>
            <a:r>
              <a:rPr lang="en-AU" sz="2400" dirty="0" err="1"/>
              <a:t>vorbesc</a:t>
            </a:r>
            <a:r>
              <a:rPr lang="en-AU" sz="2400" dirty="0"/>
              <a:t> </a:t>
            </a:r>
            <a:r>
              <a:rPr lang="en-AU" sz="2400" dirty="0" err="1"/>
              <a:t>mult</a:t>
            </a:r>
            <a:r>
              <a:rPr lang="en-AU" sz="2400" dirty="0"/>
              <a:t> </a:t>
            </a:r>
            <a:r>
              <a:rPr lang="en-AU" sz="2400" dirty="0" err="1"/>
              <a:t>si</a:t>
            </a:r>
            <a:r>
              <a:rPr lang="en-AU" sz="2400" dirty="0"/>
              <a:t> au </a:t>
            </a:r>
            <a:r>
              <a:rPr lang="en-AU" sz="2400" dirty="0" err="1"/>
              <a:t>dificultati</a:t>
            </a:r>
            <a:r>
              <a:rPr lang="en-AU" sz="2400" dirty="0"/>
              <a:t> in </a:t>
            </a:r>
            <a:r>
              <a:rPr lang="en-AU" sz="2400" dirty="0" err="1"/>
              <a:t>amanarea</a:t>
            </a:r>
            <a:r>
              <a:rPr lang="en-AU" sz="2400" dirty="0"/>
              <a:t> </a:t>
            </a:r>
            <a:r>
              <a:rPr lang="en-AU" sz="2400" dirty="0" err="1"/>
              <a:t>recompensei</a:t>
            </a:r>
            <a:r>
              <a:rPr lang="en-AU" sz="2400" dirty="0"/>
              <a:t> (de </a:t>
            </a:r>
            <a:r>
              <a:rPr lang="en-AU" sz="2400" dirty="0" err="1"/>
              <a:t>exemplu</a:t>
            </a:r>
            <a:r>
              <a:rPr lang="en-AU" sz="2400" dirty="0"/>
              <a:t>, </a:t>
            </a:r>
            <a:r>
              <a:rPr lang="en-AU" sz="2400" dirty="0" err="1"/>
              <a:t>daca</a:t>
            </a:r>
            <a:r>
              <a:rPr lang="en-AU" sz="2400" dirty="0"/>
              <a:t> </a:t>
            </a:r>
            <a:r>
              <a:rPr lang="en-AU" sz="2400" dirty="0" err="1"/>
              <a:t>vor</a:t>
            </a:r>
            <a:r>
              <a:rPr lang="en-AU" sz="2400" dirty="0"/>
              <a:t> </a:t>
            </a:r>
            <a:r>
              <a:rPr lang="en-AU" sz="2400" dirty="0" err="1"/>
              <a:t>sa</a:t>
            </a:r>
            <a:r>
              <a:rPr lang="en-AU" sz="2400" dirty="0"/>
              <a:t> fie </a:t>
            </a:r>
            <a:r>
              <a:rPr lang="en-AU" sz="2400" dirty="0" err="1"/>
              <a:t>dusi</a:t>
            </a:r>
            <a:r>
              <a:rPr lang="en-AU" sz="2400" dirty="0"/>
              <a:t> in </a:t>
            </a:r>
            <a:r>
              <a:rPr lang="en-AU" sz="2400" dirty="0" err="1"/>
              <a:t>parc</a:t>
            </a:r>
            <a:r>
              <a:rPr lang="en-AU" sz="2400" dirty="0"/>
              <a:t>, </a:t>
            </a:r>
            <a:r>
              <a:rPr lang="en-AU" sz="2400" dirty="0" err="1"/>
              <a:t>acest</a:t>
            </a:r>
            <a:r>
              <a:rPr lang="en-AU" sz="2400" dirty="0"/>
              <a:t> </a:t>
            </a:r>
            <a:r>
              <a:rPr lang="en-AU" sz="2400" dirty="0" err="1"/>
              <a:t>lucru</a:t>
            </a:r>
            <a:r>
              <a:rPr lang="en-AU" sz="2400" dirty="0"/>
              <a:t> </a:t>
            </a:r>
            <a:r>
              <a:rPr lang="en-AU" sz="2400" dirty="0" err="1"/>
              <a:t>trebuie</a:t>
            </a:r>
            <a:r>
              <a:rPr lang="en-AU" sz="2400" dirty="0"/>
              <a:t> </a:t>
            </a:r>
            <a:r>
              <a:rPr lang="en-AU" sz="2400" dirty="0" err="1"/>
              <a:t>sa</a:t>
            </a:r>
            <a:r>
              <a:rPr lang="en-AU" sz="2400" dirty="0"/>
              <a:t> se </a:t>
            </a:r>
            <a:r>
              <a:rPr lang="en-AU" sz="2400" dirty="0" err="1"/>
              <a:t>intample</a:t>
            </a:r>
            <a:r>
              <a:rPr lang="en-AU" sz="2400" dirty="0"/>
              <a:t> </a:t>
            </a:r>
            <a:r>
              <a:rPr lang="en-AU" sz="2400" dirty="0" err="1"/>
              <a:t>acum</a:t>
            </a:r>
            <a:r>
              <a:rPr lang="en-AU" sz="2400" dirty="0"/>
              <a:t>, nu </a:t>
            </a:r>
            <a:r>
              <a:rPr lang="en-AU" sz="2400" dirty="0" err="1"/>
              <a:t>maine</a:t>
            </a:r>
            <a:r>
              <a:rPr lang="en-AU" sz="2400" dirty="0"/>
              <a:t> </a:t>
            </a:r>
            <a:r>
              <a:rPr lang="en-AU" sz="2400" dirty="0" err="1"/>
              <a:t>sau</a:t>
            </a:r>
            <a:r>
              <a:rPr lang="en-AU" sz="2400" dirty="0"/>
              <a:t> </a:t>
            </a:r>
            <a:r>
              <a:rPr lang="en-AU" sz="2400" dirty="0" err="1"/>
              <a:t>peste</a:t>
            </a:r>
            <a:r>
              <a:rPr lang="en-AU" sz="2400" dirty="0"/>
              <a:t> o </a:t>
            </a:r>
            <a:r>
              <a:rPr lang="en-AU" sz="2400" dirty="0" err="1"/>
              <a:t>saptamana</a:t>
            </a:r>
            <a:r>
              <a:rPr lang="en-AU" sz="2400" dirty="0"/>
              <a:t>). </a:t>
            </a:r>
            <a:endParaRPr lang="ro-RO" sz="2400" dirty="0"/>
          </a:p>
        </p:txBody>
      </p:sp>
    </p:spTree>
    <p:extLst>
      <p:ext uri="{BB962C8B-B14F-4D97-AF65-F5344CB8AC3E}">
        <p14:creationId xmlns:p14="http://schemas.microsoft.com/office/powerpoint/2010/main" val="123227346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dirty="0">
                <a:solidFill>
                  <a:srgbClr val="0070C0"/>
                </a:solidFill>
                <a:latin typeface="Algerian" panose="04020705040A02060702" pitchFamily="82" charset="0"/>
              </a:rPr>
              <a:t>ADAPTAREA COPILULUI LA MEDIUL SCOLAR</a:t>
            </a:r>
            <a:br>
              <a:rPr lang="ro-RO" dirty="0">
                <a:solidFill>
                  <a:srgbClr val="0070C0"/>
                </a:solidFill>
                <a:latin typeface="Algerian" panose="04020705040A02060702" pitchFamily="82" charset="0"/>
              </a:rPr>
            </a:br>
            <a:endParaRPr lang="ro-RO" dirty="0"/>
          </a:p>
        </p:txBody>
      </p:sp>
      <p:sp>
        <p:nvSpPr>
          <p:cNvPr id="3" name="Content Placeholder 2"/>
          <p:cNvSpPr>
            <a:spLocks noGrp="1"/>
          </p:cNvSpPr>
          <p:nvPr>
            <p:ph idx="1"/>
          </p:nvPr>
        </p:nvSpPr>
        <p:spPr/>
        <p:txBody>
          <a:bodyPr>
            <a:normAutofit lnSpcReduction="10000"/>
          </a:bodyPr>
          <a:lstStyle/>
          <a:p>
            <a:pPr algn="just"/>
            <a:r>
              <a:rPr lang="en-AU" sz="2400" b="1" dirty="0" err="1"/>
              <a:t>Copiii</a:t>
            </a:r>
            <a:r>
              <a:rPr lang="en-AU" sz="2400" b="1" dirty="0"/>
              <a:t> cu ADHD </a:t>
            </a:r>
            <a:r>
              <a:rPr lang="en-AU" sz="2400" dirty="0"/>
              <a:t>au </a:t>
            </a:r>
            <a:r>
              <a:rPr lang="en-AU" sz="2400" dirty="0" err="1"/>
              <a:t>dificultati</a:t>
            </a:r>
            <a:r>
              <a:rPr lang="en-AU" sz="2400" dirty="0"/>
              <a:t> in a-</a:t>
            </a:r>
            <a:r>
              <a:rPr lang="en-AU" sz="2400" dirty="0" err="1"/>
              <a:t>si</a:t>
            </a:r>
            <a:r>
              <a:rPr lang="en-AU" sz="2400" dirty="0"/>
              <a:t> face </a:t>
            </a:r>
            <a:r>
              <a:rPr lang="en-AU" sz="2400" dirty="0" err="1"/>
              <a:t>prieteni</a:t>
            </a:r>
            <a:r>
              <a:rPr lang="en-AU" sz="2400" dirty="0"/>
              <a:t> </a:t>
            </a:r>
            <a:r>
              <a:rPr lang="en-AU" sz="2400" dirty="0" err="1"/>
              <a:t>si</a:t>
            </a:r>
            <a:r>
              <a:rPr lang="en-AU" sz="2400" dirty="0"/>
              <a:t> a </a:t>
            </a:r>
            <a:r>
              <a:rPr lang="en-AU" sz="2400" dirty="0" err="1"/>
              <a:t>respecta</a:t>
            </a:r>
            <a:r>
              <a:rPr lang="en-AU" sz="2400" dirty="0"/>
              <a:t> </a:t>
            </a:r>
            <a:r>
              <a:rPr lang="en-AU" sz="2400" dirty="0" err="1"/>
              <a:t>regulile</a:t>
            </a:r>
            <a:r>
              <a:rPr lang="en-AU" sz="2400" dirty="0"/>
              <a:t> </a:t>
            </a:r>
            <a:r>
              <a:rPr lang="en-AU" sz="2400" dirty="0" err="1"/>
              <a:t>sociale</a:t>
            </a:r>
            <a:r>
              <a:rPr lang="en-AU" sz="2400" dirty="0"/>
              <a:t>.</a:t>
            </a:r>
            <a:endParaRPr lang="ro-RO" sz="2400" dirty="0"/>
          </a:p>
          <a:p>
            <a:pPr algn="just"/>
            <a:r>
              <a:rPr lang="en-AU" sz="2400" dirty="0"/>
              <a:t>Nu </a:t>
            </a:r>
            <a:r>
              <a:rPr lang="en-AU" sz="2400" dirty="0" err="1"/>
              <a:t>respecta</a:t>
            </a:r>
            <a:r>
              <a:rPr lang="en-AU" sz="2400" dirty="0"/>
              <a:t> </a:t>
            </a:r>
            <a:r>
              <a:rPr lang="en-AU" sz="2400" dirty="0" err="1"/>
              <a:t>limitele</a:t>
            </a:r>
            <a:r>
              <a:rPr lang="en-AU" sz="2400" dirty="0"/>
              <a:t> </a:t>
            </a:r>
            <a:r>
              <a:rPr lang="en-AU" sz="2400" dirty="0" err="1"/>
              <a:t>impuse</a:t>
            </a:r>
            <a:r>
              <a:rPr lang="en-AU" sz="2400" dirty="0"/>
              <a:t> de </a:t>
            </a:r>
            <a:r>
              <a:rPr lang="en-AU" sz="2400" dirty="0" err="1"/>
              <a:t>ceilalti</a:t>
            </a:r>
            <a:r>
              <a:rPr lang="en-AU" sz="2400" dirty="0"/>
              <a:t> </a:t>
            </a:r>
            <a:r>
              <a:rPr lang="en-AU" sz="2400" dirty="0" err="1"/>
              <a:t>si</a:t>
            </a:r>
            <a:r>
              <a:rPr lang="en-AU" sz="2400" dirty="0"/>
              <a:t> </a:t>
            </a:r>
            <a:r>
              <a:rPr lang="en-AU" sz="2400" dirty="0" err="1"/>
              <a:t>tind</a:t>
            </a:r>
            <a:r>
              <a:rPr lang="en-AU" sz="2400" dirty="0"/>
              <a:t> </a:t>
            </a:r>
            <a:r>
              <a:rPr lang="en-AU" sz="2400" dirty="0" err="1"/>
              <a:t>sa</a:t>
            </a:r>
            <a:r>
              <a:rPr lang="en-AU" sz="2400" dirty="0"/>
              <a:t> ignore </a:t>
            </a:r>
            <a:r>
              <a:rPr lang="en-AU" sz="2400" dirty="0" err="1"/>
              <a:t>cererile</a:t>
            </a:r>
            <a:r>
              <a:rPr lang="en-AU" sz="2400" dirty="0"/>
              <a:t> care le </a:t>
            </a:r>
            <a:r>
              <a:rPr lang="en-AU" sz="2400" dirty="0" err="1"/>
              <a:t>sunt</a:t>
            </a:r>
            <a:r>
              <a:rPr lang="en-AU" sz="2400" dirty="0"/>
              <a:t> </a:t>
            </a:r>
            <a:r>
              <a:rPr lang="en-AU" sz="2400" dirty="0" err="1"/>
              <a:t>adresate</a:t>
            </a:r>
            <a:r>
              <a:rPr lang="en-AU" sz="2400" dirty="0"/>
              <a:t>. De </a:t>
            </a:r>
            <a:r>
              <a:rPr lang="en-AU" sz="2400" dirty="0" err="1"/>
              <a:t>obicei</a:t>
            </a:r>
            <a:r>
              <a:rPr lang="en-AU" sz="2400" dirty="0"/>
              <a:t> </a:t>
            </a:r>
            <a:r>
              <a:rPr lang="en-AU" sz="2400" dirty="0" err="1"/>
              <a:t>trebuie</a:t>
            </a:r>
            <a:r>
              <a:rPr lang="en-AU" sz="2400" dirty="0"/>
              <a:t> </a:t>
            </a:r>
            <a:r>
              <a:rPr lang="en-AU" sz="2400" dirty="0" err="1"/>
              <a:t>sa</a:t>
            </a:r>
            <a:r>
              <a:rPr lang="en-AU" sz="2400" dirty="0"/>
              <a:t> li se </a:t>
            </a:r>
            <a:r>
              <a:rPr lang="en-AU" sz="2400" dirty="0" err="1"/>
              <a:t>repete</a:t>
            </a:r>
            <a:r>
              <a:rPr lang="en-AU" sz="2400" dirty="0"/>
              <a:t> de </a:t>
            </a:r>
            <a:r>
              <a:rPr lang="en-AU" sz="2400" dirty="0" err="1"/>
              <a:t>zeci</a:t>
            </a:r>
            <a:r>
              <a:rPr lang="en-AU" sz="2400" dirty="0"/>
              <a:t> de </a:t>
            </a:r>
            <a:r>
              <a:rPr lang="en-AU" sz="2400" dirty="0" err="1"/>
              <a:t>ori</a:t>
            </a:r>
            <a:r>
              <a:rPr lang="en-AU" sz="2400" dirty="0"/>
              <a:t> </a:t>
            </a:r>
            <a:r>
              <a:rPr lang="en-AU" sz="2400" dirty="0" err="1"/>
              <a:t>ce</a:t>
            </a:r>
            <a:r>
              <a:rPr lang="en-AU" sz="2400" dirty="0"/>
              <a:t> </a:t>
            </a:r>
            <a:r>
              <a:rPr lang="en-AU" sz="2400" dirty="0" err="1"/>
              <a:t>trebuie</a:t>
            </a:r>
            <a:r>
              <a:rPr lang="en-AU" sz="2400" dirty="0"/>
              <a:t> </a:t>
            </a:r>
            <a:r>
              <a:rPr lang="en-AU" sz="2400" dirty="0" err="1"/>
              <a:t>sa</a:t>
            </a:r>
            <a:r>
              <a:rPr lang="en-AU" sz="2400" dirty="0"/>
              <a:t> </a:t>
            </a:r>
            <a:r>
              <a:rPr lang="en-AU" sz="2400" dirty="0" err="1"/>
              <a:t>faca</a:t>
            </a:r>
            <a:r>
              <a:rPr lang="en-AU" sz="2400" dirty="0"/>
              <a:t> </a:t>
            </a:r>
            <a:r>
              <a:rPr lang="en-AU" sz="2400" dirty="0" err="1"/>
              <a:t>si</a:t>
            </a:r>
            <a:r>
              <a:rPr lang="en-AU" sz="2400" dirty="0"/>
              <a:t> in final tot nu </a:t>
            </a:r>
            <a:r>
              <a:rPr lang="en-AU" sz="2400" dirty="0" err="1"/>
              <a:t>fac</a:t>
            </a:r>
            <a:r>
              <a:rPr lang="en-AU" sz="2400" dirty="0"/>
              <a:t> </a:t>
            </a:r>
            <a:r>
              <a:rPr lang="en-AU" sz="2400" dirty="0" err="1"/>
              <a:t>acel</a:t>
            </a:r>
            <a:r>
              <a:rPr lang="en-AU" sz="2400" dirty="0"/>
              <a:t> </a:t>
            </a:r>
            <a:r>
              <a:rPr lang="en-AU" sz="2400" dirty="0" err="1"/>
              <a:t>lucru</a:t>
            </a:r>
            <a:r>
              <a:rPr lang="en-AU" sz="2400" dirty="0"/>
              <a:t>. </a:t>
            </a:r>
            <a:endParaRPr lang="ro-RO" sz="2400" dirty="0"/>
          </a:p>
          <a:p>
            <a:pPr algn="just"/>
            <a:r>
              <a:rPr lang="en-AU" sz="2400" dirty="0"/>
              <a:t>De </a:t>
            </a:r>
            <a:r>
              <a:rPr lang="en-AU" sz="2400" dirty="0" err="1"/>
              <a:t>asemenea</a:t>
            </a:r>
            <a:r>
              <a:rPr lang="en-AU" sz="2400" dirty="0"/>
              <a:t>, le </a:t>
            </a:r>
            <a:r>
              <a:rPr lang="en-AU" sz="2400" dirty="0" err="1"/>
              <a:t>este</a:t>
            </a:r>
            <a:r>
              <a:rPr lang="en-AU" sz="2400" dirty="0"/>
              <a:t> </a:t>
            </a:r>
            <a:r>
              <a:rPr lang="en-AU" sz="2400" dirty="0" err="1"/>
              <a:t>greu</a:t>
            </a:r>
            <a:r>
              <a:rPr lang="en-AU" sz="2400" dirty="0"/>
              <a:t> </a:t>
            </a:r>
            <a:r>
              <a:rPr lang="en-AU" sz="2400" dirty="0" err="1"/>
              <a:t>sa</a:t>
            </a:r>
            <a:r>
              <a:rPr lang="en-AU" sz="2400" dirty="0"/>
              <a:t> </a:t>
            </a:r>
            <a:r>
              <a:rPr lang="en-AU" sz="2400" dirty="0" err="1"/>
              <a:t>respecte</a:t>
            </a:r>
            <a:r>
              <a:rPr lang="en-AU" sz="2400" dirty="0"/>
              <a:t> </a:t>
            </a:r>
            <a:r>
              <a:rPr lang="en-AU" sz="2400" dirty="0" err="1"/>
              <a:t>sentimentele</a:t>
            </a:r>
            <a:r>
              <a:rPr lang="en-AU" sz="2400" dirty="0"/>
              <a:t>, </a:t>
            </a:r>
            <a:r>
              <a:rPr lang="en-AU" sz="2400" dirty="0" err="1"/>
              <a:t>drepturile</a:t>
            </a:r>
            <a:r>
              <a:rPr lang="en-AU" sz="2400" dirty="0"/>
              <a:t> </a:t>
            </a:r>
            <a:r>
              <a:rPr lang="en-AU" sz="2400" dirty="0" err="1"/>
              <a:t>si</a:t>
            </a:r>
            <a:r>
              <a:rPr lang="en-AU" sz="2400" dirty="0"/>
              <a:t> </a:t>
            </a:r>
            <a:r>
              <a:rPr lang="en-AU" sz="2400" dirty="0" err="1"/>
              <a:t>proprietatea</a:t>
            </a:r>
            <a:r>
              <a:rPr lang="en-AU" sz="2400" dirty="0"/>
              <a:t> / </a:t>
            </a:r>
            <a:r>
              <a:rPr lang="en-AU" sz="2400" dirty="0" err="1"/>
              <a:t>obiectele</a:t>
            </a:r>
            <a:r>
              <a:rPr lang="en-AU" sz="2400" dirty="0"/>
              <a:t> care </a:t>
            </a:r>
            <a:r>
              <a:rPr lang="en-AU" sz="2400" dirty="0" err="1"/>
              <a:t>apartin</a:t>
            </a:r>
            <a:r>
              <a:rPr lang="en-AU" sz="2400" dirty="0"/>
              <a:t> </a:t>
            </a:r>
            <a:r>
              <a:rPr lang="ro-RO" sz="2400" dirty="0"/>
              <a:t>celorlalti. </a:t>
            </a:r>
          </a:p>
          <a:p>
            <a:pPr algn="just"/>
            <a:r>
              <a:rPr lang="ro-RO" sz="2400" dirty="0"/>
              <a:t>Sunt deseori agresivi, dominanti – ceea ce ii face sa fie neagreati de catre ceilalti copii.</a:t>
            </a:r>
          </a:p>
          <a:p>
            <a:pPr algn="just"/>
            <a:r>
              <a:rPr lang="ro-RO" sz="2400" dirty="0"/>
              <a:t>Ei nu respecta regulile jocurilor si au dificultati in a-si astepta randul la joc – nu sunt preferati ca parteneri de joaca.  </a:t>
            </a:r>
          </a:p>
        </p:txBody>
      </p:sp>
    </p:spTree>
    <p:extLst>
      <p:ext uri="{BB962C8B-B14F-4D97-AF65-F5344CB8AC3E}">
        <p14:creationId xmlns:p14="http://schemas.microsoft.com/office/powerpoint/2010/main" val="106398430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dirty="0">
                <a:solidFill>
                  <a:srgbClr val="0070C0"/>
                </a:solidFill>
                <a:latin typeface="Algerian" panose="04020705040A02060702" pitchFamily="82" charset="0"/>
              </a:rPr>
              <a:t>ADAPTAREA COPILULUI LA MEDIUL SCOLAR</a:t>
            </a:r>
            <a:br>
              <a:rPr lang="ro-RO" dirty="0">
                <a:solidFill>
                  <a:srgbClr val="0070C0"/>
                </a:solidFill>
                <a:latin typeface="Algerian" panose="04020705040A02060702" pitchFamily="82" charset="0"/>
              </a:rPr>
            </a:br>
            <a:endParaRPr lang="ro-RO" dirty="0"/>
          </a:p>
        </p:txBody>
      </p:sp>
      <p:sp>
        <p:nvSpPr>
          <p:cNvPr id="3" name="Content Placeholder 2"/>
          <p:cNvSpPr>
            <a:spLocks noGrp="1"/>
          </p:cNvSpPr>
          <p:nvPr>
            <p:ph idx="1"/>
          </p:nvPr>
        </p:nvSpPr>
        <p:spPr/>
        <p:txBody>
          <a:bodyPr>
            <a:normAutofit/>
          </a:bodyPr>
          <a:lstStyle/>
          <a:p>
            <a:pPr algn="just"/>
            <a:r>
              <a:rPr lang="ro-RO" sz="2400" dirty="0"/>
              <a:t>Copiii cu ADHD sunt la fel de inteligenti si capabili ca ceilalti copii dar nu stiu cum sa isi utilizeze resursele de care dispun. </a:t>
            </a:r>
          </a:p>
          <a:p>
            <a:pPr algn="just"/>
            <a:r>
              <a:rPr lang="it-IT" sz="2400" dirty="0"/>
              <a:t>Astfel</a:t>
            </a:r>
            <a:r>
              <a:rPr lang="ro-RO" sz="2400" dirty="0"/>
              <a:t> se </a:t>
            </a:r>
            <a:r>
              <a:rPr lang="ro-RO" sz="2400" b="1" i="1" dirty="0"/>
              <a:t>concentreaza mai greu</a:t>
            </a:r>
            <a:r>
              <a:rPr lang="ro-RO" sz="2400" dirty="0"/>
              <a:t> si </a:t>
            </a:r>
            <a:r>
              <a:rPr lang="ro-RO" sz="2400" b="1" i="1" dirty="0"/>
              <a:t>uita repede</a:t>
            </a:r>
            <a:r>
              <a:rPr lang="ro-RO" sz="2400" dirty="0"/>
              <a:t> ceea ce li se spune (au un deficit al memoriei de scurta durata). Deseori, aceste dificultati sunt insotite de tulburari de invatare sau de vorbire. In ceea ce priveste </a:t>
            </a:r>
            <a:r>
              <a:rPr lang="ro-RO" sz="2400" b="1" i="1" dirty="0"/>
              <a:t>emotiile</a:t>
            </a:r>
            <a:r>
              <a:rPr lang="ro-RO" sz="2400" dirty="0"/>
              <a:t>, acestea  sunt </a:t>
            </a:r>
            <a:r>
              <a:rPr lang="ro-RO" sz="2400" b="1" i="1" dirty="0"/>
              <a:t>extrem de fluctuante</a:t>
            </a:r>
            <a:r>
              <a:rPr lang="ro-RO" sz="2400" dirty="0"/>
              <a:t> – trecand rapid de la o stare de tristete la una de exaltare si invers. </a:t>
            </a:r>
          </a:p>
          <a:p>
            <a:pPr algn="just"/>
            <a:r>
              <a:rPr lang="ro-RO" sz="2400" dirty="0"/>
              <a:t>Pot fi prietenosi, iar in urmatorul moment sa devina ostili. </a:t>
            </a:r>
            <a:r>
              <a:rPr lang="it-IT" sz="2400" dirty="0"/>
              <a:t>Au o toleranta redusa la frustrare si pot avea „crize de nervi”.</a:t>
            </a:r>
            <a:r>
              <a:rPr lang="ro-RO" sz="2400" dirty="0"/>
              <a:t> </a:t>
            </a:r>
          </a:p>
          <a:p>
            <a:pPr algn="just"/>
            <a:endParaRPr lang="ro-RO" sz="2400" dirty="0"/>
          </a:p>
        </p:txBody>
      </p:sp>
    </p:spTree>
    <p:extLst>
      <p:ext uri="{BB962C8B-B14F-4D97-AF65-F5344CB8AC3E}">
        <p14:creationId xmlns:p14="http://schemas.microsoft.com/office/powerpoint/2010/main" val="405211852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dirty="0">
                <a:solidFill>
                  <a:srgbClr val="0070C0"/>
                </a:solidFill>
                <a:latin typeface="Algerian" panose="04020705040A02060702" pitchFamily="82" charset="0"/>
              </a:rPr>
              <a:t>ADAPTAREA COPILULUI LA MEDIUL SCOLAR</a:t>
            </a:r>
            <a:br>
              <a:rPr lang="ro-RO" dirty="0">
                <a:solidFill>
                  <a:srgbClr val="0070C0"/>
                </a:solidFill>
                <a:latin typeface="Algerian" panose="04020705040A02060702" pitchFamily="82" charset="0"/>
              </a:rPr>
            </a:br>
            <a:endParaRPr lang="ro-RO" dirty="0"/>
          </a:p>
        </p:txBody>
      </p:sp>
      <p:sp>
        <p:nvSpPr>
          <p:cNvPr id="3" name="Content Placeholder 2"/>
          <p:cNvSpPr>
            <a:spLocks noGrp="1"/>
          </p:cNvSpPr>
          <p:nvPr>
            <p:ph idx="1"/>
          </p:nvPr>
        </p:nvSpPr>
        <p:spPr/>
        <p:txBody>
          <a:bodyPr>
            <a:normAutofit/>
          </a:bodyPr>
          <a:lstStyle/>
          <a:p>
            <a:pPr algn="just"/>
            <a:r>
              <a:rPr lang="it-IT" sz="2400" b="1" i="1" u="sng" dirty="0"/>
              <a:t>Probleme comportamentale la copii </a:t>
            </a:r>
            <a:endParaRPr lang="ro-RO" sz="2400" dirty="0"/>
          </a:p>
          <a:p>
            <a:pPr algn="just"/>
            <a:r>
              <a:rPr lang="it-IT" sz="2400" b="1" i="1" dirty="0"/>
              <a:t> </a:t>
            </a:r>
            <a:r>
              <a:rPr lang="it-IT" sz="2400" b="1" i="1" u="sng" dirty="0"/>
              <a:t>Absenta</a:t>
            </a:r>
            <a:r>
              <a:rPr lang="it-IT" sz="2400" b="1" i="1" dirty="0"/>
              <a:t>: </a:t>
            </a:r>
            <a:r>
              <a:rPr lang="it-IT" sz="2400" dirty="0"/>
              <a:t>este un comportament evitativ, defensiv care apare in orice situatii concrete: lucrari de control, conflicte cu profesorii sau colegii. Cauzele acestui comportament variaza in functie de varsta. La cei mici apare “fobia de scoala”, care consta in faptul ca </a:t>
            </a:r>
            <a:r>
              <a:rPr lang="ro-RO" sz="2400" dirty="0"/>
              <a:t>micutul refuza sa mearga la scoala. </a:t>
            </a:r>
          </a:p>
          <a:p>
            <a:pPr algn="just"/>
            <a:r>
              <a:rPr lang="ro-RO" sz="2400" dirty="0"/>
              <a:t>Copilul este nelinistit si suparat in momentul in care trebuie sa plece si adesea se plange de greturi sau invoca alte dureri (de cap, de burtica etc.). Poate ajuge uneori chiar pana in fata cladirii, dar nu reuseste sa intre. Cand nu este in preajma scolii promite ca se intoarce si va reusi sa ramana. Aceasta fobie este legata de trairea unei experiente traumatizante. </a:t>
            </a:r>
          </a:p>
        </p:txBody>
      </p:sp>
    </p:spTree>
    <p:extLst>
      <p:ext uri="{BB962C8B-B14F-4D97-AF65-F5344CB8AC3E}">
        <p14:creationId xmlns:p14="http://schemas.microsoft.com/office/powerpoint/2010/main" val="236583577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dirty="0">
                <a:solidFill>
                  <a:srgbClr val="0070C0"/>
                </a:solidFill>
                <a:latin typeface="Algerian" panose="04020705040A02060702" pitchFamily="82" charset="0"/>
              </a:rPr>
              <a:t>ADAPTAREA COPILULUI LA MEDIUL SCOLAR</a:t>
            </a:r>
            <a:br>
              <a:rPr lang="ro-RO" dirty="0">
                <a:solidFill>
                  <a:srgbClr val="0070C0"/>
                </a:solidFill>
                <a:latin typeface="Algerian" panose="04020705040A02060702" pitchFamily="82" charset="0"/>
              </a:rPr>
            </a:br>
            <a:endParaRPr lang="ro-RO" dirty="0"/>
          </a:p>
        </p:txBody>
      </p:sp>
      <p:sp>
        <p:nvSpPr>
          <p:cNvPr id="3" name="Content Placeholder 2"/>
          <p:cNvSpPr>
            <a:spLocks noGrp="1"/>
          </p:cNvSpPr>
          <p:nvPr>
            <p:ph idx="1"/>
          </p:nvPr>
        </p:nvSpPr>
        <p:spPr/>
        <p:txBody>
          <a:bodyPr/>
          <a:lstStyle/>
          <a:p>
            <a:r>
              <a:rPr lang="ro-RO" dirty="0"/>
              <a:t>Statistic, fobia scolara este mai frecventa la copiii singuri la parinti, cu o varsta cuprinsa intre cinci si treisprezece ani. Este legata de mai multi factori: anxietatea de despartire, o depresie in legatura cu scoala (de exemplu: un elev stralucit dupa ce a suferit o boala si a fost nevoit sa lipseasca o perioada de la scoala, nu suporta o asa-zisa “injosire” ca nu mai este la zi cu clasa), o perturbare a personalitatii sau atitudine nepotrivita si inconstienta a unor parintii care incearca sa-si tina copilul acasa pentru a-i ajuta la diverse activitati.</a:t>
            </a:r>
          </a:p>
        </p:txBody>
      </p:sp>
    </p:spTree>
    <p:extLst>
      <p:ext uri="{BB962C8B-B14F-4D97-AF65-F5344CB8AC3E}">
        <p14:creationId xmlns:p14="http://schemas.microsoft.com/office/powerpoint/2010/main" val="34364374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dirty="0">
                <a:solidFill>
                  <a:srgbClr val="0070C0"/>
                </a:solidFill>
                <a:latin typeface="Algerian" panose="04020705040A02060702" pitchFamily="82" charset="0"/>
              </a:rPr>
              <a:t>ADAPTAREA COPILULUI LA MEDIUL SCOLAR</a:t>
            </a:r>
            <a:br>
              <a:rPr lang="ro-RO" dirty="0">
                <a:solidFill>
                  <a:srgbClr val="0070C0"/>
                </a:solidFill>
                <a:latin typeface="Algerian" panose="04020705040A02060702" pitchFamily="82" charset="0"/>
              </a:rPr>
            </a:br>
            <a:endParaRPr lang="ro-RO" dirty="0"/>
          </a:p>
        </p:txBody>
      </p:sp>
      <p:sp>
        <p:nvSpPr>
          <p:cNvPr id="3" name="Content Placeholder 2"/>
          <p:cNvSpPr>
            <a:spLocks noGrp="1"/>
          </p:cNvSpPr>
          <p:nvPr>
            <p:ph idx="1"/>
          </p:nvPr>
        </p:nvSpPr>
        <p:spPr/>
        <p:txBody>
          <a:bodyPr>
            <a:normAutofit/>
          </a:bodyPr>
          <a:lstStyle/>
          <a:p>
            <a:pPr algn="just"/>
            <a:r>
              <a:rPr lang="ro-RO" sz="2400" b="1" i="1" u="sng" dirty="0"/>
              <a:t>Furturi mai mici</a:t>
            </a:r>
            <a:r>
              <a:rPr lang="ro-RO" sz="2400" b="1" i="1" dirty="0"/>
              <a:t>:</a:t>
            </a:r>
            <a:r>
              <a:rPr lang="ro-RO" sz="2400" dirty="0"/>
              <a:t> sunt cauzate de </a:t>
            </a:r>
            <a:r>
              <a:rPr lang="ro-RO" sz="2400" b="1" dirty="0"/>
              <a:t>lipsa de atentie din partea parintilor, precum si de lipsa acceptarii individuale a copilului.</a:t>
            </a:r>
          </a:p>
          <a:p>
            <a:pPr algn="just"/>
            <a:r>
              <a:rPr lang="ro-RO" sz="2400" dirty="0"/>
              <a:t> </a:t>
            </a:r>
            <a:r>
              <a:rPr lang="ro-RO" sz="2400" b="1" i="1" u="sng" dirty="0"/>
              <a:t> Vandalismul</a:t>
            </a:r>
            <a:r>
              <a:rPr lang="ro-RO" sz="2400" b="1" i="1" dirty="0"/>
              <a:t>:</a:t>
            </a:r>
            <a:r>
              <a:rPr lang="ro-RO" sz="2400" dirty="0"/>
              <a:t> este o manifestare agresiva specifica fata de obiecte si proprietati. Persoana care manifesta comportament vandal prezinta un autocontrol scazut, lipsa stimei de sine, toleranta scazuta la frustrare. Cauzele acestui comportament pot fi: </a:t>
            </a:r>
          </a:p>
          <a:p>
            <a:pPr algn="just"/>
            <a:r>
              <a:rPr lang="ro-RO" sz="2400" dirty="0"/>
              <a:t>-</a:t>
            </a:r>
            <a:r>
              <a:rPr lang="ro-RO" sz="2400" b="1" dirty="0"/>
              <a:t>revolta fata de sistemul scolar sau faptul ca acel copil nu se simte bine in scoala respectiva.</a:t>
            </a:r>
          </a:p>
          <a:p>
            <a:pPr algn="just"/>
            <a:endParaRPr lang="ro-RO" sz="2400" dirty="0"/>
          </a:p>
        </p:txBody>
      </p:sp>
    </p:spTree>
    <p:extLst>
      <p:ext uri="{BB962C8B-B14F-4D97-AF65-F5344CB8AC3E}">
        <p14:creationId xmlns:p14="http://schemas.microsoft.com/office/powerpoint/2010/main" val="403166338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dirty="0">
                <a:solidFill>
                  <a:srgbClr val="0070C0"/>
                </a:solidFill>
                <a:latin typeface="Algerian" panose="04020705040A02060702" pitchFamily="82" charset="0"/>
              </a:rPr>
              <a:t>ADAPTAREA COPILULUI LA MEDIUL SCOLAR</a:t>
            </a:r>
            <a:br>
              <a:rPr lang="ro-RO" dirty="0">
                <a:solidFill>
                  <a:srgbClr val="0070C0"/>
                </a:solidFill>
                <a:latin typeface="Algerian" panose="04020705040A02060702" pitchFamily="82" charset="0"/>
              </a:rPr>
            </a:br>
            <a:endParaRPr lang="ro-RO" dirty="0"/>
          </a:p>
        </p:txBody>
      </p:sp>
      <p:sp>
        <p:nvSpPr>
          <p:cNvPr id="3" name="Content Placeholder 2"/>
          <p:cNvSpPr>
            <a:spLocks noGrp="1"/>
          </p:cNvSpPr>
          <p:nvPr>
            <p:ph idx="1"/>
          </p:nvPr>
        </p:nvSpPr>
        <p:spPr/>
        <p:txBody>
          <a:bodyPr>
            <a:normAutofit/>
          </a:bodyPr>
          <a:lstStyle/>
          <a:p>
            <a:pPr algn="just"/>
            <a:r>
              <a:rPr lang="ro-RO" sz="2800" b="1" i="1" u="sng" dirty="0"/>
              <a:t>Agresivitatea</a:t>
            </a:r>
            <a:r>
              <a:rPr lang="ro-RO" sz="2800" b="1" i="1" dirty="0"/>
              <a:t>: </a:t>
            </a:r>
            <a:r>
              <a:rPr lang="ro-RO" sz="2800" dirty="0"/>
              <a:t>cu cele trei forme ale sale – verbala, corporala, pasiva – poate avea urmatoarele </a:t>
            </a:r>
            <a:r>
              <a:rPr lang="ro-RO" sz="2800" b="1" dirty="0"/>
              <a:t>cauze</a:t>
            </a:r>
            <a:r>
              <a:rPr lang="ro-RO" sz="2800" dirty="0"/>
              <a:t>: </a:t>
            </a:r>
          </a:p>
          <a:p>
            <a:pPr algn="just"/>
            <a:r>
              <a:rPr lang="ro-RO" sz="2800" dirty="0"/>
              <a:t>manifestarea emotiilor negative, descarcarea tensiunii, necesitatea de a-i domina pe altii, comportamente agresive invatate in cadrul familiei, televiziune, prieteni, presiunea grupului, lipsa atentiei si a respectului, stima de sine scazuta, abuz fizic sau emotional in copilarie.</a:t>
            </a:r>
          </a:p>
        </p:txBody>
      </p:sp>
    </p:spTree>
    <p:extLst>
      <p:ext uri="{BB962C8B-B14F-4D97-AF65-F5344CB8AC3E}">
        <p14:creationId xmlns:p14="http://schemas.microsoft.com/office/powerpoint/2010/main" val="64240630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dirty="0">
                <a:solidFill>
                  <a:srgbClr val="0070C0"/>
                </a:solidFill>
                <a:latin typeface="Algerian" panose="04020705040A02060702" pitchFamily="82" charset="0"/>
              </a:rPr>
              <a:t>ADAPTAREA COPILULUI LA MEDIUL SCOLAR</a:t>
            </a:r>
            <a:br>
              <a:rPr lang="ro-RO" dirty="0">
                <a:solidFill>
                  <a:srgbClr val="0070C0"/>
                </a:solidFill>
                <a:latin typeface="Algerian" panose="04020705040A02060702" pitchFamily="82" charset="0"/>
              </a:rPr>
            </a:br>
            <a:endParaRPr lang="ro-RO" dirty="0"/>
          </a:p>
        </p:txBody>
      </p:sp>
      <p:sp>
        <p:nvSpPr>
          <p:cNvPr id="3" name="Content Placeholder 2"/>
          <p:cNvSpPr>
            <a:spLocks noGrp="1"/>
          </p:cNvSpPr>
          <p:nvPr>
            <p:ph idx="1"/>
          </p:nvPr>
        </p:nvSpPr>
        <p:spPr/>
        <p:txBody>
          <a:bodyPr/>
          <a:lstStyle/>
          <a:p>
            <a:r>
              <a:rPr lang="ro-RO" dirty="0"/>
              <a:t>Gaisteanu Mihaela, </a:t>
            </a:r>
            <a:r>
              <a:rPr lang="ro-RO" i="1" dirty="0"/>
              <a:t>Psihologia copilului</a:t>
            </a:r>
            <a:r>
              <a:rPr lang="ro-RO" dirty="0"/>
              <a:t>, </a:t>
            </a:r>
            <a:r>
              <a:rPr lang="ro-RO" u="sng" dirty="0">
                <a:hlinkClick r:id="rId2"/>
              </a:rPr>
              <a:t>www.psihologiacopilului.ro</a:t>
            </a:r>
            <a:r>
              <a:rPr lang="ro-RO" dirty="0"/>
              <a:t>;</a:t>
            </a:r>
          </a:p>
          <a:p>
            <a:r>
              <a:rPr lang="ro-RO" dirty="0"/>
              <a:t>Marhan Ana Maria, </a:t>
            </a:r>
            <a:r>
              <a:rPr lang="ro-RO" i="1" dirty="0"/>
              <a:t>Psihologia varstelor – copilaria</a:t>
            </a:r>
            <a:r>
              <a:rPr lang="ro-RO" dirty="0"/>
              <a:t>, amarhan.edublogs.org;</a:t>
            </a:r>
          </a:p>
        </p:txBody>
      </p:sp>
    </p:spTree>
    <p:extLst>
      <p:ext uri="{BB962C8B-B14F-4D97-AF65-F5344CB8AC3E}">
        <p14:creationId xmlns:p14="http://schemas.microsoft.com/office/powerpoint/2010/main" val="9331061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dirty="0">
                <a:solidFill>
                  <a:srgbClr val="0070C0"/>
                </a:solidFill>
                <a:latin typeface="Algerian" panose="04020705040A02060702" pitchFamily="82" charset="0"/>
              </a:rPr>
              <a:t>ADAPTAREA COPILULUI LA MEDIUL SCOLAR</a:t>
            </a:r>
            <a:br>
              <a:rPr lang="ro-RO" dirty="0">
                <a:solidFill>
                  <a:srgbClr val="0070C0"/>
                </a:solidFill>
                <a:latin typeface="Algerian" panose="04020705040A02060702" pitchFamily="82" charset="0"/>
              </a:rPr>
            </a:br>
            <a:endParaRPr lang="ro-RO" dirty="0"/>
          </a:p>
        </p:txBody>
      </p:sp>
      <p:sp>
        <p:nvSpPr>
          <p:cNvPr id="3" name="Content Placeholder 2"/>
          <p:cNvSpPr>
            <a:spLocks noGrp="1"/>
          </p:cNvSpPr>
          <p:nvPr>
            <p:ph idx="1"/>
          </p:nvPr>
        </p:nvSpPr>
        <p:spPr/>
        <p:txBody>
          <a:bodyPr/>
          <a:lstStyle/>
          <a:p>
            <a:pPr marL="0" indent="0">
              <a:buNone/>
            </a:pPr>
            <a:r>
              <a:rPr lang="it-IT" b="1" i="1" dirty="0"/>
              <a:t>    </a:t>
            </a:r>
            <a:r>
              <a:rPr lang="pt-PT" b="1" i="1" u="sng" dirty="0"/>
              <a:t>a. Varsta optima pentru inceperea scolii</a:t>
            </a:r>
            <a:endParaRPr lang="ro-RO" dirty="0"/>
          </a:p>
          <a:p>
            <a:pPr marL="0" indent="0" algn="just">
              <a:buNone/>
            </a:pPr>
            <a:r>
              <a:rPr lang="pt-PT" dirty="0"/>
              <a:t>            </a:t>
            </a:r>
            <a:r>
              <a:rPr lang="ro-RO" dirty="0"/>
              <a:t>Perioada scolara mica (6 – 12 ani), de la intrarea copilului in scoala si pana la terminarea ciclului elementar, este apreciata de unii psihologica fiind etapa finala a copilariei. </a:t>
            </a:r>
          </a:p>
          <a:p>
            <a:pPr marL="0" indent="0" algn="just">
              <a:buNone/>
            </a:pPr>
            <a:r>
              <a:rPr lang="ro-RO" dirty="0"/>
              <a:t>	</a:t>
            </a:r>
            <a:r>
              <a:rPr lang="pt-PT" dirty="0"/>
              <a:t>Problemele acestei etape sunt legate de </a:t>
            </a:r>
            <a:r>
              <a:rPr lang="pt-PT" b="1" i="1" dirty="0"/>
              <a:t>adaptarea scolara si de invatare</a:t>
            </a:r>
            <a:r>
              <a:rPr lang="ro-RO" b="1" i="1" u="sng" dirty="0"/>
              <a:t>.</a:t>
            </a:r>
            <a:endParaRPr lang="ro-RO" dirty="0"/>
          </a:p>
          <a:p>
            <a:pPr marL="0" indent="0" algn="just">
              <a:buNone/>
            </a:pPr>
            <a:r>
              <a:rPr lang="pt-PT" dirty="0"/>
              <a:t>         In perioada scolara mica </a:t>
            </a:r>
            <a:r>
              <a:rPr lang="pt-PT" b="1" dirty="0"/>
              <a:t>invatarea</a:t>
            </a:r>
            <a:r>
              <a:rPr lang="pt-PT" dirty="0"/>
              <a:t> devine tipul fundamental de activitate a copilului. Aceasta inseamna ca activitatea scolara va solicita intens intelectul, avand loc un process gradat de achizitii de cunostinte si abilitati</a:t>
            </a:r>
            <a:r>
              <a:rPr lang="ro-RO" dirty="0"/>
              <a:t>.</a:t>
            </a:r>
            <a:r>
              <a:rPr lang="pt-PT" dirty="0"/>
              <a:t> </a:t>
            </a:r>
            <a:endParaRPr lang="ro-RO" dirty="0"/>
          </a:p>
          <a:p>
            <a:pPr marL="0" indent="0" algn="just">
              <a:buNone/>
            </a:pPr>
            <a:r>
              <a:rPr lang="ro-RO" dirty="0"/>
              <a:t>	I</a:t>
            </a:r>
            <a:r>
              <a:rPr lang="pt-PT" dirty="0"/>
              <a:t>n consecinta, la nivel cognitiv se vor organiza si dezvolta noi strategii de invatare, se vor forma deprinderi noi precum </a:t>
            </a:r>
            <a:r>
              <a:rPr lang="pt-PT" b="1" dirty="0"/>
              <a:t>scrisul, cititul si calculul.</a:t>
            </a:r>
            <a:endParaRPr lang="ro-RO" b="1" dirty="0"/>
          </a:p>
          <a:p>
            <a:endParaRPr lang="ro-RO" dirty="0"/>
          </a:p>
        </p:txBody>
      </p:sp>
    </p:spTree>
    <p:extLst>
      <p:ext uri="{BB962C8B-B14F-4D97-AF65-F5344CB8AC3E}">
        <p14:creationId xmlns:p14="http://schemas.microsoft.com/office/powerpoint/2010/main" val="7912482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dirty="0">
                <a:solidFill>
                  <a:srgbClr val="0070C0"/>
                </a:solidFill>
                <a:latin typeface="Algerian" panose="04020705040A02060702" pitchFamily="82" charset="0"/>
              </a:rPr>
              <a:t>ADAPTAREA COPILULUI LA MEDIUL SCOLAR</a:t>
            </a:r>
            <a:br>
              <a:rPr lang="ro-RO" dirty="0">
                <a:solidFill>
                  <a:srgbClr val="0070C0"/>
                </a:solidFill>
                <a:latin typeface="Algerian" panose="04020705040A02060702" pitchFamily="82" charset="0"/>
              </a:rPr>
            </a:br>
            <a:endParaRPr lang="ro-RO" dirty="0"/>
          </a:p>
        </p:txBody>
      </p:sp>
      <p:sp>
        <p:nvSpPr>
          <p:cNvPr id="3" name="Content Placeholder 2"/>
          <p:cNvSpPr>
            <a:spLocks noGrp="1"/>
          </p:cNvSpPr>
          <p:nvPr>
            <p:ph idx="1"/>
          </p:nvPr>
        </p:nvSpPr>
        <p:spPr/>
        <p:txBody>
          <a:bodyPr>
            <a:normAutofit fontScale="92500" lnSpcReduction="20000"/>
          </a:bodyPr>
          <a:lstStyle/>
          <a:p>
            <a:r>
              <a:rPr lang="pt-PT" sz="2200" dirty="0"/>
              <a:t>Chiar daca au fost precatiti prin frecventarea gradinitei, primii patru ani de scoala modifica regimul, tensiunea</a:t>
            </a:r>
            <a:r>
              <a:rPr lang="ro-RO" sz="2200" dirty="0"/>
              <a:t> </a:t>
            </a:r>
            <a:r>
              <a:rPr lang="pt-PT" sz="2200" dirty="0"/>
              <a:t>si planul evenimentelor dominante</a:t>
            </a:r>
            <a:r>
              <a:rPr lang="ro-RO" sz="2200" dirty="0"/>
              <a:t> </a:t>
            </a:r>
            <a:r>
              <a:rPr lang="pt-PT" sz="2200" dirty="0"/>
              <a:t>in viata copilului. </a:t>
            </a:r>
            <a:endParaRPr lang="ro-RO" sz="2200" dirty="0"/>
          </a:p>
          <a:p>
            <a:r>
              <a:rPr lang="pt-PT" sz="2200" dirty="0"/>
              <a:t>Dupa unii autori, inceperea scolaritatii devine un </a:t>
            </a:r>
            <a:r>
              <a:rPr lang="pt-PT" sz="2200" b="1" dirty="0"/>
              <a:t>“al doilea intarcat afectiv”: </a:t>
            </a:r>
            <a:endParaRPr lang="ro-RO" sz="2200" b="1" dirty="0"/>
          </a:p>
          <a:p>
            <a:r>
              <a:rPr lang="pt-PT" sz="2200" dirty="0"/>
              <a:t>copilul trebuie sa fie capabil sa se concentreze cel putin jumatate de ora la acelasi subiect; </a:t>
            </a:r>
            <a:endParaRPr lang="ro-RO" sz="2200" dirty="0"/>
          </a:p>
          <a:p>
            <a:r>
              <a:rPr lang="pt-PT" sz="2200" dirty="0"/>
              <a:t>orarul este mai riguros, </a:t>
            </a:r>
            <a:endParaRPr lang="ro-RO" sz="2200" dirty="0"/>
          </a:p>
          <a:p>
            <a:r>
              <a:rPr lang="pt-PT" sz="2200" dirty="0"/>
              <a:t>disciplina este mai sticta.</a:t>
            </a:r>
            <a:endParaRPr lang="ro-RO" sz="2200" dirty="0"/>
          </a:p>
          <a:p>
            <a:r>
              <a:rPr lang="ro-RO" sz="2200" dirty="0"/>
              <a:t>Procesul de adaptare se intensifica si solicita centrarea atentiei pe un alt adult, universul lui relational nu se mai limiteaza doar la parinti. Acest </a:t>
            </a:r>
            <a:r>
              <a:rPr lang="ro-RO" sz="2200" b="1" dirty="0"/>
              <a:t>adult (invatatorul / invatatoarea</a:t>
            </a:r>
            <a:r>
              <a:rPr lang="ro-RO" sz="2200" dirty="0"/>
              <a:t>) incepe sa joace un rol de prim ordin in viata copilului. </a:t>
            </a:r>
          </a:p>
          <a:p>
            <a:r>
              <a:rPr lang="ro-RO" sz="2200" dirty="0"/>
              <a:t>Pentru copil, el este reprezentantul marii societati si, in acelasi timp vegheaza la exercitarea regulilor societatii si scolii; el este si cel care antreneaza energia psihica, modeleaza activitatea intelectuala a copilului, organizeaza viata scolara si impune modele de a gandi si actiona.</a:t>
            </a:r>
          </a:p>
          <a:p>
            <a:endParaRPr lang="ro-RO" dirty="0"/>
          </a:p>
        </p:txBody>
      </p:sp>
    </p:spTree>
    <p:extLst>
      <p:ext uri="{BB962C8B-B14F-4D97-AF65-F5344CB8AC3E}">
        <p14:creationId xmlns:p14="http://schemas.microsoft.com/office/powerpoint/2010/main" val="2066470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dirty="0">
                <a:solidFill>
                  <a:srgbClr val="0070C0"/>
                </a:solidFill>
                <a:latin typeface="Algerian" panose="04020705040A02060702" pitchFamily="82" charset="0"/>
              </a:rPr>
              <a:t>ADAPTAREA COPILULUI LA MEDIUL SCOLAR</a:t>
            </a:r>
            <a:br>
              <a:rPr lang="ro-RO" dirty="0">
                <a:solidFill>
                  <a:srgbClr val="0070C0"/>
                </a:solidFill>
                <a:latin typeface="Algerian" panose="04020705040A02060702" pitchFamily="82" charset="0"/>
              </a:rPr>
            </a:br>
            <a:endParaRPr lang="ro-RO" dirty="0"/>
          </a:p>
        </p:txBody>
      </p:sp>
      <p:sp>
        <p:nvSpPr>
          <p:cNvPr id="3" name="Content Placeholder 2"/>
          <p:cNvSpPr>
            <a:spLocks noGrp="1"/>
          </p:cNvSpPr>
          <p:nvPr>
            <p:ph idx="1"/>
          </p:nvPr>
        </p:nvSpPr>
        <p:spPr/>
        <p:txBody>
          <a:bodyPr/>
          <a:lstStyle/>
          <a:p>
            <a:pPr algn="just">
              <a:lnSpc>
                <a:spcPct val="150000"/>
              </a:lnSpc>
            </a:pPr>
            <a:r>
              <a:rPr lang="ro-RO" b="1" dirty="0"/>
              <a:t>Varsta de intrare in gradinita (3 – 4 ani), la scoala (6 – 7 ani) </a:t>
            </a:r>
            <a:r>
              <a:rPr lang="ro-RO" dirty="0"/>
              <a:t>si liceu (14 ani) nu sunt fixate in mod arbitrar, ci corespund nivelurilor de maturizare psihologica a copilului.</a:t>
            </a:r>
          </a:p>
          <a:p>
            <a:pPr algn="just">
              <a:lnSpc>
                <a:spcPct val="150000"/>
              </a:lnSpc>
            </a:pPr>
            <a:r>
              <a:rPr lang="ro-RO" dirty="0"/>
              <a:t>            Activitatea scolara reprezinta una din situatiile in care este testat nivelul de dezvoltare al copilului, atat din punct de vedere cognitiv (se constata esecuri scolare chiar si in cazul unei inteligente normale), cat si rational si afectiv, punand in evidenta probleme psihologice nesesizate pana atunci.</a:t>
            </a:r>
          </a:p>
        </p:txBody>
      </p:sp>
    </p:spTree>
    <p:extLst>
      <p:ext uri="{BB962C8B-B14F-4D97-AF65-F5344CB8AC3E}">
        <p14:creationId xmlns:p14="http://schemas.microsoft.com/office/powerpoint/2010/main" val="29800095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dirty="0">
                <a:solidFill>
                  <a:srgbClr val="0070C0"/>
                </a:solidFill>
                <a:latin typeface="Algerian" panose="04020705040A02060702" pitchFamily="82" charset="0"/>
              </a:rPr>
              <a:t>ADAPTAREA COPILULUI LA MEDIUL SCOLAR</a:t>
            </a:r>
            <a:br>
              <a:rPr lang="ro-RO" dirty="0">
                <a:solidFill>
                  <a:srgbClr val="0070C0"/>
                </a:solidFill>
                <a:latin typeface="Algerian" panose="04020705040A02060702" pitchFamily="82" charset="0"/>
              </a:rPr>
            </a:br>
            <a:endParaRPr lang="ro-RO" dirty="0"/>
          </a:p>
        </p:txBody>
      </p:sp>
      <p:sp>
        <p:nvSpPr>
          <p:cNvPr id="3" name="Content Placeholder 2"/>
          <p:cNvSpPr>
            <a:spLocks noGrp="1"/>
          </p:cNvSpPr>
          <p:nvPr>
            <p:ph idx="1"/>
          </p:nvPr>
        </p:nvSpPr>
        <p:spPr/>
        <p:txBody>
          <a:bodyPr/>
          <a:lstStyle/>
          <a:p>
            <a:pPr algn="just"/>
            <a:r>
              <a:rPr lang="ro-RO" dirty="0"/>
              <a:t>           </a:t>
            </a:r>
            <a:r>
              <a:rPr lang="ro-RO" sz="2400" dirty="0"/>
              <a:t> In intervalul de </a:t>
            </a:r>
            <a:r>
              <a:rPr lang="ro-RO" sz="2400" b="1" dirty="0"/>
              <a:t>varsta cuprins intre 6 – 7 ani </a:t>
            </a:r>
            <a:r>
              <a:rPr lang="ro-RO" sz="2400" dirty="0"/>
              <a:t>se produce un </a:t>
            </a:r>
            <a:r>
              <a:rPr lang="ro-RO" sz="2400" b="1" dirty="0"/>
              <a:t>salt calitativ in dezvoltarea psihologica a copilului</a:t>
            </a:r>
            <a:r>
              <a:rPr lang="ro-RO" sz="2400" dirty="0"/>
              <a:t>, dezvoltare intensa care este facilitata si de educatia primita pana in acest moment atat in familie cat si la gradinita.</a:t>
            </a:r>
          </a:p>
          <a:p>
            <a:pPr algn="just"/>
            <a:r>
              <a:rPr lang="ro-RO" sz="2400" dirty="0"/>
              <a:t>            Copilul proaspat intrat in scoala are in fata cel putin </a:t>
            </a:r>
            <a:r>
              <a:rPr lang="ro-RO" sz="2400" b="1" u="sng" dirty="0"/>
              <a:t>doua sarcini esentiale</a:t>
            </a:r>
            <a:r>
              <a:rPr lang="ro-RO" sz="2400" dirty="0"/>
              <a:t>: </a:t>
            </a:r>
          </a:p>
          <a:p>
            <a:pPr algn="just"/>
            <a:r>
              <a:rPr lang="ro-RO" sz="2400" dirty="0"/>
              <a:t>- </a:t>
            </a:r>
            <a:r>
              <a:rPr lang="ro-RO" sz="2400" b="1" dirty="0"/>
              <a:t>sa stea cuminte in clasa, in banca, </a:t>
            </a:r>
          </a:p>
          <a:p>
            <a:pPr algn="just"/>
            <a:r>
              <a:rPr lang="ro-RO" sz="2400" b="1" dirty="0"/>
              <a:t>- sa dobandeasca de acum inainte cunostinte formale.</a:t>
            </a:r>
          </a:p>
          <a:p>
            <a:endParaRPr lang="ro-RO" b="1" dirty="0"/>
          </a:p>
        </p:txBody>
      </p:sp>
    </p:spTree>
    <p:extLst>
      <p:ext uri="{BB962C8B-B14F-4D97-AF65-F5344CB8AC3E}">
        <p14:creationId xmlns:p14="http://schemas.microsoft.com/office/powerpoint/2010/main" val="10456523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dirty="0">
                <a:solidFill>
                  <a:srgbClr val="0070C0"/>
                </a:solidFill>
                <a:latin typeface="Algerian" panose="04020705040A02060702" pitchFamily="82" charset="0"/>
              </a:rPr>
              <a:t>ADAPTAREA COPILULUI LA MEDIUL SCOLAR</a:t>
            </a:r>
            <a:br>
              <a:rPr lang="ro-RO" dirty="0">
                <a:solidFill>
                  <a:srgbClr val="0070C0"/>
                </a:solidFill>
                <a:latin typeface="Algerian" panose="04020705040A02060702" pitchFamily="82" charset="0"/>
              </a:rPr>
            </a:br>
            <a:endParaRPr lang="ro-RO" dirty="0"/>
          </a:p>
        </p:txBody>
      </p:sp>
      <p:sp>
        <p:nvSpPr>
          <p:cNvPr id="3" name="Content Placeholder 2"/>
          <p:cNvSpPr>
            <a:spLocks noGrp="1"/>
          </p:cNvSpPr>
          <p:nvPr>
            <p:ph idx="1"/>
          </p:nvPr>
        </p:nvSpPr>
        <p:spPr/>
        <p:txBody>
          <a:bodyPr/>
          <a:lstStyle/>
          <a:p>
            <a:r>
              <a:rPr lang="ro-RO" dirty="0"/>
              <a:t>            </a:t>
            </a:r>
            <a:r>
              <a:rPr lang="it-IT" b="1" i="1" u="sng" dirty="0"/>
              <a:t>b</a:t>
            </a:r>
            <a:r>
              <a:rPr lang="it-IT" sz="2400" b="1" i="1" u="sng" dirty="0"/>
              <a:t>.  Succesul, insuccesul si abandonul scolar</a:t>
            </a:r>
            <a:r>
              <a:rPr lang="it-IT" sz="2400" b="1" i="1" dirty="0"/>
              <a:t>:</a:t>
            </a:r>
            <a:endParaRPr lang="ro-RO" sz="2400" dirty="0"/>
          </a:p>
          <a:p>
            <a:pPr algn="just"/>
            <a:r>
              <a:rPr lang="ro-RO" sz="2400" dirty="0"/>
              <a:t>            Inca de pe vremea pedagogului J.J. Rousseau se punea problema unor carente educative. Se vorbea despre ignorarea aspiratiilor, intereselor si posibilitatilor copilului.</a:t>
            </a:r>
          </a:p>
          <a:p>
            <a:pPr algn="just"/>
            <a:r>
              <a:rPr lang="ro-RO" sz="2400" dirty="0"/>
              <a:t>            Succesul scolar se refera la formarea in acord cu cerintele programelor scolare, la elevi, a cunostintelor, priceperilor, capacitatilor, abilitatilor, deprinderilor, atitudinilor, trasaturilor de vointa si de caracter necesare integrarii socio-profesionale.</a:t>
            </a:r>
          </a:p>
          <a:p>
            <a:endParaRPr lang="ro-RO" sz="2400" dirty="0"/>
          </a:p>
        </p:txBody>
      </p:sp>
    </p:spTree>
    <p:extLst>
      <p:ext uri="{BB962C8B-B14F-4D97-AF65-F5344CB8AC3E}">
        <p14:creationId xmlns:p14="http://schemas.microsoft.com/office/powerpoint/2010/main" val="9070960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dirty="0">
                <a:solidFill>
                  <a:srgbClr val="0070C0"/>
                </a:solidFill>
                <a:latin typeface="Algerian" panose="04020705040A02060702" pitchFamily="82" charset="0"/>
              </a:rPr>
              <a:t>ADAPTAREA COPILULUI LA MEDIUL SCOLAR</a:t>
            </a:r>
            <a:br>
              <a:rPr lang="ro-RO" dirty="0">
                <a:solidFill>
                  <a:srgbClr val="0070C0"/>
                </a:solidFill>
                <a:latin typeface="Algerian" panose="04020705040A02060702" pitchFamily="82" charset="0"/>
              </a:rPr>
            </a:br>
            <a:endParaRPr lang="ro-RO" dirty="0"/>
          </a:p>
        </p:txBody>
      </p:sp>
      <p:sp>
        <p:nvSpPr>
          <p:cNvPr id="3" name="Content Placeholder 2"/>
          <p:cNvSpPr>
            <a:spLocks noGrp="1"/>
          </p:cNvSpPr>
          <p:nvPr>
            <p:ph idx="1"/>
          </p:nvPr>
        </p:nvSpPr>
        <p:spPr/>
        <p:txBody>
          <a:bodyPr>
            <a:noAutofit/>
          </a:bodyPr>
          <a:lstStyle/>
          <a:p>
            <a:endParaRPr lang="ro-RO" dirty="0"/>
          </a:p>
          <a:p>
            <a:endParaRPr lang="ro-RO" dirty="0"/>
          </a:p>
          <a:p>
            <a:r>
              <a:rPr lang="ro-RO" dirty="0"/>
              <a:t>Cauzele esecului scolar pot fi de ordin fizio-psihologic, socio-familial si pedagogic.            </a:t>
            </a:r>
          </a:p>
          <a:p>
            <a:pPr algn="just"/>
            <a:endParaRPr lang="ro-RO" b="1" i="1" dirty="0"/>
          </a:p>
          <a:p>
            <a:pPr algn="just"/>
            <a:r>
              <a:rPr lang="ro-RO" b="1" i="1" dirty="0"/>
              <a:t>Cauzele de ordin fizio-psihologic</a:t>
            </a:r>
            <a:r>
              <a:rPr lang="ro-RO" dirty="0"/>
              <a:t> se refera la tulburari somatice, endocrine, legate de pubertate, inteligenta scolara sub limita, instabilitate neuromotorie, etc.</a:t>
            </a:r>
          </a:p>
          <a:p>
            <a:pPr algn="just"/>
            <a:r>
              <a:rPr lang="ro-RO" dirty="0"/>
              <a:t>           </a:t>
            </a:r>
          </a:p>
          <a:p>
            <a:pPr algn="just"/>
            <a:r>
              <a:rPr lang="ro-RO" dirty="0"/>
              <a:t> </a:t>
            </a:r>
            <a:r>
              <a:rPr lang="ro-RO" b="1" i="1" dirty="0"/>
              <a:t>Cauzele de ordin social-familial</a:t>
            </a:r>
            <a:r>
              <a:rPr lang="ro-RO" dirty="0"/>
              <a:t> se refera la familii monoparentale, neintelegeri si violenta intre parinti, nivelul cultural scazut al familiei, nivelul igienico-sanitar, situatii familiale exceptionale, etc. Lipsa mijloacelor culturale din mediul familial si social provoaca intarzieri ale dezvoltarii intelectuale a copilului mai ales in plan verbal si cognitiv. Conform teoriei ,,codurilor lingvistice” a lui Berstein limbajul folosit in familie este factorul ce duce la diferentierea performantelor scolare ale elevilor.</a:t>
            </a:r>
          </a:p>
          <a:p>
            <a:endParaRPr lang="ro-RO" dirty="0"/>
          </a:p>
          <a:p>
            <a:r>
              <a:rPr lang="ro-RO" dirty="0"/>
              <a:t> </a:t>
            </a:r>
          </a:p>
          <a:p>
            <a:endParaRPr lang="ro-RO" dirty="0"/>
          </a:p>
        </p:txBody>
      </p:sp>
    </p:spTree>
    <p:extLst>
      <p:ext uri="{BB962C8B-B14F-4D97-AF65-F5344CB8AC3E}">
        <p14:creationId xmlns:p14="http://schemas.microsoft.com/office/powerpoint/2010/main" val="2759188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dirty="0">
                <a:solidFill>
                  <a:srgbClr val="0070C0"/>
                </a:solidFill>
                <a:latin typeface="Algerian" panose="04020705040A02060702" pitchFamily="82" charset="0"/>
              </a:rPr>
              <a:t>ADAPTAREA COPILULUI LA MEDIUL SCOLAR</a:t>
            </a:r>
            <a:br>
              <a:rPr lang="ro-RO" dirty="0">
                <a:solidFill>
                  <a:srgbClr val="0070C0"/>
                </a:solidFill>
                <a:latin typeface="Algerian" panose="04020705040A02060702" pitchFamily="82" charset="0"/>
              </a:rPr>
            </a:br>
            <a:endParaRPr lang="ro-RO" dirty="0"/>
          </a:p>
        </p:txBody>
      </p:sp>
      <p:sp>
        <p:nvSpPr>
          <p:cNvPr id="3" name="Content Placeholder 2"/>
          <p:cNvSpPr>
            <a:spLocks noGrp="1"/>
          </p:cNvSpPr>
          <p:nvPr>
            <p:ph idx="1"/>
          </p:nvPr>
        </p:nvSpPr>
        <p:spPr/>
        <p:txBody>
          <a:bodyPr>
            <a:normAutofit/>
          </a:bodyPr>
          <a:lstStyle/>
          <a:p>
            <a:pPr algn="just"/>
            <a:r>
              <a:rPr lang="ro-RO" sz="2400" b="1" i="1" dirty="0"/>
              <a:t>Cauzele de ordin pedagogic</a:t>
            </a:r>
            <a:r>
              <a:rPr lang="ro-RO" sz="2400" dirty="0"/>
              <a:t> se refera la evaluari injuste, autoritate sau democratie excesiva, cooperare precara cu familia elevului, pregatirea superficiala a lectiilor, etc.</a:t>
            </a:r>
          </a:p>
          <a:p>
            <a:pPr algn="just"/>
            <a:r>
              <a:rPr lang="ro-RO" sz="2400" dirty="0"/>
              <a:t>            De regula, la originea unui </a:t>
            </a:r>
            <a:r>
              <a:rPr lang="ro-RO" sz="2400" b="1" dirty="0"/>
              <a:t>insucces scolar </a:t>
            </a:r>
            <a:r>
              <a:rPr lang="ro-RO" sz="2400" dirty="0"/>
              <a:t>se afla mai multe cauze desi nu toate au aceeasi pondere si importanta. Unele cauze sunt predominante, altele pot fi secundare.</a:t>
            </a:r>
          </a:p>
          <a:p>
            <a:pPr algn="just"/>
            <a:r>
              <a:rPr lang="ro-RO" sz="2400" dirty="0"/>
              <a:t>            </a:t>
            </a:r>
            <a:r>
              <a:rPr lang="ro-RO" sz="2400" b="1" dirty="0"/>
              <a:t>Insuccesul repetat </a:t>
            </a:r>
            <a:r>
              <a:rPr lang="ro-RO" sz="2400" dirty="0"/>
              <a:t>este insotit de frustare si se inscrie intr-o spirala regresiva. Daca elevul nu reuseste sa raspunda cerintelor in mod repetat renunta la a mai depune efort, se resemneaza. Dar pe termen lung efectele esecului scolar se regasesc in esecul social.</a:t>
            </a:r>
          </a:p>
          <a:p>
            <a:pPr algn="just"/>
            <a:endParaRPr lang="ro-RO" sz="2400" dirty="0"/>
          </a:p>
        </p:txBody>
      </p:sp>
    </p:spTree>
    <p:extLst>
      <p:ext uri="{BB962C8B-B14F-4D97-AF65-F5344CB8AC3E}">
        <p14:creationId xmlns:p14="http://schemas.microsoft.com/office/powerpoint/2010/main" val="34646457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dirty="0">
                <a:solidFill>
                  <a:srgbClr val="0070C0"/>
                </a:solidFill>
                <a:latin typeface="Algerian" panose="04020705040A02060702" pitchFamily="82" charset="0"/>
              </a:rPr>
              <a:t>ADAPTAREA COPILULUI LA MEDIUL SCOLAR</a:t>
            </a:r>
            <a:br>
              <a:rPr lang="ro-RO" dirty="0">
                <a:solidFill>
                  <a:srgbClr val="0070C0"/>
                </a:solidFill>
                <a:latin typeface="Algerian" panose="04020705040A02060702" pitchFamily="82" charset="0"/>
              </a:rPr>
            </a:br>
            <a:endParaRPr lang="ro-RO" dirty="0"/>
          </a:p>
        </p:txBody>
      </p:sp>
      <p:sp>
        <p:nvSpPr>
          <p:cNvPr id="3" name="Content Placeholder 2"/>
          <p:cNvSpPr>
            <a:spLocks noGrp="1"/>
          </p:cNvSpPr>
          <p:nvPr>
            <p:ph idx="1"/>
          </p:nvPr>
        </p:nvSpPr>
        <p:spPr/>
        <p:txBody>
          <a:bodyPr/>
          <a:lstStyle/>
          <a:p>
            <a:pPr algn="just"/>
            <a:r>
              <a:rPr lang="ro-RO" dirty="0"/>
              <a:t>In ceea ce priveste </a:t>
            </a:r>
            <a:r>
              <a:rPr lang="ro-RO" b="1" i="1" dirty="0"/>
              <a:t>abandonul scolar</a:t>
            </a:r>
            <a:r>
              <a:rPr lang="ro-RO" dirty="0"/>
              <a:t>, ca rezultat al esecului scolar repetat datele publicate de Institutul National de Statistica indica faptul  ca la nivelul sistemului de invatamant, se mentine la o valoare relativ constanta, insa cu unele scaderi sau cresteri, pe nivele de invatamant. </a:t>
            </a:r>
          </a:p>
          <a:p>
            <a:pPr algn="just"/>
            <a:r>
              <a:rPr lang="ro-RO" dirty="0"/>
              <a:t>In invatamantul liceal, abandonul a inregistrat o scadere, de la 3,5% la 2,4%. </a:t>
            </a:r>
          </a:p>
          <a:p>
            <a:pPr algn="just"/>
            <a:r>
              <a:rPr lang="ro-RO" dirty="0"/>
              <a:t>In schimb, la </a:t>
            </a:r>
            <a:r>
              <a:rPr lang="ro-RO" b="1" dirty="0"/>
              <a:t>nivelul invatamantului primar si gimnazial, acesta a fost in crestere, de la 0,6% la 1,5%. </a:t>
            </a:r>
            <a:r>
              <a:rPr lang="ro-RO" dirty="0"/>
              <a:t>Ponderea mai mare a abandonului in ciclurile primar si gimnazial a fost consemnata in mediul rural (1,7%, fata de 1,3% in mediul urban). </a:t>
            </a:r>
          </a:p>
          <a:p>
            <a:pPr algn="just"/>
            <a:r>
              <a:rPr lang="ro-RO" dirty="0"/>
              <a:t>Printre motivele abandonului in mediul rural, pe primul loc pare sa se situeze </a:t>
            </a:r>
            <a:r>
              <a:rPr lang="ro-RO" b="1" dirty="0"/>
              <a:t>saracia</a:t>
            </a:r>
            <a:r>
              <a:rPr lang="ro-RO" dirty="0"/>
              <a:t>, care-i determina pe multi parinti sa nu-si mai poata intretine copiii la scoala.</a:t>
            </a:r>
          </a:p>
          <a:p>
            <a:endParaRPr lang="ro-RO" dirty="0"/>
          </a:p>
        </p:txBody>
      </p:sp>
    </p:spTree>
    <p:extLst>
      <p:ext uri="{BB962C8B-B14F-4D97-AF65-F5344CB8AC3E}">
        <p14:creationId xmlns:p14="http://schemas.microsoft.com/office/powerpoint/2010/main" val="3186433265"/>
      </p:ext>
    </p:extLst>
  </p:cSld>
  <p:clrMapOvr>
    <a:masterClrMapping/>
  </p:clrMapOvr>
</p:sld>
</file>

<file path=ppt/theme/theme1.xml><?xml version="1.0" encoding="utf-8"?>
<a:theme xmlns:a="http://schemas.openxmlformats.org/drawingml/2006/main" name="Frame">
  <a:themeElements>
    <a:clrScheme name="Frame">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Frame">
      <a:maj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Frame">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20000"/>
                <a:lumMod val="102000"/>
              </a:schemeClr>
            </a:gs>
            <a:gs pos="48000">
              <a:schemeClr val="phClr">
                <a:tint val="98000"/>
                <a:shade val="90000"/>
                <a:satMod val="110000"/>
                <a:lumMod val="103000"/>
              </a:schemeClr>
            </a:gs>
            <a:gs pos="100000">
              <a:schemeClr val="phClr">
                <a:tint val="98000"/>
                <a:shade val="8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Frame" id="{F226E7A2-7162-461C-9490-D27D9DC04E43}" vid="{18A1B607-7BAE-46D6-8090-545AC7BDD739}"/>
    </a:ext>
  </a:extLst>
</a:theme>
</file>

<file path=docProps/app.xml><?xml version="1.0" encoding="utf-8"?>
<Properties xmlns="http://schemas.openxmlformats.org/officeDocument/2006/extended-properties" xmlns:vt="http://schemas.openxmlformats.org/officeDocument/2006/docPropsVTypes">
  <Template>TM03457475[[fn=Frame]]</Template>
  <TotalTime>82</TotalTime>
  <Words>641</Words>
  <Application>Microsoft Office PowerPoint</Application>
  <PresentationFormat>Widescreen</PresentationFormat>
  <Paragraphs>90</Paragraphs>
  <Slides>19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19</vt:i4>
      </vt:variant>
    </vt:vector>
  </HeadingPairs>
  <TitlesOfParts>
    <vt:vector size="24" baseType="lpstr">
      <vt:lpstr>Algerian</vt:lpstr>
      <vt:lpstr>Corbel</vt:lpstr>
      <vt:lpstr>Times New Roman</vt:lpstr>
      <vt:lpstr>Wingdings 2</vt:lpstr>
      <vt:lpstr>Frame</vt:lpstr>
      <vt:lpstr>A.3.3. Platforma educationala online pentru sprijin profesional. Identificare resurse educaționale pentru susținerea educației incluzive de calitate          A 3.3. Platforma educationala online pentru sprijin profesional. Identificare resurse educaționale pentru susținerea educației incluzive de calitate  ADAPTAREA COPILULUI LA MEDIUL SCOLAR </vt:lpstr>
      <vt:lpstr>ADAPTAREA COPILULUI LA MEDIUL SCOLAR </vt:lpstr>
      <vt:lpstr>ADAPTAREA COPILULUI LA MEDIUL SCOLAR </vt:lpstr>
      <vt:lpstr>ADAPTAREA COPILULUI LA MEDIUL SCOLAR </vt:lpstr>
      <vt:lpstr>ADAPTAREA COPILULUI LA MEDIUL SCOLAR </vt:lpstr>
      <vt:lpstr>ADAPTAREA COPILULUI LA MEDIUL SCOLAR </vt:lpstr>
      <vt:lpstr>ADAPTAREA COPILULUI LA MEDIUL SCOLAR </vt:lpstr>
      <vt:lpstr>ADAPTAREA COPILULUI LA MEDIUL SCOLAR </vt:lpstr>
      <vt:lpstr>ADAPTAREA COPILULUI LA MEDIUL SCOLAR </vt:lpstr>
      <vt:lpstr>ADAPTAREA COPILULUI LA MEDIUL SCOLAR </vt:lpstr>
      <vt:lpstr>ADAPTAREA COPILULUI LA MEDIUL SCOLAR </vt:lpstr>
      <vt:lpstr>ADAPTAREA COPILULUI LA MEDIUL SCOLAR </vt:lpstr>
      <vt:lpstr>ADAPTAREA COPILULUI LA MEDIUL SCOLAR </vt:lpstr>
      <vt:lpstr>ADAPTAREA COPILULUI LA MEDIUL SCOLAR </vt:lpstr>
      <vt:lpstr>ADAPTAREA COPILULUI LA MEDIUL SCOLAR </vt:lpstr>
      <vt:lpstr>ADAPTAREA COPILULUI LA MEDIUL SCOLAR </vt:lpstr>
      <vt:lpstr>ADAPTAREA COPILULUI LA MEDIUL SCOLAR </vt:lpstr>
      <vt:lpstr>ADAPTAREA COPILULUI LA MEDIUL SCOLAR </vt:lpstr>
      <vt:lpstr>ADAPTAREA COPILULUI LA MEDIUL SCOLAR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A.3.3. Platforma educationala online pentru sprijin profesional. Identificare resurse educaționale pentru susținerea educației incluzive de calitate          A 3.3. Platforma educationala online pentru sprijin profesional. Identificare resurse educaționale pentru susținerea educației incluzive de calitate  ADAPTAREA COPILULUI LA MEDIUL SCOLAR</dc:title>
  <dc:creator>Calculator</dc:creator>
  <cp:lastModifiedBy>Irina Mihailescu</cp:lastModifiedBy>
  <cp:revision>7</cp:revision>
  <dcterms:created xsi:type="dcterms:W3CDTF">2018-12-04T10:43:30Z</dcterms:created>
  <dcterms:modified xsi:type="dcterms:W3CDTF">2018-12-11T11:49:28Z</dcterms:modified>
</cp:coreProperties>
</file>