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2" d="100"/>
          <a:sy n="92" d="100"/>
        </p:scale>
        <p:origin x="9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1E700B27-DE4C-4B9E-BB11-B9027034A00F}" type="datetimeFigureOut">
              <a:rPr lang="en-US" dirty="0"/>
              <a:pPr/>
              <a:t>16/10/2018</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0F4739-9812-4A9F-890D-2AD6BA5F6EE8}" type="datetimeFigureOut">
              <a:rPr lang="en-US" dirty="0"/>
              <a:t>16/10/2018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845AC5-A3F8-44AA-BA8F-596CDCC976D3}" type="datetimeFigureOut">
              <a:rPr lang="en-US" dirty="0"/>
              <a:t>16/10/2018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73B183-A821-4095-A363-9EC968635539}" type="datetimeFigureOut">
              <a:rPr lang="en-US" dirty="0"/>
              <a:t>16/10/2018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4D01B4-0AA5-45E6-B2E6-5FA4078AEBCF}" type="datetimeFigureOut">
              <a:rPr lang="en-US" dirty="0"/>
              <a:t>16/10/2018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147335C-0450-40D7-8612-B3203BED4F28}" type="datetimeFigureOut">
              <a:rPr lang="en-US" dirty="0"/>
              <a:t>16/10/2018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246A105-2A1C-4284-B4EA-07CF89B1A393}" type="datetimeFigureOut">
              <a:rPr lang="en-US" dirty="0"/>
              <a:t>16/10/2018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dirty="0"/>
              <a:t>16/10/2018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dirty="0"/>
              <a:t>16/10/2018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dirty="0"/>
              <a:t>16/10/2018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AA073D-A903-47F8-8D16-77642FB0DF1F}" type="datetimeFigureOut">
              <a:rPr lang="en-US" dirty="0"/>
              <a:t>16/10/2018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dirty="0"/>
              <a:t>16/10/2018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dirty="0"/>
              <a:t>16/10/2018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dirty="0"/>
              <a:t>16/10/2018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dirty="0"/>
              <a:t>16/10/2018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65CEB-0076-4E37-B880-BCEA9784DE0A}" type="datetimeFigureOut">
              <a:rPr lang="en-US" dirty="0"/>
              <a:t>16/10/2018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149E5E-3896-4118-99A7-7B85668F1C5E}" type="datetimeFigureOut">
              <a:rPr lang="en-US" dirty="0"/>
              <a:t>16/10/2018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E0D914D-B099-4142-A885-11F276715148}" type="datetimeFigureOut">
              <a:rPr lang="en-US" dirty="0"/>
              <a:t>16/10/2018</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r>
              <a:rPr lang="en-US" dirty="0"/>
              <a:t>
              </a:t>
            </a: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068946"/>
            <a:ext cx="8825658" cy="3708435"/>
          </a:xfrm>
        </p:spPr>
        <p:txBody>
          <a:bodyPr/>
          <a:lstStyle/>
          <a:p>
            <a:pPr algn="ctr"/>
            <a:r>
              <a:rPr lang="en-US" sz="1400" b="1" i="1" dirty="0"/>
              <a:t>A 2.1. </a:t>
            </a:r>
            <a:r>
              <a:rPr lang="en-US" sz="1400" b="1" i="1" dirty="0" err="1"/>
              <a:t>Campanie</a:t>
            </a:r>
            <a:r>
              <a:rPr lang="en-US" sz="1400" b="1" i="1" dirty="0"/>
              <a:t> de </a:t>
            </a:r>
            <a:r>
              <a:rPr lang="en-US" sz="1400" b="1" i="1" dirty="0" err="1"/>
              <a:t>informare</a:t>
            </a:r>
            <a:r>
              <a:rPr lang="en-US" sz="1400" b="1" i="1" dirty="0"/>
              <a:t>, </a:t>
            </a:r>
            <a:r>
              <a:rPr lang="en-US" sz="1400" b="1" i="1" dirty="0" err="1"/>
              <a:t>constientizare</a:t>
            </a:r>
            <a:r>
              <a:rPr lang="en-US" sz="1400" b="1" i="1" dirty="0"/>
              <a:t>, </a:t>
            </a:r>
            <a:r>
              <a:rPr lang="en-US" sz="1400" b="1" i="1" dirty="0" err="1"/>
              <a:t>sensibilizare</a:t>
            </a:r>
            <a:r>
              <a:rPr lang="en-US" sz="1400" b="1" i="1" dirty="0"/>
              <a:t> </a:t>
            </a:r>
            <a:r>
              <a:rPr lang="en-US" sz="1400" b="1" i="1" dirty="0" err="1"/>
              <a:t>si</a:t>
            </a:r>
            <a:r>
              <a:rPr lang="en-US" sz="1400" b="1" i="1" dirty="0"/>
              <a:t> </a:t>
            </a:r>
            <a:r>
              <a:rPr lang="en-US" sz="1400" b="1" i="1" dirty="0" err="1"/>
              <a:t>motivare</a:t>
            </a:r>
            <a:r>
              <a:rPr lang="en-US" sz="1400" b="1" i="1" dirty="0"/>
              <a:t> </a:t>
            </a:r>
            <a:r>
              <a:rPr lang="en-US" sz="1400" b="1" i="1" dirty="0" err="1"/>
              <a:t>pentru</a:t>
            </a:r>
            <a:r>
              <a:rPr lang="en-US" sz="1400" b="1" i="1" dirty="0"/>
              <a:t> </a:t>
            </a:r>
            <a:r>
              <a:rPr lang="en-US" sz="1400" b="1" i="1" dirty="0" err="1"/>
              <a:t>atragerea</a:t>
            </a:r>
            <a:r>
              <a:rPr lang="en-US" sz="1400" b="1" i="1" dirty="0"/>
              <a:t> </a:t>
            </a:r>
            <a:r>
              <a:rPr lang="en-US" sz="1400" b="1" i="1" dirty="0" err="1"/>
              <a:t>si</a:t>
            </a:r>
            <a:r>
              <a:rPr lang="en-US" sz="1400" b="1" i="1" dirty="0"/>
              <a:t> </a:t>
            </a:r>
            <a:r>
              <a:rPr lang="en-US" sz="1400" b="1" i="1" dirty="0" err="1"/>
              <a:t>mentinerea</a:t>
            </a:r>
            <a:r>
              <a:rPr lang="en-US" sz="1400" b="1" i="1" dirty="0"/>
              <a:t> </a:t>
            </a:r>
            <a:r>
              <a:rPr lang="en-US" sz="1400" b="1" i="1" dirty="0" err="1"/>
              <a:t>resurselor</a:t>
            </a:r>
            <a:r>
              <a:rPr lang="en-US" sz="1400" b="1" i="1" dirty="0"/>
              <a:t> </a:t>
            </a:r>
            <a:r>
              <a:rPr lang="en-US" sz="1400" b="1" i="1" dirty="0" err="1"/>
              <a:t>umane</a:t>
            </a:r>
            <a:r>
              <a:rPr lang="en-US" sz="1400" b="1" i="1" dirty="0"/>
              <a:t> </a:t>
            </a:r>
            <a:r>
              <a:rPr lang="en-US" sz="1400" b="1" i="1" dirty="0" err="1"/>
              <a:t>calificate</a:t>
            </a:r>
            <a:r>
              <a:rPr lang="en-US" sz="1400" b="1" i="1" dirty="0"/>
              <a:t> </a:t>
            </a:r>
            <a:r>
              <a:rPr lang="en-US" sz="1400" b="1" i="1" dirty="0" err="1"/>
              <a:t>în</a:t>
            </a:r>
            <a:r>
              <a:rPr lang="en-US" sz="1400" b="1" i="1" dirty="0"/>
              <a:t> </a:t>
            </a:r>
            <a:r>
              <a:rPr lang="en-US" sz="1400" b="1" i="1" dirty="0" err="1"/>
              <a:t>scoli</a:t>
            </a:r>
            <a:r>
              <a:rPr lang="en-US" sz="1400" b="1" i="1" dirty="0"/>
              <a:t> </a:t>
            </a:r>
            <a:r>
              <a:rPr lang="en-US" sz="1400" b="1" i="1" dirty="0" err="1" smtClean="0"/>
              <a:t>defavorizate</a:t>
            </a:r>
            <a:r>
              <a:rPr lang="ro-RO" sz="1400" b="1" i="1" dirty="0" smtClean="0"/>
              <a:t/>
            </a:r>
            <a:br>
              <a:rPr lang="ro-RO" sz="1400" b="1" i="1" dirty="0" smtClean="0"/>
            </a:br>
            <a:r>
              <a:rPr lang="ro-RO" sz="1400" b="1" i="1" dirty="0"/>
              <a:t/>
            </a:r>
            <a:br>
              <a:rPr lang="ro-RO" sz="1400" b="1" i="1" dirty="0"/>
            </a:br>
            <a:r>
              <a:rPr lang="ro-RO" sz="1400" b="1" i="1" dirty="0" smtClean="0"/>
              <a:t/>
            </a:r>
            <a:br>
              <a:rPr lang="ro-RO" sz="1400" b="1" i="1" dirty="0" smtClean="0"/>
            </a:br>
            <a:r>
              <a:rPr lang="ro-RO" sz="1400" b="1" i="1" dirty="0"/>
              <a:t/>
            </a:r>
            <a:br>
              <a:rPr lang="ro-RO" sz="1400" b="1" i="1" dirty="0"/>
            </a:br>
            <a:r>
              <a:rPr lang="ro-RO" sz="1400" b="1" i="1" dirty="0" smtClean="0"/>
              <a:t/>
            </a:r>
            <a:br>
              <a:rPr lang="ro-RO" sz="1400" b="1" i="1" dirty="0" smtClean="0"/>
            </a:br>
            <a:r>
              <a:rPr lang="ro-RO" sz="1400" b="1" i="1" dirty="0"/>
              <a:t/>
            </a:r>
            <a:br>
              <a:rPr lang="ro-RO" sz="1400" b="1" i="1" dirty="0"/>
            </a:br>
            <a:r>
              <a:rPr lang="ro-RO" sz="1400" b="1" i="1" dirty="0" smtClean="0"/>
              <a:t/>
            </a:r>
            <a:br>
              <a:rPr lang="ro-RO" sz="1400" b="1" i="1" dirty="0" smtClean="0"/>
            </a:br>
            <a:r>
              <a:rPr lang="en-US" sz="2800" b="1" dirty="0" smtClean="0">
                <a:solidFill>
                  <a:schemeClr val="tx1">
                    <a:lumMod val="85000"/>
                    <a:lumOff val="15000"/>
                  </a:schemeClr>
                </a:solidFill>
                <a:latin typeface="Algerian" panose="04020705040A02060702" pitchFamily="82" charset="0"/>
              </a:rPr>
              <a:t>RELATIA </a:t>
            </a:r>
            <a:r>
              <a:rPr lang="en-US" sz="2800" b="1" dirty="0">
                <a:solidFill>
                  <a:schemeClr val="tx1">
                    <a:lumMod val="85000"/>
                    <a:lumOff val="15000"/>
                  </a:schemeClr>
                </a:solidFill>
                <a:latin typeface="Algerian" panose="04020705040A02060702" pitchFamily="82" charset="0"/>
              </a:rPr>
              <a:t>PROFESOR-ELEV: PILON FUNDAMENTAL IN PROCESUL EDUCATIONAL</a:t>
            </a:r>
            <a:r>
              <a:rPr lang="ro-RO" sz="2800" dirty="0"/>
              <a:t/>
            </a:r>
            <a:br>
              <a:rPr lang="ro-RO" sz="2800" dirty="0"/>
            </a:br>
            <a:endParaRPr lang="ro-RO" sz="2800" dirty="0"/>
          </a:p>
        </p:txBody>
      </p:sp>
      <p:sp>
        <p:nvSpPr>
          <p:cNvPr id="3" name="Subtitle 2"/>
          <p:cNvSpPr>
            <a:spLocks noGrp="1"/>
          </p:cNvSpPr>
          <p:nvPr>
            <p:ph type="subTitle" idx="1"/>
          </p:nvPr>
        </p:nvSpPr>
        <p:spPr/>
        <p:txBody>
          <a:bodyPr/>
          <a:lstStyle/>
          <a:p>
            <a:r>
              <a:rPr lang="ro-RO" b="1" dirty="0" smtClean="0"/>
              <a:t>                                                                  </a:t>
            </a:r>
            <a:endParaRPr lang="ro-RO" dirty="0"/>
          </a:p>
        </p:txBody>
      </p:sp>
    </p:spTree>
    <p:extLst>
      <p:ext uri="{BB962C8B-B14F-4D97-AF65-F5344CB8AC3E}">
        <p14:creationId xmlns:p14="http://schemas.microsoft.com/office/powerpoint/2010/main" val="3939829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7"/>
            <a:ext cx="8761413" cy="932405"/>
          </a:xfrm>
        </p:spPr>
        <p:txBody>
          <a:bodyPr/>
          <a:lstStyle/>
          <a:p>
            <a:pPr algn="just"/>
            <a:r>
              <a:rPr lang="ro-RO" b="1" dirty="0" smtClean="0">
                <a:solidFill>
                  <a:schemeClr val="tx1">
                    <a:lumMod val="85000"/>
                    <a:lumOff val="15000"/>
                  </a:schemeClr>
                </a:solidFill>
                <a:latin typeface="Times New Roman" panose="02020603050405020304" pitchFamily="18" charset="0"/>
                <a:cs typeface="Times New Roman" panose="02020603050405020304" pitchFamily="18" charset="0"/>
              </a:rPr>
              <a:t/>
            </a:r>
            <a:br>
              <a:rPr lang="ro-RO" b="1" dirty="0" smtClean="0">
                <a:solidFill>
                  <a:schemeClr val="tx1">
                    <a:lumMod val="85000"/>
                    <a:lumOff val="15000"/>
                  </a:schemeClr>
                </a:solidFill>
                <a:latin typeface="Times New Roman" panose="02020603050405020304" pitchFamily="18" charset="0"/>
                <a:cs typeface="Times New Roman" panose="02020603050405020304" pitchFamily="18" charset="0"/>
              </a:rPr>
            </a:br>
            <a:r>
              <a:rPr lang="en-US" sz="1800" b="1" dirty="0" smtClean="0">
                <a:solidFill>
                  <a:schemeClr val="tx1">
                    <a:lumMod val="85000"/>
                    <a:lumOff val="15000"/>
                  </a:schemeClr>
                </a:solidFill>
                <a:latin typeface="Times New Roman" panose="02020603050405020304" pitchFamily="18" charset="0"/>
                <a:cs typeface="Times New Roman" panose="02020603050405020304" pitchFamily="18" charset="0"/>
              </a:rPr>
              <a:t>RELATIA </a:t>
            </a:r>
            <a:r>
              <a:rPr lang="en-US" sz="1800" b="1" dirty="0">
                <a:solidFill>
                  <a:schemeClr val="tx1">
                    <a:lumMod val="85000"/>
                    <a:lumOff val="15000"/>
                  </a:schemeClr>
                </a:solidFill>
                <a:latin typeface="Times New Roman" panose="02020603050405020304" pitchFamily="18" charset="0"/>
                <a:cs typeface="Times New Roman" panose="02020603050405020304" pitchFamily="18" charset="0"/>
              </a:rPr>
              <a:t>PROFESOR-ELEV: PILON FUNDAMENTAL IN PROCESUL EDUCATIONAL</a:t>
            </a:r>
            <a:r>
              <a:rPr lang="ro-RO" sz="1800" dirty="0">
                <a:latin typeface="Times New Roman" panose="02020603050405020304" pitchFamily="18" charset="0"/>
                <a:cs typeface="Times New Roman" panose="02020603050405020304" pitchFamily="18" charset="0"/>
              </a:rPr>
              <a:t/>
            </a:r>
            <a:br>
              <a:rPr lang="ro-RO" sz="1800" dirty="0">
                <a:latin typeface="Times New Roman" panose="02020603050405020304" pitchFamily="18" charset="0"/>
                <a:cs typeface="Times New Roman" panose="02020603050405020304" pitchFamily="18" charset="0"/>
              </a:rPr>
            </a:br>
            <a:endParaRPr lang="ro-RO" sz="1800" dirty="0"/>
          </a:p>
        </p:txBody>
      </p:sp>
      <p:sp>
        <p:nvSpPr>
          <p:cNvPr id="3" name="Content Placeholder 2"/>
          <p:cNvSpPr>
            <a:spLocks noGrp="1"/>
          </p:cNvSpPr>
          <p:nvPr>
            <p:ph idx="1"/>
          </p:nvPr>
        </p:nvSpPr>
        <p:spPr>
          <a:xfrm>
            <a:off x="1154955" y="2603500"/>
            <a:ext cx="9560268" cy="3416300"/>
          </a:xfrm>
        </p:spPr>
        <p:txBody>
          <a:bodyPr>
            <a:normAutofit/>
          </a:bodyPr>
          <a:lstStyle/>
          <a:p>
            <a:pPr algn="just" fontAlgn="t"/>
            <a:r>
              <a:rPr lang="ro-RO" sz="2400" dirty="0">
                <a:latin typeface="Times New Roman" panose="02020603050405020304" pitchFamily="18" charset="0"/>
                <a:cs typeface="Times New Roman" panose="02020603050405020304" pitchFamily="18" charset="0"/>
              </a:rPr>
              <a:t>Aceste </a:t>
            </a:r>
            <a:r>
              <a:rPr lang="ro-RO" sz="2400" b="1" dirty="0">
                <a:latin typeface="Times New Roman" panose="02020603050405020304" pitchFamily="18" charset="0"/>
                <a:cs typeface="Times New Roman" panose="02020603050405020304" pitchFamily="18" charset="0"/>
              </a:rPr>
              <a:t>tipuri de relaţii sunt resursele pedagogice. P</a:t>
            </a:r>
            <a:r>
              <a:rPr lang="ro-RO" sz="2400" dirty="0">
                <a:latin typeface="Times New Roman" panose="02020603050405020304" pitchFamily="18" charset="0"/>
                <a:cs typeface="Times New Roman" panose="02020603050405020304" pitchFamily="18" charset="0"/>
              </a:rPr>
              <a:t>romovarea fiecărui tip de relaţie presupune o metodică didactica specifică, tact pedagogic, o serie de calităţi dezirabile pentru un profesor care împreună obiectiva vocaţia pedagogica</a:t>
            </a:r>
            <a:r>
              <a:rPr lang="ro-RO" sz="2400" dirty="0" smtClean="0">
                <a:latin typeface="Times New Roman" panose="02020603050405020304" pitchFamily="18" charset="0"/>
                <a:cs typeface="Times New Roman" panose="02020603050405020304" pitchFamily="18" charset="0"/>
              </a:rPr>
              <a:t>.</a:t>
            </a:r>
          </a:p>
          <a:p>
            <a:pPr marL="0" indent="0" algn="just" fontAlgn="t">
              <a:buNone/>
            </a:pPr>
            <a:endParaRPr lang="ro-RO" sz="2400" dirty="0">
              <a:latin typeface="Times New Roman" panose="02020603050405020304" pitchFamily="18" charset="0"/>
              <a:cs typeface="Times New Roman" panose="02020603050405020304" pitchFamily="18" charset="0"/>
            </a:endParaRPr>
          </a:p>
          <a:p>
            <a:pPr algn="just" fontAlgn="t"/>
            <a:r>
              <a:rPr lang="ro-RO" sz="2400" dirty="0">
                <a:latin typeface="Times New Roman" panose="02020603050405020304" pitchFamily="18" charset="0"/>
                <a:cs typeface="Times New Roman" panose="02020603050405020304" pitchFamily="18" charset="0"/>
              </a:rPr>
              <a:t>Este important sa se faca </a:t>
            </a:r>
            <a:r>
              <a:rPr lang="ro-RO" sz="2400" i="1" dirty="0">
                <a:latin typeface="Times New Roman" panose="02020603050405020304" pitchFamily="18" charset="0"/>
                <a:cs typeface="Times New Roman" panose="02020603050405020304" pitchFamily="18" charset="0"/>
              </a:rPr>
              <a:t>distincţia dintre formal şi informal</a:t>
            </a:r>
            <a:r>
              <a:rPr lang="ro-RO" sz="2400" dirty="0">
                <a:latin typeface="Times New Roman" panose="02020603050405020304" pitchFamily="18" charset="0"/>
                <a:cs typeface="Times New Roman" panose="02020603050405020304" pitchFamily="18" charset="0"/>
              </a:rPr>
              <a:t> în relaţiile dintre cei doi poli ai educaţiei, între corpului didactic, într-o instituţie de învăţămant şi sociogrupul de elevi (clasă, grupă etc.).</a:t>
            </a:r>
          </a:p>
          <a:p>
            <a:pPr algn="just"/>
            <a:endParaRPr lang="ro-RO"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2655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3" y="824248"/>
            <a:ext cx="8761413" cy="856384"/>
          </a:xfrm>
        </p:spPr>
        <p:txBody>
          <a:bodyPr/>
          <a:lstStyle/>
          <a:p>
            <a:pPr algn="just"/>
            <a:r>
              <a:rPr lang="en-US" sz="1800" b="1" dirty="0">
                <a:solidFill>
                  <a:schemeClr val="tx1">
                    <a:lumMod val="85000"/>
                    <a:lumOff val="15000"/>
                  </a:schemeClr>
                </a:solidFill>
                <a:latin typeface="Times New Roman" panose="02020603050405020304" pitchFamily="18" charset="0"/>
                <a:cs typeface="Times New Roman" panose="02020603050405020304" pitchFamily="18" charset="0"/>
              </a:rPr>
              <a:t>RELATIA PROFESOR-ELEV: PILON FUNDAMENTAL IN PROCESUL EDUCATIONAL</a:t>
            </a:r>
            <a:r>
              <a:rPr lang="ro-RO" sz="1800" dirty="0">
                <a:latin typeface="Times New Roman" panose="02020603050405020304" pitchFamily="18" charset="0"/>
                <a:cs typeface="Times New Roman" panose="02020603050405020304" pitchFamily="18" charset="0"/>
              </a:rPr>
              <a:t/>
            </a:r>
            <a:br>
              <a:rPr lang="ro-RO" sz="1800" dirty="0">
                <a:latin typeface="Times New Roman" panose="02020603050405020304" pitchFamily="18" charset="0"/>
                <a:cs typeface="Times New Roman" panose="02020603050405020304" pitchFamily="18" charset="0"/>
              </a:rPr>
            </a:br>
            <a:endParaRPr lang="ro-RO" sz="1800" dirty="0"/>
          </a:p>
        </p:txBody>
      </p:sp>
      <p:sp>
        <p:nvSpPr>
          <p:cNvPr id="3" name="Content Placeholder 2"/>
          <p:cNvSpPr>
            <a:spLocks noGrp="1"/>
          </p:cNvSpPr>
          <p:nvPr>
            <p:ph idx="1"/>
          </p:nvPr>
        </p:nvSpPr>
        <p:spPr>
          <a:xfrm>
            <a:off x="1154954" y="2603500"/>
            <a:ext cx="10165575" cy="3416300"/>
          </a:xfrm>
        </p:spPr>
        <p:txBody>
          <a:bodyPr>
            <a:noAutofit/>
          </a:bodyPr>
          <a:lstStyle/>
          <a:p>
            <a:pPr algn="just"/>
            <a:r>
              <a:rPr lang="ro-RO" sz="2400" b="1" dirty="0">
                <a:latin typeface="Times New Roman" panose="02020603050405020304" pitchFamily="18" charset="0"/>
                <a:cs typeface="Times New Roman" panose="02020603050405020304" pitchFamily="18" charset="0"/>
              </a:rPr>
              <a:t>Relaţiile formale sau instituţionalizate dintre profesori, dintre elevi, dintre profesori şi elevi</a:t>
            </a:r>
            <a:r>
              <a:rPr lang="ro-RO" sz="2400" dirty="0">
                <a:latin typeface="Times New Roman" panose="02020603050405020304" pitchFamily="18" charset="0"/>
                <a:cs typeface="Times New Roman" panose="02020603050405020304" pitchFamily="18" charset="0"/>
              </a:rPr>
              <a:t> sunt cele reglate şi desfăşurate în acord cu </a:t>
            </a:r>
            <a:r>
              <a:rPr lang="ro-RO" sz="2400" i="1" dirty="0">
                <a:latin typeface="Times New Roman" panose="02020603050405020304" pitchFamily="18" charset="0"/>
                <a:cs typeface="Times New Roman" panose="02020603050405020304" pitchFamily="18" charset="0"/>
              </a:rPr>
              <a:t>Legea învăţămantului</a:t>
            </a:r>
            <a:r>
              <a:rPr lang="ro-RO" sz="2400" dirty="0">
                <a:latin typeface="Times New Roman" panose="02020603050405020304" pitchFamily="18" charset="0"/>
                <a:cs typeface="Times New Roman" panose="02020603050405020304" pitchFamily="18" charset="0"/>
              </a:rPr>
              <a:t>, cu statutul de educator, cu Regulamentul şcolar, cu Normele de ordine interioară ale unităţii, cu normele ce ţin de deontologia profesională. </a:t>
            </a:r>
            <a:endParaRPr lang="ro-RO" sz="2400" dirty="0" smtClean="0">
              <a:latin typeface="Times New Roman" panose="02020603050405020304" pitchFamily="18" charset="0"/>
              <a:cs typeface="Times New Roman" panose="02020603050405020304" pitchFamily="18" charset="0"/>
            </a:endParaRPr>
          </a:p>
          <a:p>
            <a:pPr algn="just"/>
            <a:r>
              <a:rPr lang="ro-RO" sz="2400" dirty="0" smtClean="0">
                <a:latin typeface="Times New Roman" panose="02020603050405020304" pitchFamily="18" charset="0"/>
                <a:cs typeface="Times New Roman" panose="02020603050405020304" pitchFamily="18" charset="0"/>
              </a:rPr>
              <a:t>Astfel </a:t>
            </a:r>
            <a:r>
              <a:rPr lang="ro-RO" sz="2400" dirty="0">
                <a:latin typeface="Times New Roman" panose="02020603050405020304" pitchFamily="18" charset="0"/>
                <a:cs typeface="Times New Roman" panose="02020603050405020304" pitchFamily="18" charset="0"/>
              </a:rPr>
              <a:t>de relaţii, în esenţă, sunt de </a:t>
            </a:r>
            <a:r>
              <a:rPr lang="ro-RO" sz="2400" b="1" dirty="0">
                <a:latin typeface="Times New Roman" panose="02020603050405020304" pitchFamily="18" charset="0"/>
                <a:cs typeface="Times New Roman" panose="02020603050405020304" pitchFamily="18" charset="0"/>
              </a:rPr>
              <a:t>comunicare semantică</a:t>
            </a:r>
            <a:r>
              <a:rPr lang="ro-RO" sz="2400" dirty="0">
                <a:latin typeface="Times New Roman" panose="02020603050405020304" pitchFamily="18" charset="0"/>
                <a:cs typeface="Times New Roman" panose="02020603050405020304" pitchFamily="18" charset="0"/>
              </a:rPr>
              <a:t>, prin ele fiind realizate conţinuturile şi obiectivele învăţămantului în conformitate cu planul de ordine de învăţămant, cu programele şcolare, cu alte cerinţe întemeiate formal. </a:t>
            </a:r>
            <a:r>
              <a:rPr lang="ro-RO" sz="2400" i="1" dirty="0">
                <a:latin typeface="Times New Roman" panose="02020603050405020304" pitchFamily="18" charset="0"/>
                <a:cs typeface="Times New Roman" panose="02020603050405020304" pitchFamily="18" charset="0"/>
              </a:rPr>
              <a:t>Ele sunt orientate de criterii de raţionalitate şi eficienţă.</a:t>
            </a:r>
            <a:endParaRPr lang="ro-RO" sz="2400" dirty="0">
              <a:latin typeface="Times New Roman" panose="02020603050405020304" pitchFamily="18" charset="0"/>
              <a:cs typeface="Times New Roman" panose="02020603050405020304" pitchFamily="18" charset="0"/>
            </a:endParaRPr>
          </a:p>
          <a:p>
            <a:pPr algn="just"/>
            <a:endParaRPr lang="ro-RO"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75482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sz="1800" b="1" smtClean="0">
                <a:solidFill>
                  <a:schemeClr val="tx1">
                    <a:lumMod val="85000"/>
                    <a:lumOff val="15000"/>
                  </a:schemeClr>
                </a:solidFill>
                <a:latin typeface="Times New Roman" panose="02020603050405020304" pitchFamily="18" charset="0"/>
                <a:cs typeface="Times New Roman" panose="02020603050405020304" pitchFamily="18" charset="0"/>
              </a:rPr>
              <a:t>RELATIA PROFESOR-ELEV: PILON FUNDAMENTAL IN PROCESUL EDUCATIONAL</a:t>
            </a:r>
            <a:r>
              <a:rPr lang="ro-RO" dirty="0">
                <a:latin typeface="Times New Roman" panose="02020603050405020304" pitchFamily="18" charset="0"/>
                <a:cs typeface="Times New Roman" panose="02020603050405020304" pitchFamily="18" charset="0"/>
              </a:rPr>
              <a:t/>
            </a:r>
            <a:br>
              <a:rPr lang="ro-RO" dirty="0">
                <a:latin typeface="Times New Roman" panose="02020603050405020304" pitchFamily="18" charset="0"/>
                <a:cs typeface="Times New Roman" panose="02020603050405020304" pitchFamily="18" charset="0"/>
              </a:rPr>
            </a:br>
            <a:endParaRPr lang="ro-RO" dirty="0"/>
          </a:p>
        </p:txBody>
      </p:sp>
      <p:sp>
        <p:nvSpPr>
          <p:cNvPr id="3" name="Content Placeholder 2"/>
          <p:cNvSpPr>
            <a:spLocks noGrp="1"/>
          </p:cNvSpPr>
          <p:nvPr>
            <p:ph idx="1"/>
          </p:nvPr>
        </p:nvSpPr>
        <p:spPr>
          <a:xfrm>
            <a:off x="759855" y="2616379"/>
            <a:ext cx="10522038" cy="3416300"/>
          </a:xfrm>
        </p:spPr>
        <p:txBody>
          <a:bodyPr>
            <a:normAutofit lnSpcReduction="10000"/>
          </a:bodyPr>
          <a:lstStyle/>
          <a:p>
            <a:pPr algn="just"/>
            <a:r>
              <a:rPr lang="ro-RO" sz="2400" dirty="0">
                <a:latin typeface="Times New Roman" panose="02020603050405020304" pitchFamily="18" charset="0"/>
                <a:cs typeface="Times New Roman" panose="02020603050405020304" pitchFamily="18" charset="0"/>
              </a:rPr>
              <a:t>În stransă legătură cu relaţiile şi acţiunile formale, în orice unitate de învăţămant, în orice sociogrup şcolar apar şi </a:t>
            </a:r>
            <a:r>
              <a:rPr lang="ro-RO" sz="2400" b="1" dirty="0">
                <a:latin typeface="Times New Roman" panose="02020603050405020304" pitchFamily="18" charset="0"/>
                <a:cs typeface="Times New Roman" panose="02020603050405020304" pitchFamily="18" charset="0"/>
              </a:rPr>
              <a:t>relaţii spontane, informale sau neinstituţionalizate</a:t>
            </a:r>
            <a:r>
              <a:rPr lang="ro-RO" sz="2400" dirty="0">
                <a:latin typeface="Times New Roman" panose="02020603050405020304" pitchFamily="18" charset="0"/>
                <a:cs typeface="Times New Roman" panose="02020603050405020304" pitchFamily="18" charset="0"/>
              </a:rPr>
              <a:t> care întreţin un </a:t>
            </a:r>
            <a:r>
              <a:rPr lang="ro-RO" sz="2400" i="1" dirty="0">
                <a:latin typeface="Times New Roman" panose="02020603050405020304" pitchFamily="18" charset="0"/>
                <a:cs typeface="Times New Roman" panose="02020603050405020304" pitchFamily="18" charset="0"/>
              </a:rPr>
              <a:t>climat psihosocial al colectivităţii şcolare mai mult sau mai puţin favorizant, uneori chiar ostil demersurilor educative </a:t>
            </a:r>
            <a:r>
              <a:rPr lang="ro-RO" sz="2400" i="1" dirty="0" smtClean="0">
                <a:latin typeface="Times New Roman" panose="02020603050405020304" pitchFamily="18" charset="0"/>
                <a:cs typeface="Times New Roman" panose="02020603050405020304" pitchFamily="18" charset="0"/>
              </a:rPr>
              <a:t>oficiale</a:t>
            </a:r>
            <a:r>
              <a:rPr lang="ro-RO" sz="2400" dirty="0" smtClean="0">
                <a:latin typeface="Times New Roman" panose="02020603050405020304" pitchFamily="18" charset="0"/>
                <a:cs typeface="Times New Roman" panose="02020603050405020304" pitchFamily="18" charset="0"/>
              </a:rPr>
              <a:t>.</a:t>
            </a:r>
          </a:p>
          <a:p>
            <a:pPr algn="just"/>
            <a:r>
              <a:rPr lang="ro-RO" sz="2400" dirty="0" smtClean="0">
                <a:latin typeface="Times New Roman" panose="02020603050405020304" pitchFamily="18" charset="0"/>
                <a:cs typeface="Times New Roman" panose="02020603050405020304" pitchFamily="18" charset="0"/>
              </a:rPr>
              <a:t>Aceste </a:t>
            </a:r>
            <a:r>
              <a:rPr lang="ro-RO" sz="2400" b="1" dirty="0">
                <a:latin typeface="Times New Roman" panose="02020603050405020304" pitchFamily="18" charset="0"/>
                <a:cs typeface="Times New Roman" panose="02020603050405020304" pitchFamily="18" charset="0"/>
              </a:rPr>
              <a:t>acţiuni spontane, relaţii interpersonale între elevi, între profesori şi elevi sau profesori – profesori </a:t>
            </a:r>
            <a:r>
              <a:rPr lang="ro-RO" sz="2400" dirty="0">
                <a:latin typeface="Times New Roman" panose="02020603050405020304" pitchFamily="18" charset="0"/>
                <a:cs typeface="Times New Roman" panose="02020603050405020304" pitchFamily="18" charset="0"/>
              </a:rPr>
              <a:t>au o mare încărcătură afectivă, presupun comunicare afectivă, extrasemantică, pot fi relaxante, plăcute sau, dimpotrivă, inhibante, obositoare, nestimulative.</a:t>
            </a:r>
          </a:p>
          <a:p>
            <a:endParaRPr lang="ro-RO" dirty="0"/>
          </a:p>
        </p:txBody>
      </p:sp>
    </p:spTree>
    <p:extLst>
      <p:ext uri="{BB962C8B-B14F-4D97-AF65-F5344CB8AC3E}">
        <p14:creationId xmlns:p14="http://schemas.microsoft.com/office/powerpoint/2010/main" val="3963048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3" y="669701"/>
            <a:ext cx="8761413" cy="1010931"/>
          </a:xfrm>
        </p:spPr>
        <p:txBody>
          <a:bodyPr/>
          <a:lstStyle/>
          <a:p>
            <a:pPr algn="just"/>
            <a:r>
              <a:rPr lang="ro-RO" sz="1800" b="1" dirty="0" smtClean="0">
                <a:solidFill>
                  <a:schemeClr val="tx1">
                    <a:lumMod val="85000"/>
                    <a:lumOff val="15000"/>
                  </a:schemeClr>
                </a:solidFill>
                <a:latin typeface="Times New Roman" panose="02020603050405020304" pitchFamily="18" charset="0"/>
                <a:cs typeface="Times New Roman" panose="02020603050405020304" pitchFamily="18" charset="0"/>
              </a:rPr>
              <a:t/>
            </a:r>
            <a:br>
              <a:rPr lang="ro-RO" sz="1800" b="1" dirty="0" smtClean="0">
                <a:solidFill>
                  <a:schemeClr val="tx1">
                    <a:lumMod val="85000"/>
                    <a:lumOff val="15000"/>
                  </a:schemeClr>
                </a:solidFill>
                <a:latin typeface="Times New Roman" panose="02020603050405020304" pitchFamily="18" charset="0"/>
                <a:cs typeface="Times New Roman" panose="02020603050405020304" pitchFamily="18" charset="0"/>
              </a:rPr>
            </a:br>
            <a:r>
              <a:rPr lang="en-US" sz="1800" b="1" dirty="0" smtClean="0">
                <a:solidFill>
                  <a:schemeClr val="tx1">
                    <a:lumMod val="85000"/>
                    <a:lumOff val="15000"/>
                  </a:schemeClr>
                </a:solidFill>
                <a:latin typeface="Times New Roman" panose="02020603050405020304" pitchFamily="18" charset="0"/>
                <a:cs typeface="Times New Roman" panose="02020603050405020304" pitchFamily="18" charset="0"/>
              </a:rPr>
              <a:t>RELATIA </a:t>
            </a:r>
            <a:r>
              <a:rPr lang="en-US" sz="1800" b="1" dirty="0">
                <a:solidFill>
                  <a:schemeClr val="tx1">
                    <a:lumMod val="85000"/>
                    <a:lumOff val="15000"/>
                  </a:schemeClr>
                </a:solidFill>
                <a:latin typeface="Times New Roman" panose="02020603050405020304" pitchFamily="18" charset="0"/>
                <a:cs typeface="Times New Roman" panose="02020603050405020304" pitchFamily="18" charset="0"/>
              </a:rPr>
              <a:t>PROFESOR-ELEV: PILON FUNDAMENTAL IN PROCESUL EDUCATIONAL</a:t>
            </a:r>
            <a:r>
              <a:rPr lang="ro-RO" dirty="0">
                <a:latin typeface="Times New Roman" panose="02020603050405020304" pitchFamily="18" charset="0"/>
                <a:cs typeface="Times New Roman" panose="02020603050405020304" pitchFamily="18" charset="0"/>
              </a:rPr>
              <a:t/>
            </a:r>
            <a:br>
              <a:rPr lang="ro-RO" dirty="0">
                <a:latin typeface="Times New Roman" panose="02020603050405020304" pitchFamily="18" charset="0"/>
                <a:cs typeface="Times New Roman" panose="02020603050405020304" pitchFamily="18" charset="0"/>
              </a:rPr>
            </a:br>
            <a:endParaRPr lang="ro-RO" dirty="0"/>
          </a:p>
        </p:txBody>
      </p:sp>
      <p:sp>
        <p:nvSpPr>
          <p:cNvPr id="3" name="Content Placeholder 2"/>
          <p:cNvSpPr>
            <a:spLocks noGrp="1"/>
          </p:cNvSpPr>
          <p:nvPr>
            <p:ph idx="1"/>
          </p:nvPr>
        </p:nvSpPr>
        <p:spPr>
          <a:xfrm>
            <a:off x="1824656" y="2642137"/>
            <a:ext cx="8761412" cy="3416300"/>
          </a:xfrm>
        </p:spPr>
        <p:txBody>
          <a:bodyPr>
            <a:normAutofit/>
          </a:bodyPr>
          <a:lstStyle/>
          <a:p>
            <a:pPr marL="0" indent="0" algn="ctr" fontAlgn="t">
              <a:buNone/>
            </a:pPr>
            <a:r>
              <a:rPr lang="ro-RO" b="1" dirty="0"/>
              <a:t>Cei doi poli ai educaţiei pot fi</a:t>
            </a:r>
            <a:r>
              <a:rPr lang="ro-RO" dirty="0" smtClean="0"/>
              <a:t>:</a:t>
            </a:r>
          </a:p>
          <a:p>
            <a:pPr marL="0" indent="0" algn="ctr" fontAlgn="t">
              <a:buNone/>
            </a:pPr>
            <a:endParaRPr lang="ro-RO" dirty="0"/>
          </a:p>
          <a:p>
            <a:pPr algn="just" fontAlgn="t"/>
            <a:r>
              <a:rPr lang="ro-RO" sz="2400" dirty="0" smtClean="0">
                <a:latin typeface="Times New Roman" panose="02020603050405020304" pitchFamily="18" charset="0"/>
                <a:cs typeface="Times New Roman" panose="02020603050405020304" pitchFamily="18" charset="0"/>
              </a:rPr>
              <a:t>bine </a:t>
            </a:r>
            <a:r>
              <a:rPr lang="ro-RO" sz="2400" dirty="0">
                <a:latin typeface="Times New Roman" panose="02020603050405020304" pitchFamily="18" charset="0"/>
                <a:cs typeface="Times New Roman" panose="02020603050405020304" pitchFamily="18" charset="0"/>
              </a:rPr>
              <a:t>armonizati şi atunci se susţin, se stimulează reciproc </a:t>
            </a:r>
          </a:p>
          <a:p>
            <a:pPr algn="just" fontAlgn="t"/>
            <a:r>
              <a:rPr lang="ro-RO" sz="2400" dirty="0" smtClean="0">
                <a:latin typeface="Times New Roman" panose="02020603050405020304" pitchFamily="18" charset="0"/>
                <a:cs typeface="Times New Roman" panose="02020603050405020304" pitchFamily="18" charset="0"/>
              </a:rPr>
              <a:t>paraleli</a:t>
            </a:r>
            <a:r>
              <a:rPr lang="ro-RO" sz="2400" dirty="0">
                <a:latin typeface="Times New Roman" panose="02020603050405020304" pitchFamily="18" charset="0"/>
                <a:cs typeface="Times New Roman" panose="02020603050405020304" pitchFamily="18" charset="0"/>
              </a:rPr>
              <a:t>, fapt care face artificială relaţia educaţională </a:t>
            </a:r>
          </a:p>
          <a:p>
            <a:pPr algn="just" fontAlgn="t"/>
            <a:r>
              <a:rPr lang="ro-RO" sz="2400" dirty="0" smtClean="0">
                <a:latin typeface="Times New Roman" panose="02020603050405020304" pitchFamily="18" charset="0"/>
                <a:cs typeface="Times New Roman" panose="02020603050405020304" pitchFamily="18" charset="0"/>
              </a:rPr>
              <a:t>in </a:t>
            </a:r>
            <a:r>
              <a:rPr lang="ro-RO" sz="2400" dirty="0">
                <a:latin typeface="Times New Roman" panose="02020603050405020304" pitchFamily="18" charset="0"/>
                <a:cs typeface="Times New Roman" panose="02020603050405020304" pitchFamily="18" charset="0"/>
              </a:rPr>
              <a:t>raporturi de contrarietate (scopurile şi preocupările cotidiene ale elevilor sunt altele decat cele venite pe canalul educaţional de la profesor si sunt evaluate de elevi ca fiind artificiale, abstracte, inutile şi o povară în calea manifestării libere). </a:t>
            </a:r>
          </a:p>
          <a:p>
            <a:endParaRPr lang="ro-RO" dirty="0"/>
          </a:p>
        </p:txBody>
      </p:sp>
    </p:spTree>
    <p:extLst>
      <p:ext uri="{BB962C8B-B14F-4D97-AF65-F5344CB8AC3E}">
        <p14:creationId xmlns:p14="http://schemas.microsoft.com/office/powerpoint/2010/main" val="2377836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3" y="643944"/>
            <a:ext cx="8761413" cy="1036688"/>
          </a:xfrm>
        </p:spPr>
        <p:txBody>
          <a:bodyPr/>
          <a:lstStyle/>
          <a:p>
            <a:pPr algn="just"/>
            <a:r>
              <a:rPr lang="ro-RO" sz="1800" b="1" dirty="0" smtClean="0">
                <a:solidFill>
                  <a:schemeClr val="tx1">
                    <a:lumMod val="85000"/>
                    <a:lumOff val="15000"/>
                  </a:schemeClr>
                </a:solidFill>
                <a:latin typeface="Times New Roman" panose="02020603050405020304" pitchFamily="18" charset="0"/>
                <a:cs typeface="Times New Roman" panose="02020603050405020304" pitchFamily="18" charset="0"/>
              </a:rPr>
              <a:t/>
            </a:r>
            <a:br>
              <a:rPr lang="ro-RO" sz="1800" b="1" dirty="0" smtClean="0">
                <a:solidFill>
                  <a:schemeClr val="tx1">
                    <a:lumMod val="85000"/>
                    <a:lumOff val="15000"/>
                  </a:schemeClr>
                </a:solidFill>
                <a:latin typeface="Times New Roman" panose="02020603050405020304" pitchFamily="18" charset="0"/>
                <a:cs typeface="Times New Roman" panose="02020603050405020304" pitchFamily="18" charset="0"/>
              </a:rPr>
            </a:br>
            <a:r>
              <a:rPr lang="ro-RO" sz="1800" b="1" dirty="0">
                <a:solidFill>
                  <a:schemeClr val="tx1">
                    <a:lumMod val="85000"/>
                    <a:lumOff val="15000"/>
                  </a:schemeClr>
                </a:solidFill>
                <a:latin typeface="Times New Roman" panose="02020603050405020304" pitchFamily="18" charset="0"/>
                <a:cs typeface="Times New Roman" panose="02020603050405020304" pitchFamily="18" charset="0"/>
              </a:rPr>
              <a:t/>
            </a:r>
            <a:br>
              <a:rPr lang="ro-RO" sz="1800" b="1" dirty="0">
                <a:solidFill>
                  <a:schemeClr val="tx1">
                    <a:lumMod val="85000"/>
                    <a:lumOff val="15000"/>
                  </a:schemeClr>
                </a:solidFill>
                <a:latin typeface="Times New Roman" panose="02020603050405020304" pitchFamily="18" charset="0"/>
                <a:cs typeface="Times New Roman" panose="02020603050405020304" pitchFamily="18" charset="0"/>
              </a:rPr>
            </a:br>
            <a:r>
              <a:rPr lang="en-US" sz="1800" b="1" dirty="0" smtClean="0">
                <a:solidFill>
                  <a:schemeClr val="tx1">
                    <a:lumMod val="85000"/>
                    <a:lumOff val="15000"/>
                  </a:schemeClr>
                </a:solidFill>
                <a:latin typeface="Times New Roman" panose="02020603050405020304" pitchFamily="18" charset="0"/>
                <a:cs typeface="Times New Roman" panose="02020603050405020304" pitchFamily="18" charset="0"/>
              </a:rPr>
              <a:t>RELATIA </a:t>
            </a:r>
            <a:r>
              <a:rPr lang="en-US" sz="1800" b="1" dirty="0">
                <a:solidFill>
                  <a:schemeClr val="tx1">
                    <a:lumMod val="85000"/>
                    <a:lumOff val="15000"/>
                  </a:schemeClr>
                </a:solidFill>
                <a:latin typeface="Times New Roman" panose="02020603050405020304" pitchFamily="18" charset="0"/>
                <a:cs typeface="Times New Roman" panose="02020603050405020304" pitchFamily="18" charset="0"/>
              </a:rPr>
              <a:t>PROFESOR-ELEV: PILON FUNDAMENTAL IN PROCESUL EDUCATIONAL</a:t>
            </a:r>
            <a:r>
              <a:rPr lang="ro-RO" dirty="0">
                <a:latin typeface="Times New Roman" panose="02020603050405020304" pitchFamily="18" charset="0"/>
                <a:cs typeface="Times New Roman" panose="02020603050405020304" pitchFamily="18" charset="0"/>
              </a:rPr>
              <a:t/>
            </a:r>
            <a:br>
              <a:rPr lang="ro-RO" dirty="0">
                <a:latin typeface="Times New Roman" panose="02020603050405020304" pitchFamily="18" charset="0"/>
                <a:cs typeface="Times New Roman" panose="02020603050405020304" pitchFamily="18" charset="0"/>
              </a:rPr>
            </a:br>
            <a:endParaRPr lang="ro-RO" dirty="0"/>
          </a:p>
        </p:txBody>
      </p:sp>
      <p:sp>
        <p:nvSpPr>
          <p:cNvPr id="3" name="Content Placeholder 2"/>
          <p:cNvSpPr>
            <a:spLocks noGrp="1"/>
          </p:cNvSpPr>
          <p:nvPr>
            <p:ph idx="1"/>
          </p:nvPr>
        </p:nvSpPr>
        <p:spPr>
          <a:xfrm>
            <a:off x="1154954" y="2603500"/>
            <a:ext cx="9663299" cy="3416300"/>
          </a:xfrm>
        </p:spPr>
        <p:txBody>
          <a:bodyPr>
            <a:normAutofit/>
          </a:bodyPr>
          <a:lstStyle/>
          <a:p>
            <a:pPr algn="just" fontAlgn="t"/>
            <a:r>
              <a:rPr lang="ro-RO" sz="2000" dirty="0">
                <a:latin typeface="Times New Roman" panose="02020603050405020304" pitchFamily="18" charset="0"/>
                <a:cs typeface="Times New Roman" panose="02020603050405020304" pitchFamily="18" charset="0"/>
              </a:rPr>
              <a:t>Între </a:t>
            </a:r>
            <a:r>
              <a:rPr lang="ro-RO" sz="2000" b="1" dirty="0">
                <a:latin typeface="Times New Roman" panose="02020603050405020304" pitchFamily="18" charset="0"/>
                <a:cs typeface="Times New Roman" panose="02020603050405020304" pitchFamily="18" charset="0"/>
              </a:rPr>
              <a:t>elevi şi profesori este ideal să existe o comunicare activă, eficientă. </a:t>
            </a:r>
            <a:r>
              <a:rPr lang="ro-RO" sz="2000" dirty="0">
                <a:latin typeface="Times New Roman" panose="02020603050405020304" pitchFamily="18" charset="0"/>
                <a:cs typeface="Times New Roman" panose="02020603050405020304" pitchFamily="18" charset="0"/>
              </a:rPr>
              <a:t>Profesorul trebuie sa ţina cont de faptul că dialogul deschis sparge barierele, iar un copil se simte confortabil şi este sincer când i se vorbeşte pe ton calm. Orice profesor este necesar să cunoască </a:t>
            </a:r>
            <a:r>
              <a:rPr lang="ro-RO" sz="2000" i="1" dirty="0">
                <a:latin typeface="Times New Roman" panose="02020603050405020304" pitchFamily="18" charset="0"/>
                <a:cs typeface="Times New Roman" panose="02020603050405020304" pitchFamily="18" charset="0"/>
              </a:rPr>
              <a:t>resursele </a:t>
            </a:r>
            <a:r>
              <a:rPr lang="ro-RO" sz="2000" dirty="0">
                <a:latin typeface="Times New Roman" panose="02020603050405020304" pitchFamily="18" charset="0"/>
                <a:cs typeface="Times New Roman" panose="02020603050405020304" pitchFamily="18" charset="0"/>
              </a:rPr>
              <a:t>pe care le are elevul şi să le valorifice, astfel acesta devine nu doar un elev bun, ci şi un coleg bun. Atmosfera destinsă are efect pozitiv asupra elevilor. </a:t>
            </a:r>
          </a:p>
          <a:p>
            <a:pPr algn="just" fontAlgn="t"/>
            <a:r>
              <a:rPr lang="ro-RO" sz="2000" dirty="0">
                <a:latin typeface="Times New Roman" panose="02020603050405020304" pitchFamily="18" charset="0"/>
                <a:cs typeface="Times New Roman" panose="02020603050405020304" pitchFamily="18" charset="0"/>
              </a:rPr>
              <a:t>Dacă profesorul se află în faţa unui </a:t>
            </a:r>
            <a:r>
              <a:rPr lang="ro-RO" sz="2000" i="1" dirty="0">
                <a:latin typeface="Times New Roman" panose="02020603050405020304" pitchFamily="18" charset="0"/>
                <a:cs typeface="Times New Roman" panose="02020603050405020304" pitchFamily="18" charset="0"/>
              </a:rPr>
              <a:t>elev cu un comportament neadecvat</a:t>
            </a:r>
            <a:r>
              <a:rPr lang="ro-RO" sz="2000" dirty="0">
                <a:latin typeface="Times New Roman" panose="02020603050405020304" pitchFamily="18" charset="0"/>
                <a:cs typeface="Times New Roman" panose="02020603050405020304" pitchFamily="18" charset="0"/>
              </a:rPr>
              <a:t>, sunt necesare metode de remediere a acestui comportament, de monitorizare a elevului, de a i se atrage atenţia spre învăţare prin includerea în activităţi, prin a fi scos mai des la tablă, prin a fi încurajat pentru </a:t>
            </a:r>
            <a:r>
              <a:rPr lang="ro-RO" sz="2000" i="1" dirty="0">
                <a:latin typeface="Times New Roman" panose="02020603050405020304" pitchFamily="18" charset="0"/>
                <a:cs typeface="Times New Roman" panose="02020603050405020304" pitchFamily="18" charset="0"/>
              </a:rPr>
              <a:t>a-i întări imaginea pozitiva.</a:t>
            </a:r>
            <a:endParaRPr lang="ro-RO" sz="2000" dirty="0">
              <a:latin typeface="Times New Roman" panose="02020603050405020304" pitchFamily="18" charset="0"/>
              <a:cs typeface="Times New Roman" panose="02020603050405020304" pitchFamily="18" charset="0"/>
            </a:endParaRPr>
          </a:p>
          <a:p>
            <a:endParaRPr lang="ro-RO" dirty="0"/>
          </a:p>
        </p:txBody>
      </p:sp>
    </p:spTree>
    <p:extLst>
      <p:ext uri="{BB962C8B-B14F-4D97-AF65-F5344CB8AC3E}">
        <p14:creationId xmlns:p14="http://schemas.microsoft.com/office/powerpoint/2010/main" val="112460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3" y="695459"/>
            <a:ext cx="8761413" cy="985173"/>
          </a:xfrm>
        </p:spPr>
        <p:txBody>
          <a:bodyPr/>
          <a:lstStyle/>
          <a:p>
            <a:pPr algn="just"/>
            <a:r>
              <a:rPr lang="en-US" sz="1800" b="1" dirty="0">
                <a:solidFill>
                  <a:schemeClr val="tx1">
                    <a:lumMod val="85000"/>
                    <a:lumOff val="15000"/>
                  </a:schemeClr>
                </a:solidFill>
                <a:latin typeface="Arial" panose="020B0604020202020204" pitchFamily="34" charset="0"/>
                <a:cs typeface="Arial" panose="020B0604020202020204" pitchFamily="34" charset="0"/>
              </a:rPr>
              <a:t>RELATIA PROFESOR-ELEV: PILON FUNDAMENTAL IN PROCESUL EDUCATIONAL</a:t>
            </a:r>
            <a:r>
              <a:rPr lang="ro-RO" sz="1800" dirty="0">
                <a:latin typeface="Arial" panose="020B0604020202020204" pitchFamily="34" charset="0"/>
                <a:cs typeface="Arial" panose="020B0604020202020204" pitchFamily="34" charset="0"/>
              </a:rPr>
              <a:t/>
            </a:r>
            <a:br>
              <a:rPr lang="ro-RO" sz="1800" dirty="0">
                <a:latin typeface="Arial" panose="020B0604020202020204" pitchFamily="34" charset="0"/>
                <a:cs typeface="Arial" panose="020B0604020202020204" pitchFamily="34" charset="0"/>
              </a:rPr>
            </a:br>
            <a:endParaRPr lang="ro-RO" sz="1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54954" y="2603500"/>
            <a:ext cx="9817845" cy="3416300"/>
          </a:xfrm>
        </p:spPr>
        <p:txBody>
          <a:bodyPr>
            <a:normAutofit/>
          </a:bodyPr>
          <a:lstStyle/>
          <a:p>
            <a:pPr marL="0" indent="0">
              <a:lnSpc>
                <a:spcPct val="150000"/>
              </a:lnSpc>
              <a:buNone/>
            </a:pPr>
            <a:r>
              <a:rPr lang="ro-RO" sz="2000" dirty="0" smtClean="0">
                <a:latin typeface="Times New Roman" panose="02020603050405020304" pitchFamily="18" charset="0"/>
                <a:cs typeface="Times New Roman" panose="02020603050405020304" pitchFamily="18" charset="0"/>
              </a:rPr>
              <a:t>	</a:t>
            </a:r>
          </a:p>
          <a:p>
            <a:pPr marL="0" indent="0">
              <a:lnSpc>
                <a:spcPct val="150000"/>
              </a:lnSpc>
              <a:buNone/>
            </a:pPr>
            <a:r>
              <a:rPr lang="ro-RO" sz="2000" dirty="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Alături </a:t>
            </a:r>
            <a:r>
              <a:rPr lang="ro-RO" sz="2000" dirty="0">
                <a:latin typeface="Times New Roman" panose="02020603050405020304" pitchFamily="18" charset="0"/>
                <a:cs typeface="Times New Roman" panose="02020603050405020304" pitchFamily="18" charset="0"/>
              </a:rPr>
              <a:t>de familie, </a:t>
            </a:r>
            <a:r>
              <a:rPr lang="ro-RO" sz="2000" b="1" dirty="0">
                <a:latin typeface="Times New Roman" panose="02020603050405020304" pitchFamily="18" charset="0"/>
                <a:cs typeface="Times New Roman" panose="02020603050405020304" pitchFamily="18" charset="0"/>
              </a:rPr>
              <a:t>şcoala</a:t>
            </a:r>
            <a:r>
              <a:rPr lang="ro-RO" sz="2000" dirty="0">
                <a:latin typeface="Times New Roman" panose="02020603050405020304" pitchFamily="18" charset="0"/>
                <a:cs typeface="Times New Roman" panose="02020603050405020304" pitchFamily="18" charset="0"/>
              </a:rPr>
              <a:t>, principala sursa de cultură şi factor de civilizaţie, în care se realizeaza formarea omului, influenţează, la rândul ei, prin condiţiile concrete în care se desfăşoară procesul de învăţământ, prin continutul mesjului educational, prin comportamentul, atitudinea si prin personalitatea profesorului </a:t>
            </a:r>
            <a:r>
              <a:rPr lang="ro-RO" sz="2000" b="1" dirty="0">
                <a:latin typeface="Times New Roman" panose="02020603050405020304" pitchFamily="18" charset="0"/>
                <a:cs typeface="Times New Roman" panose="02020603050405020304" pitchFamily="18" charset="0"/>
              </a:rPr>
              <a:t>dezvoltarea elevului</a:t>
            </a:r>
            <a:r>
              <a:rPr lang="ro-RO" sz="2000" dirty="0">
                <a:latin typeface="Times New Roman" panose="02020603050405020304" pitchFamily="18" charset="0"/>
                <a:cs typeface="Times New Roman" panose="02020603050405020304" pitchFamily="18" charset="0"/>
              </a:rPr>
              <a:t>.</a:t>
            </a:r>
          </a:p>
          <a:p>
            <a:pPr>
              <a:lnSpc>
                <a:spcPct val="150000"/>
              </a:lnSpc>
            </a:pPr>
            <a:endParaRPr lang="ro-RO"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120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3" y="798490"/>
            <a:ext cx="8761413" cy="882142"/>
          </a:xfrm>
        </p:spPr>
        <p:txBody>
          <a:bodyPr/>
          <a:lstStyle/>
          <a:p>
            <a:pPr algn="just"/>
            <a:r>
              <a:rPr lang="en-US" sz="1800" b="1" dirty="0">
                <a:solidFill>
                  <a:schemeClr val="tx1">
                    <a:lumMod val="85000"/>
                    <a:lumOff val="15000"/>
                  </a:schemeClr>
                </a:solidFill>
                <a:latin typeface="Arial" panose="020B0604020202020204" pitchFamily="34" charset="0"/>
                <a:cs typeface="Arial" panose="020B0604020202020204" pitchFamily="34" charset="0"/>
              </a:rPr>
              <a:t>RELATIA PROFESOR-ELEV: PILON FUNDAMENTAL IN PROCESUL EDUCATIONAL</a:t>
            </a:r>
            <a:r>
              <a:rPr lang="ro-RO" sz="1800" dirty="0">
                <a:latin typeface="Arial" panose="020B0604020202020204" pitchFamily="34" charset="0"/>
                <a:cs typeface="Arial" panose="020B0604020202020204" pitchFamily="34" charset="0"/>
              </a:rPr>
              <a:t/>
            </a:r>
            <a:br>
              <a:rPr lang="ro-RO" sz="1800" dirty="0">
                <a:latin typeface="Arial" panose="020B0604020202020204" pitchFamily="34" charset="0"/>
                <a:cs typeface="Arial" panose="020B0604020202020204" pitchFamily="34" charset="0"/>
              </a:rPr>
            </a:br>
            <a:endParaRPr lang="ro-RO" sz="1800" dirty="0"/>
          </a:p>
        </p:txBody>
      </p:sp>
      <p:sp>
        <p:nvSpPr>
          <p:cNvPr id="3" name="Content Placeholder 2"/>
          <p:cNvSpPr>
            <a:spLocks noGrp="1"/>
          </p:cNvSpPr>
          <p:nvPr>
            <p:ph idx="1"/>
          </p:nvPr>
        </p:nvSpPr>
        <p:spPr>
          <a:xfrm>
            <a:off x="1154953" y="2423196"/>
            <a:ext cx="9354206" cy="4003362"/>
          </a:xfrm>
        </p:spPr>
        <p:txBody>
          <a:bodyPr>
            <a:normAutofit/>
          </a:bodyPr>
          <a:lstStyle/>
          <a:p>
            <a:r>
              <a:rPr lang="ro-RO" b="1" dirty="0" smtClean="0"/>
              <a:t>C</a:t>
            </a:r>
            <a:r>
              <a:rPr lang="en-US" b="1" dirty="0" err="1" smtClean="0"/>
              <a:t>alităţi</a:t>
            </a:r>
            <a:r>
              <a:rPr lang="en-US" b="1" dirty="0" smtClean="0"/>
              <a:t> </a:t>
            </a:r>
            <a:r>
              <a:rPr lang="en-US" dirty="0"/>
              <a:t>care </a:t>
            </a:r>
            <a:r>
              <a:rPr lang="en-US" dirty="0" err="1"/>
              <a:t>asigură</a:t>
            </a:r>
            <a:r>
              <a:rPr lang="en-US" dirty="0"/>
              <a:t> </a:t>
            </a:r>
            <a:r>
              <a:rPr lang="en-US" dirty="0" err="1"/>
              <a:t>eficienţa</a:t>
            </a:r>
            <a:r>
              <a:rPr lang="en-US" dirty="0"/>
              <a:t> </a:t>
            </a:r>
            <a:r>
              <a:rPr lang="en-US" dirty="0" err="1"/>
              <a:t>muncii</a:t>
            </a:r>
            <a:r>
              <a:rPr lang="en-US" dirty="0"/>
              <a:t> la </a:t>
            </a:r>
            <a:r>
              <a:rPr lang="en-US" dirty="0" err="1" smtClean="0"/>
              <a:t>catedră</a:t>
            </a:r>
            <a:r>
              <a:rPr lang="ro-RO" dirty="0" smtClean="0"/>
              <a:t> a profesorului:</a:t>
            </a:r>
            <a:endParaRPr lang="ro-RO" dirty="0"/>
          </a:p>
          <a:p>
            <a:endParaRPr lang="ro-RO" i="1" dirty="0" smtClean="0"/>
          </a:p>
          <a:p>
            <a:pPr marL="0" indent="0" algn="just">
              <a:lnSpc>
                <a:spcPct val="150000"/>
              </a:lnSpc>
              <a:buNone/>
            </a:pPr>
            <a:r>
              <a:rPr lang="ro-RO" i="1" dirty="0" smtClean="0"/>
              <a:t>	</a:t>
            </a:r>
            <a:r>
              <a:rPr lang="en-US" i="1" dirty="0" err="1" smtClean="0">
                <a:latin typeface="Times New Roman" panose="02020603050405020304" pitchFamily="18" charset="0"/>
                <a:cs typeface="Times New Roman" panose="02020603050405020304" pitchFamily="18" charset="0"/>
              </a:rPr>
              <a:t>Dragostea</a:t>
            </a:r>
            <a:r>
              <a:rPr lang="en-US" i="1" dirty="0" smtClean="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pentru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copii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empatia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delicateţea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sufletească</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spiritul</a:t>
            </a:r>
            <a:r>
              <a:rPr lang="en-US" i="1" dirty="0">
                <a:latin typeface="Times New Roman" panose="02020603050405020304" pitchFamily="18" charset="0"/>
                <a:cs typeface="Times New Roman" panose="02020603050405020304" pitchFamily="18" charset="0"/>
              </a:rPr>
              <a:t> de </a:t>
            </a:r>
            <a:r>
              <a:rPr lang="en-US" i="1" dirty="0" err="1">
                <a:latin typeface="Times New Roman" panose="02020603050405020304" pitchFamily="18" charset="0"/>
                <a:cs typeface="Times New Roman" panose="02020603050405020304" pitchFamily="18" charset="0"/>
              </a:rPr>
              <a:t>echitate</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tactul</a:t>
            </a:r>
            <a:r>
              <a:rPr lang="en-US" i="1" dirty="0">
                <a:latin typeface="Times New Roman" panose="02020603050405020304" pitchFamily="18" charset="0"/>
                <a:cs typeface="Times New Roman" panose="02020603050405020304" pitchFamily="18" charset="0"/>
              </a:rPr>
              <a:t> pedagogic, </a:t>
            </a:r>
            <a:r>
              <a:rPr lang="en-US" i="1" dirty="0" err="1">
                <a:latin typeface="Times New Roman" panose="02020603050405020304" pitchFamily="18" charset="0"/>
                <a:cs typeface="Times New Roman" panose="02020603050405020304" pitchFamily="18" charset="0"/>
              </a:rPr>
              <a:t>puterea</a:t>
            </a:r>
            <a:r>
              <a:rPr lang="en-US" i="1" dirty="0">
                <a:latin typeface="Times New Roman" panose="02020603050405020304" pitchFamily="18" charset="0"/>
                <a:cs typeface="Times New Roman" panose="02020603050405020304" pitchFamily="18" charset="0"/>
              </a:rPr>
              <a:t> de </a:t>
            </a:r>
            <a:r>
              <a:rPr lang="en-US" i="1" dirty="0" err="1">
                <a:latin typeface="Times New Roman" panose="02020603050405020304" pitchFamily="18" charset="0"/>
                <a:cs typeface="Times New Roman" panose="02020603050405020304" pitchFamily="18" charset="0"/>
              </a:rPr>
              <a:t>stăpânire</a:t>
            </a:r>
            <a:r>
              <a:rPr lang="en-US" i="1" dirty="0">
                <a:latin typeface="Times New Roman" panose="02020603050405020304" pitchFamily="18" charset="0"/>
                <a:cs typeface="Times New Roman" panose="02020603050405020304" pitchFamily="18" charset="0"/>
              </a:rPr>
              <a:t> de sine, </a:t>
            </a:r>
            <a:r>
              <a:rPr lang="en-US" i="1" dirty="0" err="1">
                <a:latin typeface="Times New Roman" panose="02020603050405020304" pitchFamily="18" charset="0"/>
                <a:cs typeface="Times New Roman" panose="02020603050405020304" pitchFamily="18" charset="0"/>
              </a:rPr>
              <a:t>competenţa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creativitatea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rabdarea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şi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pasiunea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pentru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disciplina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pe</a:t>
            </a:r>
            <a:r>
              <a:rPr lang="en-US" i="1" dirty="0">
                <a:latin typeface="Times New Roman" panose="02020603050405020304" pitchFamily="18" charset="0"/>
                <a:cs typeface="Times New Roman" panose="02020603050405020304" pitchFamily="18" charset="0"/>
              </a:rPr>
              <a:t> care o </a:t>
            </a:r>
            <a:r>
              <a:rPr lang="en-US" i="1" dirty="0" err="1">
                <a:latin typeface="Times New Roman" panose="02020603050405020304" pitchFamily="18" charset="0"/>
                <a:cs typeface="Times New Roman" panose="02020603050405020304" pitchFamily="18" charset="0"/>
              </a:rPr>
              <a:t>predă</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şi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în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genere</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pentru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cunoaştere</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alegerea</a:t>
            </a:r>
            <a:r>
              <a:rPr lang="en-US" i="1" dirty="0">
                <a:latin typeface="Times New Roman" panose="02020603050405020304" pitchFamily="18" charset="0"/>
                <a:cs typeface="Times New Roman" panose="02020603050405020304" pitchFamily="18" charset="0"/>
              </a:rPr>
              <a:t> de </a:t>
            </a:r>
            <a:r>
              <a:rPr lang="en-US" i="1" dirty="0" err="1">
                <a:latin typeface="Times New Roman" panose="02020603050405020304" pitchFamily="18" charset="0"/>
                <a:cs typeface="Times New Roman" panose="02020603050405020304" pitchFamily="18" charset="0"/>
              </a:rPr>
              <a:t>activităţi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atractive</a:t>
            </a:r>
            <a:r>
              <a:rPr lang="en-US" i="1" dirty="0">
                <a:latin typeface="Times New Roman" panose="02020603050405020304" pitchFamily="18" charset="0"/>
                <a:cs typeface="Times New Roman" panose="02020603050405020304" pitchFamily="18" charset="0"/>
              </a:rPr>
              <a:t> la </a:t>
            </a:r>
            <a:r>
              <a:rPr lang="en-US" i="1" dirty="0" err="1">
                <a:latin typeface="Times New Roman" panose="02020603050405020304" pitchFamily="18" charset="0"/>
                <a:cs typeface="Times New Roman" panose="02020603050405020304" pitchFamily="18" charset="0"/>
              </a:rPr>
              <a:t>lecţie</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şi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talentul</a:t>
            </a:r>
            <a:r>
              <a:rPr lang="en-US" i="1" dirty="0">
                <a:latin typeface="Times New Roman" panose="02020603050405020304" pitchFamily="18" charset="0"/>
                <a:cs typeface="Times New Roman" panose="02020603050405020304" pitchFamily="18" charset="0"/>
              </a:rPr>
              <a:t> de a </a:t>
            </a:r>
            <a:r>
              <a:rPr lang="en-US" i="1" dirty="0" err="1">
                <a:latin typeface="Times New Roman" panose="02020603050405020304" pitchFamily="18" charset="0"/>
                <a:cs typeface="Times New Roman" panose="02020603050405020304" pitchFamily="18" charset="0"/>
              </a:rPr>
              <a:t>trezi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interesul</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elevilor</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pentru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proiecte</a:t>
            </a:r>
            <a:r>
              <a:rPr lang="en-US" i="1" dirty="0">
                <a:latin typeface="Times New Roman" panose="02020603050405020304" pitchFamily="18" charset="0"/>
                <a:cs typeface="Times New Roman" panose="02020603050405020304" pitchFamily="18" charset="0"/>
              </a:rPr>
              <a:t> de </a:t>
            </a:r>
            <a:r>
              <a:rPr lang="en-US" i="1" dirty="0" err="1">
                <a:latin typeface="Times New Roman" panose="02020603050405020304" pitchFamily="18" charset="0"/>
                <a:cs typeface="Times New Roman" panose="02020603050405020304" pitchFamily="18" charset="0"/>
              </a:rPr>
              <a:t>cercetare</a:t>
            </a:r>
            <a:r>
              <a:rPr lang="en-US" i="1" dirty="0">
                <a:latin typeface="Times New Roman" panose="02020603050405020304" pitchFamily="18" charset="0"/>
                <a:cs typeface="Times New Roman" panose="02020603050405020304" pitchFamily="18" charset="0"/>
              </a:rPr>
              <a:t> (eventual </a:t>
            </a:r>
            <a:r>
              <a:rPr lang="en-US" i="1" dirty="0" err="1">
                <a:latin typeface="Times New Roman" panose="02020603050405020304" pitchFamily="18" charset="0"/>
                <a:cs typeface="Times New Roman" panose="02020603050405020304" pitchFamily="18" charset="0"/>
              </a:rPr>
              <a:t>şi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prin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exemplul</a:t>
            </a:r>
            <a:r>
              <a:rPr lang="en-US" i="1" dirty="0">
                <a:latin typeface="Times New Roman" panose="02020603050405020304" pitchFamily="18" charset="0"/>
                <a:cs typeface="Times New Roman" panose="02020603050405020304" pitchFamily="18" charset="0"/>
              </a:rPr>
              <a:t> personal), </a:t>
            </a:r>
            <a:r>
              <a:rPr lang="en-US" i="1" dirty="0" err="1">
                <a:latin typeface="Times New Roman" panose="02020603050405020304" pitchFamily="18" charset="0"/>
                <a:cs typeface="Times New Roman" panose="02020603050405020304" pitchFamily="18" charset="0"/>
              </a:rPr>
              <a:t>uşurinţa</a:t>
            </a:r>
            <a:r>
              <a:rPr lang="en-US" i="1" dirty="0">
                <a:latin typeface="Times New Roman" panose="02020603050405020304" pitchFamily="18" charset="0"/>
                <a:cs typeface="Times New Roman" panose="02020603050405020304" pitchFamily="18" charset="0"/>
              </a:rPr>
              <a:t> de a se </a:t>
            </a:r>
            <a:r>
              <a:rPr lang="en-US" i="1" dirty="0" err="1">
                <a:latin typeface="Times New Roman" panose="02020603050405020304" pitchFamily="18" charset="0"/>
                <a:cs typeface="Times New Roman" panose="02020603050405020304" pitchFamily="18" charset="0"/>
              </a:rPr>
              <a:t>adapta</a:t>
            </a:r>
            <a:r>
              <a:rPr lang="en-US" i="1" dirty="0">
                <a:latin typeface="Times New Roman" panose="02020603050405020304" pitchFamily="18" charset="0"/>
                <a:cs typeface="Times New Roman" panose="02020603050405020304" pitchFamily="18" charset="0"/>
              </a:rPr>
              <a:t> la </a:t>
            </a:r>
            <a:r>
              <a:rPr lang="en-US" i="1" dirty="0" err="1">
                <a:latin typeface="Times New Roman" panose="02020603050405020304" pitchFamily="18" charset="0"/>
                <a:cs typeface="Times New Roman" panose="02020603050405020304" pitchFamily="18" charset="0"/>
              </a:rPr>
              <a:t>neprevăzut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şi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necapitularea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în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faţa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greutăţilor</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exigenţa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şi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constanţa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în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cerinţele</a:t>
            </a:r>
            <a:r>
              <a:rPr lang="en-US" i="1" dirty="0">
                <a:latin typeface="Times New Roman" panose="02020603050405020304" pitchFamily="18" charset="0"/>
                <a:cs typeface="Times New Roman" panose="02020603050405020304" pitchFamily="18" charset="0"/>
              </a:rPr>
              <a:t> formulate, ca </a:t>
            </a:r>
            <a:r>
              <a:rPr lang="en-US" i="1" dirty="0" err="1">
                <a:latin typeface="Times New Roman" panose="02020603050405020304" pitchFamily="18" charset="0"/>
                <a:cs typeface="Times New Roman" panose="02020603050405020304" pitchFamily="18" charset="0"/>
              </a:rPr>
              <a:t>şi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priceperea</a:t>
            </a:r>
            <a:r>
              <a:rPr lang="en-US" i="1" dirty="0">
                <a:latin typeface="Times New Roman" panose="02020603050405020304" pitchFamily="18" charset="0"/>
                <a:cs typeface="Times New Roman" panose="02020603050405020304" pitchFamily="18" charset="0"/>
              </a:rPr>
              <a:t> de a se </a:t>
            </a:r>
            <a:r>
              <a:rPr lang="en-US" i="1" dirty="0" err="1">
                <a:latin typeface="Times New Roman" panose="02020603050405020304" pitchFamily="18" charset="0"/>
                <a:cs typeface="Times New Roman" panose="02020603050405020304" pitchFamily="18" charset="0"/>
              </a:rPr>
              <a:t>realiza</a:t>
            </a:r>
            <a:r>
              <a:rPr lang="en-US" i="1" dirty="0">
                <a:latin typeface="Times New Roman" panose="02020603050405020304" pitchFamily="18" charset="0"/>
                <a:cs typeface="Times New Roman" panose="02020603050405020304" pitchFamily="18" charset="0"/>
              </a:rPr>
              <a:t> o </a:t>
            </a:r>
            <a:r>
              <a:rPr lang="en-US" i="1" dirty="0" err="1">
                <a:latin typeface="Times New Roman" panose="02020603050405020304" pitchFamily="18" charset="0"/>
                <a:cs typeface="Times New Roman" panose="02020603050405020304" pitchFamily="18" charset="0"/>
              </a:rPr>
              <a:t>corectă</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evaluare</a:t>
            </a:r>
            <a:r>
              <a:rPr lang="en-US" i="1" dirty="0">
                <a:latin typeface="Times New Roman" panose="02020603050405020304" pitchFamily="18" charset="0"/>
                <a:cs typeface="Times New Roman" panose="02020603050405020304" pitchFamily="18" charset="0"/>
              </a:rPr>
              <a:t> a </a:t>
            </a:r>
            <a:r>
              <a:rPr lang="en-US" i="1" dirty="0" err="1">
                <a:latin typeface="Times New Roman" panose="02020603050405020304" pitchFamily="18" charset="0"/>
                <a:cs typeface="Times New Roman" panose="02020603050405020304" pitchFamily="18" charset="0"/>
              </a:rPr>
              <a:t>performanţelor</a:t>
            </a:r>
            <a:r>
              <a:rPr lang="en-US" i="1" dirty="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elevilor</a:t>
            </a:r>
            <a:r>
              <a:rPr lang="ro-RO" i="1" dirty="0" smtClean="0">
                <a:latin typeface="Times New Roman" panose="02020603050405020304" pitchFamily="18" charset="0"/>
                <a:cs typeface="Times New Roman" panose="02020603050405020304" pitchFamily="18" charset="0"/>
              </a:rPr>
              <a:t>.</a:t>
            </a:r>
            <a:endParaRPr lang="ro-RO"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274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3" y="734096"/>
            <a:ext cx="8761413" cy="946536"/>
          </a:xfrm>
        </p:spPr>
        <p:txBody>
          <a:bodyPr/>
          <a:lstStyle/>
          <a:p>
            <a:pPr algn="just"/>
            <a:r>
              <a:rPr lang="en-US" sz="1800" b="1" dirty="0">
                <a:solidFill>
                  <a:schemeClr val="tx1">
                    <a:lumMod val="85000"/>
                    <a:lumOff val="15000"/>
                  </a:schemeClr>
                </a:solidFill>
                <a:latin typeface="Times New Roman" panose="02020603050405020304" pitchFamily="18" charset="0"/>
                <a:cs typeface="Times New Roman" panose="02020603050405020304" pitchFamily="18" charset="0"/>
              </a:rPr>
              <a:t>RELATIA PROFESOR-ELEV: PILON FUNDAMENTAL IN PROCESUL EDUCATIONAL</a:t>
            </a:r>
            <a:r>
              <a:rPr lang="ro-RO" sz="1800" dirty="0">
                <a:latin typeface="Times New Roman" panose="02020603050405020304" pitchFamily="18" charset="0"/>
                <a:cs typeface="Times New Roman" panose="02020603050405020304" pitchFamily="18" charset="0"/>
              </a:rPr>
              <a:t/>
            </a:r>
            <a:br>
              <a:rPr lang="ro-RO" sz="1800" dirty="0">
                <a:latin typeface="Times New Roman" panose="02020603050405020304" pitchFamily="18" charset="0"/>
                <a:cs typeface="Times New Roman" panose="02020603050405020304" pitchFamily="18" charset="0"/>
              </a:rPr>
            </a:br>
            <a:endParaRPr lang="ro-RO" sz="1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54955" y="2603500"/>
            <a:ext cx="9740572" cy="3416300"/>
          </a:xfrm>
        </p:spPr>
        <p:txBody>
          <a:bodyPr>
            <a:normAutofit/>
          </a:bodyPr>
          <a:lstStyle/>
          <a:p>
            <a:pPr algn="just"/>
            <a:r>
              <a:rPr lang="ro-RO" sz="2400" b="1" dirty="0">
                <a:latin typeface="Times New Roman" panose="02020603050405020304" pitchFamily="18" charset="0"/>
                <a:cs typeface="Times New Roman" panose="02020603050405020304" pitchFamily="18" charset="0"/>
              </a:rPr>
              <a:t>Relaţia rofesor – elev</a:t>
            </a:r>
            <a:r>
              <a:rPr lang="ro-RO" sz="2400" dirty="0">
                <a:latin typeface="Times New Roman" panose="02020603050405020304" pitchFamily="18" charset="0"/>
                <a:cs typeface="Times New Roman" panose="02020603050405020304" pitchFamily="18" charset="0"/>
              </a:rPr>
              <a:t> reprezintă modalitatea fundamentala de mediere didactică, de evidentiere a acesteia într-o variantă umană, </a:t>
            </a:r>
            <a:r>
              <a:rPr lang="ro-RO" sz="2400" dirty="0" smtClean="0">
                <a:latin typeface="Times New Roman" panose="02020603050405020304" pitchFamily="18" charset="0"/>
                <a:cs typeface="Times New Roman" panose="02020603050405020304" pitchFamily="18" charset="0"/>
              </a:rPr>
              <a:t>subiectivă.</a:t>
            </a:r>
          </a:p>
          <a:p>
            <a:pPr algn="just"/>
            <a:r>
              <a:rPr lang="ro-RO" sz="2400" dirty="0" smtClean="0">
                <a:latin typeface="Times New Roman" panose="02020603050405020304" pitchFamily="18" charset="0"/>
                <a:cs typeface="Times New Roman" panose="02020603050405020304" pitchFamily="18" charset="0"/>
              </a:rPr>
              <a:t>Dincolo </a:t>
            </a:r>
            <a:r>
              <a:rPr lang="ro-RO" sz="2400" dirty="0">
                <a:latin typeface="Times New Roman" panose="02020603050405020304" pitchFamily="18" charset="0"/>
                <a:cs typeface="Times New Roman" panose="02020603050405020304" pitchFamily="18" charset="0"/>
              </a:rPr>
              <a:t>de conţinuturile concrete care se transmit, în activitatea didactică este foarte important tipul de interacţiune care se stabileste între clasa de elevi şi profesorul lor, precum şi atitudinea acestuia în a se relaţiona la grupul ca intreg şi la fiecare elev în parte.</a:t>
            </a:r>
          </a:p>
          <a:p>
            <a:pPr algn="just"/>
            <a:endParaRPr lang="ro-RO"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0268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6469" y="1398670"/>
            <a:ext cx="8761413" cy="706964"/>
          </a:xfrm>
        </p:spPr>
        <p:txBody>
          <a:bodyPr/>
          <a:lstStyle/>
          <a:p>
            <a:pPr algn="just"/>
            <a:r>
              <a:rPr lang="ro-RO" sz="1800" b="1" dirty="0" smtClean="0">
                <a:solidFill>
                  <a:schemeClr val="tx1">
                    <a:lumMod val="85000"/>
                    <a:lumOff val="15000"/>
                  </a:schemeClr>
                </a:solidFill>
                <a:latin typeface="Times New Roman" panose="02020603050405020304" pitchFamily="18" charset="0"/>
                <a:cs typeface="Times New Roman" panose="02020603050405020304" pitchFamily="18" charset="0"/>
              </a:rPr>
              <a:t/>
            </a:r>
            <a:br>
              <a:rPr lang="ro-RO" sz="1800" b="1" dirty="0" smtClean="0">
                <a:solidFill>
                  <a:schemeClr val="tx1">
                    <a:lumMod val="85000"/>
                    <a:lumOff val="15000"/>
                  </a:schemeClr>
                </a:solidFill>
                <a:latin typeface="Times New Roman" panose="02020603050405020304" pitchFamily="18" charset="0"/>
                <a:cs typeface="Times New Roman" panose="02020603050405020304" pitchFamily="18" charset="0"/>
              </a:rPr>
            </a:br>
            <a:r>
              <a:rPr lang="ro-RO" sz="1800" b="1" dirty="0">
                <a:solidFill>
                  <a:schemeClr val="tx1">
                    <a:lumMod val="85000"/>
                    <a:lumOff val="15000"/>
                  </a:schemeClr>
                </a:solidFill>
                <a:latin typeface="Times New Roman" panose="02020603050405020304" pitchFamily="18" charset="0"/>
                <a:cs typeface="Times New Roman" panose="02020603050405020304" pitchFamily="18" charset="0"/>
              </a:rPr>
              <a:t/>
            </a:r>
            <a:br>
              <a:rPr lang="ro-RO" sz="1800" b="1" dirty="0">
                <a:solidFill>
                  <a:schemeClr val="tx1">
                    <a:lumMod val="85000"/>
                    <a:lumOff val="15000"/>
                  </a:schemeClr>
                </a:solidFill>
                <a:latin typeface="Times New Roman" panose="02020603050405020304" pitchFamily="18" charset="0"/>
                <a:cs typeface="Times New Roman" panose="02020603050405020304" pitchFamily="18" charset="0"/>
              </a:rPr>
            </a:br>
            <a:r>
              <a:rPr lang="en-US" sz="1800" b="1" dirty="0" smtClean="0">
                <a:solidFill>
                  <a:schemeClr val="tx1">
                    <a:lumMod val="85000"/>
                    <a:lumOff val="15000"/>
                  </a:schemeClr>
                </a:solidFill>
                <a:latin typeface="Times New Roman" panose="02020603050405020304" pitchFamily="18" charset="0"/>
                <a:cs typeface="Times New Roman" panose="02020603050405020304" pitchFamily="18" charset="0"/>
              </a:rPr>
              <a:t>RELATIA </a:t>
            </a:r>
            <a:r>
              <a:rPr lang="en-US" sz="1800" b="1" dirty="0">
                <a:solidFill>
                  <a:schemeClr val="tx1">
                    <a:lumMod val="85000"/>
                    <a:lumOff val="15000"/>
                  </a:schemeClr>
                </a:solidFill>
                <a:latin typeface="Times New Roman" panose="02020603050405020304" pitchFamily="18" charset="0"/>
                <a:cs typeface="Times New Roman" panose="02020603050405020304" pitchFamily="18" charset="0"/>
              </a:rPr>
              <a:t>PROFESOR-ELEV: PILON FUNDAMENTAL IN PROCESUL EDUCATIONAL</a:t>
            </a:r>
            <a:r>
              <a:rPr lang="ro-RO" sz="1800" dirty="0">
                <a:latin typeface="Times New Roman" panose="02020603050405020304" pitchFamily="18" charset="0"/>
                <a:cs typeface="Times New Roman" panose="02020603050405020304" pitchFamily="18" charset="0"/>
              </a:rPr>
              <a:t/>
            </a:r>
            <a:br>
              <a:rPr lang="ro-RO" sz="1800" dirty="0">
                <a:latin typeface="Times New Roman" panose="02020603050405020304" pitchFamily="18" charset="0"/>
                <a:cs typeface="Times New Roman" panose="02020603050405020304" pitchFamily="18" charset="0"/>
              </a:rPr>
            </a:br>
            <a:endParaRPr lang="ro-RO" dirty="0"/>
          </a:p>
        </p:txBody>
      </p:sp>
      <p:sp>
        <p:nvSpPr>
          <p:cNvPr id="3" name="Content Placeholder 2"/>
          <p:cNvSpPr>
            <a:spLocks noGrp="1"/>
          </p:cNvSpPr>
          <p:nvPr>
            <p:ph idx="1"/>
          </p:nvPr>
        </p:nvSpPr>
        <p:spPr>
          <a:xfrm>
            <a:off x="1760262" y="2603500"/>
            <a:ext cx="8761412" cy="3416300"/>
          </a:xfrm>
        </p:spPr>
        <p:txBody>
          <a:bodyPr>
            <a:normAutofit/>
          </a:bodyPr>
          <a:lstStyle/>
          <a:p>
            <a:pPr algn="just">
              <a:lnSpc>
                <a:spcPct val="150000"/>
              </a:lnSpc>
            </a:pPr>
            <a:r>
              <a:rPr lang="ro-RO" sz="2400" dirty="0">
                <a:latin typeface="Times New Roman" panose="02020603050405020304" pitchFamily="18" charset="0"/>
                <a:cs typeface="Times New Roman" panose="02020603050405020304" pitchFamily="18" charset="0"/>
              </a:rPr>
              <a:t>Relaţia educatorului cu elevii sai reprezintă o </a:t>
            </a:r>
            <a:r>
              <a:rPr lang="ro-RO" sz="2400" b="1" dirty="0">
                <a:latin typeface="Times New Roman" panose="02020603050405020304" pitchFamily="18" charset="0"/>
                <a:cs typeface="Times New Roman" panose="02020603050405020304" pitchFamily="18" charset="0"/>
              </a:rPr>
              <a:t>construcţie reciprocă, bidirectionala, dinamică</a:t>
            </a:r>
            <a:r>
              <a:rPr lang="ro-RO" sz="2400" dirty="0">
                <a:latin typeface="Times New Roman" panose="02020603050405020304" pitchFamily="18" charset="0"/>
                <a:cs typeface="Times New Roman" panose="02020603050405020304" pitchFamily="18" charset="0"/>
              </a:rPr>
              <a:t>, ce se repliază permanent în funcţie de circumstanţe şi de scopuri educative. </a:t>
            </a:r>
            <a:endParaRPr lang="ro-RO" sz="2400" dirty="0" smtClean="0">
              <a:latin typeface="Times New Roman" panose="02020603050405020304" pitchFamily="18" charset="0"/>
              <a:cs typeface="Times New Roman" panose="02020603050405020304" pitchFamily="18" charset="0"/>
            </a:endParaRPr>
          </a:p>
          <a:p>
            <a:pPr algn="just">
              <a:lnSpc>
                <a:spcPct val="150000"/>
              </a:lnSpc>
            </a:pPr>
            <a:r>
              <a:rPr lang="ro-RO" sz="2400" dirty="0" smtClean="0">
                <a:latin typeface="Times New Roman" panose="02020603050405020304" pitchFamily="18" charset="0"/>
                <a:cs typeface="Times New Roman" panose="02020603050405020304" pitchFamily="18" charset="0"/>
              </a:rPr>
              <a:t>Ea </a:t>
            </a:r>
            <a:r>
              <a:rPr lang="ro-RO" sz="2400" dirty="0">
                <a:latin typeface="Times New Roman" panose="02020603050405020304" pitchFamily="18" charset="0"/>
                <a:cs typeface="Times New Roman" panose="02020603050405020304" pitchFamily="18" charset="0"/>
              </a:rPr>
              <a:t>este rezultatul unei “opere” comune ce se definitivează în timp, prin implicarea ambelor părţi.</a:t>
            </a:r>
          </a:p>
          <a:p>
            <a:pPr algn="just">
              <a:lnSpc>
                <a:spcPct val="150000"/>
              </a:lnSpc>
            </a:pPr>
            <a:endParaRPr lang="ro-RO"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7563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3" y="682580"/>
            <a:ext cx="8761413" cy="998052"/>
          </a:xfrm>
        </p:spPr>
        <p:txBody>
          <a:bodyPr/>
          <a:lstStyle/>
          <a:p>
            <a:pPr algn="just"/>
            <a:r>
              <a:rPr lang="en-US" sz="1800" b="1" dirty="0">
                <a:solidFill>
                  <a:schemeClr val="tx1">
                    <a:lumMod val="85000"/>
                    <a:lumOff val="15000"/>
                  </a:schemeClr>
                </a:solidFill>
                <a:latin typeface="Times New Roman" panose="02020603050405020304" pitchFamily="18" charset="0"/>
                <a:cs typeface="Times New Roman" panose="02020603050405020304" pitchFamily="18" charset="0"/>
              </a:rPr>
              <a:t>RELATIA PROFESOR-ELEV: PILON FUNDAMENTAL IN PROCESUL EDUCATIONAL</a:t>
            </a:r>
            <a:r>
              <a:rPr lang="ro-RO" sz="1800" dirty="0">
                <a:latin typeface="Times New Roman" panose="02020603050405020304" pitchFamily="18" charset="0"/>
                <a:cs typeface="Times New Roman" panose="02020603050405020304" pitchFamily="18" charset="0"/>
              </a:rPr>
              <a:t/>
            </a:r>
            <a:br>
              <a:rPr lang="ro-RO" sz="1800" dirty="0">
                <a:latin typeface="Times New Roman" panose="02020603050405020304" pitchFamily="18" charset="0"/>
                <a:cs typeface="Times New Roman" panose="02020603050405020304" pitchFamily="18" charset="0"/>
              </a:rPr>
            </a:br>
            <a:endParaRPr lang="ro-RO" sz="1800" dirty="0"/>
          </a:p>
        </p:txBody>
      </p:sp>
      <p:sp>
        <p:nvSpPr>
          <p:cNvPr id="3" name="Content Placeholder 2"/>
          <p:cNvSpPr>
            <a:spLocks noGrp="1"/>
          </p:cNvSpPr>
          <p:nvPr>
            <p:ph idx="1"/>
          </p:nvPr>
        </p:nvSpPr>
        <p:spPr>
          <a:xfrm>
            <a:off x="1154953" y="2680773"/>
            <a:ext cx="9714815" cy="3416300"/>
          </a:xfrm>
        </p:spPr>
        <p:txBody>
          <a:bodyPr>
            <a:normAutofit lnSpcReduction="10000"/>
          </a:bodyPr>
          <a:lstStyle/>
          <a:p>
            <a:pPr algn="just" fontAlgn="t"/>
            <a:r>
              <a:rPr lang="ro-RO" sz="2000" dirty="0">
                <a:latin typeface="Times New Roman" panose="02020603050405020304" pitchFamily="18" charset="0"/>
                <a:cs typeface="Times New Roman" panose="02020603050405020304" pitchFamily="18" charset="0"/>
              </a:rPr>
              <a:t>Relaţia cu elevii nu trebuie să se reducă doar la aspectul formal, fiind reglementată de coduri deontologice sau normative instituţionale, ci </a:t>
            </a:r>
            <a:r>
              <a:rPr lang="ro-RO" sz="2000" b="1" dirty="0">
                <a:latin typeface="Times New Roman" panose="02020603050405020304" pitchFamily="18" charset="0"/>
                <a:cs typeface="Times New Roman" panose="02020603050405020304" pitchFamily="18" charset="0"/>
              </a:rPr>
              <a:t>se va adecva şi se va personaliza neîncetat, se va dimensiona şi relativiza la specificul fiecarui grup şcolar in parte sau la membrii acestuia.</a:t>
            </a:r>
          </a:p>
          <a:p>
            <a:pPr algn="just" fontAlgn="t"/>
            <a:r>
              <a:rPr lang="ro-RO" sz="2000" dirty="0">
                <a:latin typeface="Times New Roman" panose="02020603050405020304" pitchFamily="18" charset="0"/>
                <a:cs typeface="Times New Roman" panose="02020603050405020304" pitchFamily="18" charset="0"/>
              </a:rPr>
              <a:t>Desigur, în realitate, situatia acestui raport este alta, </a:t>
            </a:r>
            <a:r>
              <a:rPr lang="ro-RO" sz="2000" b="1" dirty="0">
                <a:latin typeface="Times New Roman" panose="02020603050405020304" pitchFamily="18" charset="0"/>
                <a:cs typeface="Times New Roman" panose="02020603050405020304" pitchFamily="18" charset="0"/>
              </a:rPr>
              <a:t>raportul fiind oarecum dezechilibrat, asimetric din raţiuni obiective </a:t>
            </a:r>
            <a:r>
              <a:rPr lang="ro-RO" sz="2000" dirty="0">
                <a:latin typeface="Times New Roman" panose="02020603050405020304" pitchFamily="18" charset="0"/>
                <a:cs typeface="Times New Roman" panose="02020603050405020304" pitchFamily="18" charset="0"/>
              </a:rPr>
              <a:t>(diferenţa de varstă, de cumul de experienţa, de statut social, de bagaj cultural etc.). </a:t>
            </a:r>
            <a:endParaRPr lang="ro-RO" sz="2000" dirty="0" smtClean="0">
              <a:latin typeface="Times New Roman" panose="02020603050405020304" pitchFamily="18" charset="0"/>
              <a:cs typeface="Times New Roman" panose="02020603050405020304" pitchFamily="18" charset="0"/>
            </a:endParaRPr>
          </a:p>
          <a:p>
            <a:pPr algn="just" fontAlgn="t"/>
            <a:r>
              <a:rPr lang="ro-RO" sz="2000" dirty="0" smtClean="0">
                <a:latin typeface="Times New Roman" panose="02020603050405020304" pitchFamily="18" charset="0"/>
                <a:cs typeface="Times New Roman" panose="02020603050405020304" pitchFamily="18" charset="0"/>
              </a:rPr>
              <a:t>Diferenţe </a:t>
            </a:r>
            <a:r>
              <a:rPr lang="ro-RO" sz="2000" dirty="0">
                <a:latin typeface="Times New Roman" panose="02020603050405020304" pitchFamily="18" charset="0"/>
                <a:cs typeface="Times New Roman" panose="02020603050405020304" pitchFamily="18" charset="0"/>
              </a:rPr>
              <a:t>există în mod evident, dar ele nu trebuie să devină motiv de depreciere a elevilor, de infatuare, de impunere a propriei persoane, de exercitare a autoritarismului. Este indicat ca aceste valenţe ale profesorului să fie supravegheate, camuflate, autocenzurate. </a:t>
            </a:r>
          </a:p>
          <a:p>
            <a:pPr algn="just"/>
            <a:endParaRPr lang="ro-RO"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6923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3" y="798490"/>
            <a:ext cx="8761413" cy="882142"/>
          </a:xfrm>
        </p:spPr>
        <p:txBody>
          <a:bodyPr/>
          <a:lstStyle/>
          <a:p>
            <a:pPr algn="just"/>
            <a:r>
              <a:rPr lang="en-US" sz="1800" b="1" dirty="0">
                <a:solidFill>
                  <a:schemeClr val="tx1">
                    <a:lumMod val="85000"/>
                    <a:lumOff val="15000"/>
                  </a:schemeClr>
                </a:solidFill>
                <a:latin typeface="Times New Roman" panose="02020603050405020304" pitchFamily="18" charset="0"/>
                <a:cs typeface="Times New Roman" panose="02020603050405020304" pitchFamily="18" charset="0"/>
              </a:rPr>
              <a:t>RELATIA PROFESOR-ELEV: PILON FUNDAMENTAL IN PROCESUL EDUCATIONAL</a:t>
            </a:r>
            <a:r>
              <a:rPr lang="ro-RO" sz="1800" dirty="0">
                <a:latin typeface="Times New Roman" panose="02020603050405020304" pitchFamily="18" charset="0"/>
                <a:cs typeface="Times New Roman" panose="02020603050405020304" pitchFamily="18" charset="0"/>
              </a:rPr>
              <a:t/>
            </a:r>
            <a:br>
              <a:rPr lang="ro-RO" sz="1800" dirty="0">
                <a:latin typeface="Times New Roman" panose="02020603050405020304" pitchFamily="18" charset="0"/>
                <a:cs typeface="Times New Roman" panose="02020603050405020304" pitchFamily="18" charset="0"/>
              </a:rPr>
            </a:br>
            <a:endParaRPr lang="ro-RO" sz="1800" dirty="0"/>
          </a:p>
        </p:txBody>
      </p:sp>
      <p:sp>
        <p:nvSpPr>
          <p:cNvPr id="3" name="Content Placeholder 2"/>
          <p:cNvSpPr>
            <a:spLocks noGrp="1"/>
          </p:cNvSpPr>
          <p:nvPr>
            <p:ph idx="1"/>
          </p:nvPr>
        </p:nvSpPr>
        <p:spPr>
          <a:xfrm>
            <a:off x="1154955" y="2603500"/>
            <a:ext cx="9560268" cy="3416300"/>
          </a:xfrm>
        </p:spPr>
        <p:txBody>
          <a:bodyPr>
            <a:noAutofit/>
          </a:bodyPr>
          <a:lstStyle/>
          <a:p>
            <a:pPr algn="just" fontAlgn="t"/>
            <a:r>
              <a:rPr lang="ro-RO" sz="2400" b="1" dirty="0">
                <a:latin typeface="Times New Roman" panose="02020603050405020304" pitchFamily="18" charset="0"/>
                <a:cs typeface="Times New Roman" panose="02020603050405020304" pitchFamily="18" charset="0"/>
              </a:rPr>
              <a:t>Autoritatea, care este o dimensiune pozitivă în educaţie</a:t>
            </a:r>
            <a:r>
              <a:rPr lang="ro-RO" sz="2400" dirty="0">
                <a:latin typeface="Times New Roman" panose="02020603050405020304" pitchFamily="18" charset="0"/>
                <a:cs typeface="Times New Roman" panose="02020603050405020304" pitchFamily="18" charset="0"/>
              </a:rPr>
              <a:t>, nu se impune, </a:t>
            </a:r>
            <a:r>
              <a:rPr lang="ro-RO" sz="2400" b="1" dirty="0">
                <a:latin typeface="Times New Roman" panose="02020603050405020304" pitchFamily="18" charset="0"/>
                <a:cs typeface="Times New Roman" panose="02020603050405020304" pitchFamily="18" charset="0"/>
              </a:rPr>
              <a:t>ci se caştigă</a:t>
            </a:r>
            <a:r>
              <a:rPr lang="ro-RO" sz="2400" dirty="0">
                <a:latin typeface="Times New Roman" panose="02020603050405020304" pitchFamily="18" charset="0"/>
                <a:cs typeface="Times New Roman" panose="02020603050405020304" pitchFamily="18" charset="0"/>
              </a:rPr>
              <a:t>, este atribuită de către partenerii actului formativ. Autoritatea liber atribuită (de elevi, de colegi etc.) potenţează, asadar, calitatea actului educativ.</a:t>
            </a:r>
          </a:p>
          <a:p>
            <a:pPr algn="just" fontAlgn="t"/>
            <a:r>
              <a:rPr lang="ro-RO" sz="2400" dirty="0">
                <a:latin typeface="Times New Roman" panose="02020603050405020304" pitchFamily="18" charset="0"/>
                <a:cs typeface="Times New Roman" panose="02020603050405020304" pitchFamily="18" charset="0"/>
              </a:rPr>
              <a:t>Rezultatul unui raport pozitiv profesor-elevi înseamnă, pe de o parte, oamenii formaţi pentru o integrare eficientă în circuitul vieţii social-productive, iar pe de alta, educatori care-şi onorează obiectivul social asumat, profesori stimaţi de foştii lor elevi, de colegi, de societate.</a:t>
            </a:r>
          </a:p>
          <a:p>
            <a:pPr algn="just"/>
            <a:endParaRPr lang="ro-RO"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0139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4382" y="927279"/>
            <a:ext cx="8761413" cy="933657"/>
          </a:xfrm>
        </p:spPr>
        <p:txBody>
          <a:bodyPr/>
          <a:lstStyle/>
          <a:p>
            <a:pPr algn="just"/>
            <a:r>
              <a:rPr lang="en-US" sz="1800" b="1" dirty="0">
                <a:solidFill>
                  <a:schemeClr val="tx1">
                    <a:lumMod val="85000"/>
                    <a:lumOff val="15000"/>
                  </a:schemeClr>
                </a:solidFill>
                <a:latin typeface="Times New Roman" panose="02020603050405020304" pitchFamily="18" charset="0"/>
                <a:cs typeface="Times New Roman" panose="02020603050405020304" pitchFamily="18" charset="0"/>
              </a:rPr>
              <a:t>RELATIA PROFESOR-ELEV: PILON FUNDAMENTAL IN PROCESUL EDUCATIONAL</a:t>
            </a:r>
            <a:r>
              <a:rPr lang="ro-RO" sz="1800" dirty="0">
                <a:latin typeface="Times New Roman" panose="02020603050405020304" pitchFamily="18" charset="0"/>
                <a:cs typeface="Times New Roman" panose="02020603050405020304" pitchFamily="18" charset="0"/>
              </a:rPr>
              <a:t/>
            </a:r>
            <a:br>
              <a:rPr lang="ro-RO" sz="1800" dirty="0">
                <a:latin typeface="Times New Roman" panose="02020603050405020304" pitchFamily="18" charset="0"/>
                <a:cs typeface="Times New Roman" panose="02020603050405020304" pitchFamily="18" charset="0"/>
              </a:rPr>
            </a:br>
            <a:endParaRPr lang="ro-RO" sz="1800" dirty="0"/>
          </a:p>
        </p:txBody>
      </p:sp>
      <p:sp>
        <p:nvSpPr>
          <p:cNvPr id="3" name="Content Placeholder 2"/>
          <p:cNvSpPr>
            <a:spLocks noGrp="1"/>
          </p:cNvSpPr>
          <p:nvPr>
            <p:ph idx="1"/>
          </p:nvPr>
        </p:nvSpPr>
        <p:spPr>
          <a:xfrm>
            <a:off x="1154955" y="2603500"/>
            <a:ext cx="9560268" cy="3416300"/>
          </a:xfrm>
        </p:spPr>
        <p:txBody>
          <a:bodyPr>
            <a:normAutofit lnSpcReduction="10000"/>
          </a:bodyPr>
          <a:lstStyle/>
          <a:p>
            <a:pPr marL="0" indent="0" algn="ctr" fontAlgn="t">
              <a:buNone/>
            </a:pPr>
            <a:r>
              <a:rPr lang="ro-RO" b="1" dirty="0"/>
              <a:t>TIPURI DE RELAŢII PROFESOR-ELEV</a:t>
            </a:r>
            <a:endParaRPr lang="ro-RO" dirty="0"/>
          </a:p>
          <a:p>
            <a:pPr marL="0" indent="0" fontAlgn="t">
              <a:buNone/>
            </a:pPr>
            <a:r>
              <a:rPr lang="ro-RO" dirty="0"/>
              <a:t> </a:t>
            </a:r>
          </a:p>
          <a:p>
            <a:pPr marL="0" indent="0" fontAlgn="t">
              <a:buNone/>
            </a:pPr>
            <a:r>
              <a:rPr lang="ro-RO" sz="2000" dirty="0">
                <a:latin typeface="Times New Roman" panose="02020603050405020304" pitchFamily="18" charset="0"/>
                <a:cs typeface="Times New Roman" panose="02020603050405020304" pitchFamily="18" charset="0"/>
              </a:rPr>
              <a:t>Instituţia scolară este un </a:t>
            </a:r>
            <a:r>
              <a:rPr lang="ro-RO" sz="2000" b="1" u="sng" dirty="0">
                <a:latin typeface="Times New Roman" panose="02020603050405020304" pitchFamily="18" charset="0"/>
                <a:cs typeface="Times New Roman" panose="02020603050405020304" pitchFamily="18" charset="0"/>
              </a:rPr>
              <a:t>univers de relaţii, de iniţiative şi de activităţi diferite</a:t>
            </a:r>
            <a:r>
              <a:rPr lang="ro-RO" sz="2000" dirty="0">
                <a:latin typeface="Times New Roman" panose="02020603050405020304" pitchFamily="18" charset="0"/>
                <a:cs typeface="Times New Roman" panose="02020603050405020304" pitchFamily="18" charset="0"/>
              </a:rPr>
              <a:t>:</a:t>
            </a:r>
          </a:p>
          <a:p>
            <a:pPr fontAlgn="t"/>
            <a:r>
              <a:rPr lang="ro-RO" sz="2000" dirty="0" smtClean="0">
                <a:latin typeface="Times New Roman" panose="02020603050405020304" pitchFamily="18" charset="0"/>
                <a:cs typeface="Times New Roman" panose="02020603050405020304" pitchFamily="18" charset="0"/>
              </a:rPr>
              <a:t>formale </a:t>
            </a:r>
            <a:r>
              <a:rPr lang="ro-RO" sz="2000" dirty="0">
                <a:latin typeface="Times New Roman" panose="02020603050405020304" pitchFamily="18" charset="0"/>
                <a:cs typeface="Times New Roman" panose="02020603050405020304" pitchFamily="18" charset="0"/>
              </a:rPr>
              <a:t>– informale</a:t>
            </a:r>
            <a:r>
              <a:rPr lang="ro-RO" sz="2000" dirty="0" smtClean="0">
                <a:latin typeface="Times New Roman" panose="02020603050405020304" pitchFamily="18" charset="0"/>
                <a:cs typeface="Times New Roman" panose="02020603050405020304" pitchFamily="18" charset="0"/>
              </a:rPr>
              <a:t>;</a:t>
            </a:r>
          </a:p>
          <a:p>
            <a:pPr fontAlgn="t"/>
            <a:r>
              <a:rPr lang="ro-RO" sz="2000" dirty="0" smtClean="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directe – indirecte;</a:t>
            </a:r>
          </a:p>
          <a:p>
            <a:pPr fontAlgn="t"/>
            <a:r>
              <a:rPr lang="ro-RO" sz="2000" dirty="0" smtClean="0">
                <a:latin typeface="Times New Roman" panose="02020603050405020304" pitchFamily="18" charset="0"/>
                <a:cs typeface="Times New Roman" panose="02020603050405020304" pitchFamily="18" charset="0"/>
              </a:rPr>
              <a:t>democratice </a:t>
            </a:r>
            <a:r>
              <a:rPr lang="ro-RO" sz="2000" dirty="0">
                <a:latin typeface="Times New Roman" panose="02020603050405020304" pitchFamily="18" charset="0"/>
                <a:cs typeface="Times New Roman" panose="02020603050405020304" pitchFamily="18" charset="0"/>
              </a:rPr>
              <a:t>– nedemocratice;</a:t>
            </a:r>
          </a:p>
          <a:p>
            <a:pPr fontAlgn="t"/>
            <a:r>
              <a:rPr lang="ro-RO" sz="2000" dirty="0" smtClean="0">
                <a:latin typeface="Times New Roman" panose="02020603050405020304" pitchFamily="18" charset="0"/>
                <a:cs typeface="Times New Roman" panose="02020603050405020304" pitchFamily="18" charset="0"/>
              </a:rPr>
              <a:t>activităţi </a:t>
            </a:r>
            <a:r>
              <a:rPr lang="ro-RO" sz="2000" dirty="0">
                <a:latin typeface="Times New Roman" panose="02020603050405020304" pitchFamily="18" charset="0"/>
                <a:cs typeface="Times New Roman" panose="02020603050405020304" pitchFamily="18" charset="0"/>
              </a:rPr>
              <a:t>care gravitează în jurul drepturilor copilului sau activitati centrate pe drepturile educatorilor;</a:t>
            </a:r>
          </a:p>
          <a:p>
            <a:pPr fontAlgn="t"/>
            <a:r>
              <a:rPr lang="ro-RO" sz="2000" dirty="0" smtClean="0">
                <a:latin typeface="Times New Roman" panose="02020603050405020304" pitchFamily="18" charset="0"/>
                <a:cs typeface="Times New Roman" panose="02020603050405020304" pitchFamily="18" charset="0"/>
              </a:rPr>
              <a:t>desfasurate </a:t>
            </a:r>
            <a:r>
              <a:rPr lang="ro-RO" sz="2000" dirty="0">
                <a:latin typeface="Times New Roman" panose="02020603050405020304" pitchFamily="18" charset="0"/>
                <a:cs typeface="Times New Roman" panose="02020603050405020304" pitchFamily="18" charset="0"/>
              </a:rPr>
              <a:t>în clasă, în afara clasei, sau în afara şcolii;</a:t>
            </a:r>
          </a:p>
          <a:p>
            <a:endParaRPr lang="ro-RO" dirty="0"/>
          </a:p>
        </p:txBody>
      </p:sp>
    </p:spTree>
    <p:extLst>
      <p:ext uri="{BB962C8B-B14F-4D97-AF65-F5344CB8AC3E}">
        <p14:creationId xmlns:p14="http://schemas.microsoft.com/office/powerpoint/2010/main" val="4049467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ro-RO" sz="1800" b="1" dirty="0" smtClean="0">
                <a:solidFill>
                  <a:schemeClr val="tx1">
                    <a:lumMod val="85000"/>
                    <a:lumOff val="15000"/>
                  </a:schemeClr>
                </a:solidFill>
                <a:latin typeface="Times New Roman" panose="02020603050405020304" pitchFamily="18" charset="0"/>
                <a:cs typeface="Times New Roman" panose="02020603050405020304" pitchFamily="18" charset="0"/>
              </a:rPr>
              <a:t/>
            </a:r>
            <a:br>
              <a:rPr lang="ro-RO" sz="1800" b="1" dirty="0" smtClean="0">
                <a:solidFill>
                  <a:schemeClr val="tx1">
                    <a:lumMod val="85000"/>
                    <a:lumOff val="15000"/>
                  </a:schemeClr>
                </a:solidFill>
                <a:latin typeface="Times New Roman" panose="02020603050405020304" pitchFamily="18" charset="0"/>
                <a:cs typeface="Times New Roman" panose="02020603050405020304" pitchFamily="18" charset="0"/>
              </a:rPr>
            </a:br>
            <a:r>
              <a:rPr lang="ro-RO" sz="1800" b="1" dirty="0">
                <a:solidFill>
                  <a:schemeClr val="tx1">
                    <a:lumMod val="85000"/>
                    <a:lumOff val="15000"/>
                  </a:schemeClr>
                </a:solidFill>
                <a:latin typeface="Times New Roman" panose="02020603050405020304" pitchFamily="18" charset="0"/>
                <a:cs typeface="Times New Roman" panose="02020603050405020304" pitchFamily="18" charset="0"/>
              </a:rPr>
              <a:t/>
            </a:r>
            <a:br>
              <a:rPr lang="ro-RO" sz="1800" b="1" dirty="0">
                <a:solidFill>
                  <a:schemeClr val="tx1">
                    <a:lumMod val="85000"/>
                    <a:lumOff val="15000"/>
                  </a:schemeClr>
                </a:solidFill>
                <a:latin typeface="Times New Roman" panose="02020603050405020304" pitchFamily="18" charset="0"/>
                <a:cs typeface="Times New Roman" panose="02020603050405020304" pitchFamily="18" charset="0"/>
              </a:rPr>
            </a:br>
            <a:r>
              <a:rPr lang="ro-RO" sz="1800" b="1" dirty="0" smtClean="0">
                <a:solidFill>
                  <a:schemeClr val="tx1">
                    <a:lumMod val="85000"/>
                    <a:lumOff val="15000"/>
                  </a:schemeClr>
                </a:solidFill>
                <a:latin typeface="Times New Roman" panose="02020603050405020304" pitchFamily="18" charset="0"/>
                <a:cs typeface="Times New Roman" panose="02020603050405020304" pitchFamily="18" charset="0"/>
              </a:rPr>
              <a:t/>
            </a:r>
            <a:br>
              <a:rPr lang="ro-RO" sz="1800" b="1" dirty="0" smtClean="0">
                <a:solidFill>
                  <a:schemeClr val="tx1">
                    <a:lumMod val="85000"/>
                    <a:lumOff val="15000"/>
                  </a:schemeClr>
                </a:solidFill>
                <a:latin typeface="Times New Roman" panose="02020603050405020304" pitchFamily="18" charset="0"/>
                <a:cs typeface="Times New Roman" panose="02020603050405020304" pitchFamily="18" charset="0"/>
              </a:rPr>
            </a:br>
            <a:r>
              <a:rPr lang="ro-RO" sz="1800" b="1" dirty="0">
                <a:solidFill>
                  <a:schemeClr val="tx1">
                    <a:lumMod val="85000"/>
                    <a:lumOff val="15000"/>
                  </a:schemeClr>
                </a:solidFill>
                <a:latin typeface="Times New Roman" panose="02020603050405020304" pitchFamily="18" charset="0"/>
                <a:cs typeface="Times New Roman" panose="02020603050405020304" pitchFamily="18" charset="0"/>
              </a:rPr>
              <a:t/>
            </a:r>
            <a:br>
              <a:rPr lang="ro-RO" sz="1800" b="1" dirty="0">
                <a:solidFill>
                  <a:schemeClr val="tx1">
                    <a:lumMod val="85000"/>
                    <a:lumOff val="15000"/>
                  </a:schemeClr>
                </a:solidFill>
                <a:latin typeface="Times New Roman" panose="02020603050405020304" pitchFamily="18" charset="0"/>
                <a:cs typeface="Times New Roman" panose="02020603050405020304" pitchFamily="18" charset="0"/>
              </a:rPr>
            </a:br>
            <a:r>
              <a:rPr lang="en-US" sz="1800" b="1" dirty="0" smtClean="0">
                <a:solidFill>
                  <a:schemeClr val="tx1">
                    <a:lumMod val="85000"/>
                    <a:lumOff val="15000"/>
                  </a:schemeClr>
                </a:solidFill>
                <a:latin typeface="Times New Roman" panose="02020603050405020304" pitchFamily="18" charset="0"/>
                <a:cs typeface="Times New Roman" panose="02020603050405020304" pitchFamily="18" charset="0"/>
              </a:rPr>
              <a:t>RELATIA </a:t>
            </a:r>
            <a:r>
              <a:rPr lang="en-US" sz="1800" b="1" dirty="0">
                <a:solidFill>
                  <a:schemeClr val="tx1">
                    <a:lumMod val="85000"/>
                    <a:lumOff val="15000"/>
                  </a:schemeClr>
                </a:solidFill>
                <a:latin typeface="Times New Roman" panose="02020603050405020304" pitchFamily="18" charset="0"/>
                <a:cs typeface="Times New Roman" panose="02020603050405020304" pitchFamily="18" charset="0"/>
              </a:rPr>
              <a:t>PROFESOR-ELEV: PILON FUNDAMENTAL IN PROCESUL EDUCATIONAL</a:t>
            </a:r>
            <a:r>
              <a:rPr lang="ro-RO" sz="1800" dirty="0">
                <a:latin typeface="Times New Roman" panose="02020603050405020304" pitchFamily="18" charset="0"/>
                <a:cs typeface="Times New Roman" panose="02020603050405020304" pitchFamily="18" charset="0"/>
              </a:rPr>
              <a:t/>
            </a:r>
            <a:br>
              <a:rPr lang="ro-RO" sz="1800" dirty="0">
                <a:latin typeface="Times New Roman" panose="02020603050405020304" pitchFamily="18" charset="0"/>
                <a:cs typeface="Times New Roman" panose="02020603050405020304" pitchFamily="18" charset="0"/>
              </a:rPr>
            </a:br>
            <a:r>
              <a:rPr lang="ro-RO" dirty="0">
                <a:latin typeface="Times New Roman" panose="02020603050405020304" pitchFamily="18" charset="0"/>
                <a:cs typeface="Times New Roman" panose="02020603050405020304" pitchFamily="18" charset="0"/>
              </a:rPr>
              <a:t/>
            </a:r>
            <a:br>
              <a:rPr lang="ro-RO" dirty="0">
                <a:latin typeface="Times New Roman" panose="02020603050405020304" pitchFamily="18" charset="0"/>
                <a:cs typeface="Times New Roman" panose="02020603050405020304" pitchFamily="18" charset="0"/>
              </a:rPr>
            </a:br>
            <a:endParaRPr lang="ro-RO" dirty="0"/>
          </a:p>
        </p:txBody>
      </p:sp>
      <p:sp>
        <p:nvSpPr>
          <p:cNvPr id="3" name="Content Placeholder 2"/>
          <p:cNvSpPr>
            <a:spLocks noGrp="1"/>
          </p:cNvSpPr>
          <p:nvPr>
            <p:ph idx="1"/>
          </p:nvPr>
        </p:nvSpPr>
        <p:spPr/>
        <p:txBody>
          <a:bodyPr/>
          <a:lstStyle/>
          <a:p>
            <a:pPr marL="0" indent="0" algn="ctr" fontAlgn="t">
              <a:buNone/>
            </a:pPr>
            <a:r>
              <a:rPr lang="ro-RO" b="1" dirty="0"/>
              <a:t>TIPURI DE RELAŢII </a:t>
            </a:r>
            <a:r>
              <a:rPr lang="ro-RO" b="1" dirty="0" smtClean="0"/>
              <a:t>PROFESOR-ELEV (II)</a:t>
            </a:r>
            <a:endParaRPr lang="ro-RO" dirty="0"/>
          </a:p>
          <a:p>
            <a:pPr fontAlgn="t"/>
            <a:endParaRPr lang="ro-RO" dirty="0" smtClean="0"/>
          </a:p>
          <a:p>
            <a:pPr fontAlgn="t"/>
            <a:r>
              <a:rPr lang="ro-RO" sz="2400" dirty="0" smtClean="0">
                <a:latin typeface="Times New Roman" panose="02020603050405020304" pitchFamily="18" charset="0"/>
                <a:cs typeface="Times New Roman" panose="02020603050405020304" pitchFamily="18" charset="0"/>
              </a:rPr>
              <a:t>profesionale </a:t>
            </a:r>
            <a:r>
              <a:rPr lang="ro-RO" sz="2400" dirty="0">
                <a:latin typeface="Times New Roman" panose="02020603050405020304" pitchFamily="18" charset="0"/>
                <a:cs typeface="Times New Roman" panose="02020603050405020304" pitchFamily="18" charset="0"/>
              </a:rPr>
              <a:t>şi extraprofesionale;</a:t>
            </a:r>
          </a:p>
          <a:p>
            <a:pPr fontAlgn="t"/>
            <a:r>
              <a:rPr lang="ro-RO" sz="2400" dirty="0" smtClean="0">
                <a:latin typeface="Times New Roman" panose="02020603050405020304" pitchFamily="18" charset="0"/>
                <a:cs typeface="Times New Roman" panose="02020603050405020304" pitchFamily="18" charset="0"/>
              </a:rPr>
              <a:t>individuale </a:t>
            </a:r>
            <a:r>
              <a:rPr lang="ro-RO" sz="2400" dirty="0">
                <a:latin typeface="Times New Roman" panose="02020603050405020304" pitchFamily="18" charset="0"/>
                <a:cs typeface="Times New Roman" panose="02020603050405020304" pitchFamily="18" charset="0"/>
              </a:rPr>
              <a:t>– colective;</a:t>
            </a:r>
          </a:p>
          <a:p>
            <a:pPr fontAlgn="t"/>
            <a:r>
              <a:rPr lang="ro-RO" sz="2400" dirty="0" smtClean="0">
                <a:latin typeface="Times New Roman" panose="02020603050405020304" pitchFamily="18" charset="0"/>
                <a:cs typeface="Times New Roman" panose="02020603050405020304" pitchFamily="18" charset="0"/>
              </a:rPr>
              <a:t>individualizate </a:t>
            </a:r>
            <a:r>
              <a:rPr lang="ro-RO" sz="2400" dirty="0">
                <a:latin typeface="Times New Roman" panose="02020603050405020304" pitchFamily="18" charset="0"/>
                <a:cs typeface="Times New Roman" panose="02020603050405020304" pitchFamily="18" charset="0"/>
              </a:rPr>
              <a:t>– frontale;</a:t>
            </a:r>
          </a:p>
          <a:p>
            <a:pPr fontAlgn="t"/>
            <a:r>
              <a:rPr lang="ro-RO" sz="2400" dirty="0" smtClean="0">
                <a:latin typeface="Times New Roman" panose="02020603050405020304" pitchFamily="18" charset="0"/>
                <a:cs typeface="Times New Roman" panose="02020603050405020304" pitchFamily="18" charset="0"/>
              </a:rPr>
              <a:t>confidenţiale </a:t>
            </a:r>
            <a:r>
              <a:rPr lang="ro-RO" sz="2400" dirty="0">
                <a:latin typeface="Times New Roman" panose="02020603050405020304" pitchFamily="18" charset="0"/>
                <a:cs typeface="Times New Roman" panose="02020603050405020304" pitchFamily="18" charset="0"/>
              </a:rPr>
              <a:t>– neconfidenţiale;</a:t>
            </a:r>
          </a:p>
          <a:p>
            <a:pPr fontAlgn="t"/>
            <a:r>
              <a:rPr lang="ro-RO" sz="2400" dirty="0" smtClean="0">
                <a:latin typeface="Times New Roman" panose="02020603050405020304" pitchFamily="18" charset="0"/>
                <a:cs typeface="Times New Roman" panose="02020603050405020304" pitchFamily="18" charset="0"/>
              </a:rPr>
              <a:t>cu </a:t>
            </a:r>
            <a:r>
              <a:rPr lang="ro-RO" sz="2400" dirty="0">
                <a:latin typeface="Times New Roman" panose="02020603050405020304" pitchFamily="18" charset="0"/>
                <a:cs typeface="Times New Roman" panose="02020603050405020304" pitchFamily="18" charset="0"/>
              </a:rPr>
              <a:t>viitorii elevi, cu foştii elevi.</a:t>
            </a:r>
          </a:p>
          <a:p>
            <a:endParaRPr lang="ro-RO" dirty="0"/>
          </a:p>
        </p:txBody>
      </p:sp>
    </p:spTree>
    <p:extLst>
      <p:ext uri="{BB962C8B-B14F-4D97-AF65-F5344CB8AC3E}">
        <p14:creationId xmlns:p14="http://schemas.microsoft.com/office/powerpoint/2010/main" val="19703812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26</TotalTime>
  <Words>892</Words>
  <Application>Microsoft Office PowerPoint</Application>
  <PresentationFormat>Widescreen</PresentationFormat>
  <Paragraphs>58</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Algerian</vt:lpstr>
      <vt:lpstr>Arial</vt:lpstr>
      <vt:lpstr>Century Gothic</vt:lpstr>
      <vt:lpstr>Times New Roman</vt:lpstr>
      <vt:lpstr>Wingdings 3</vt:lpstr>
      <vt:lpstr>Ion Boardroom</vt:lpstr>
      <vt:lpstr>A 2.1. Campanie de informare, constientizare, sensibilizare si motivare pentru atragerea si mentinerea resurselor umane calificate în scoli defavorizate       RELATIA PROFESOR-ELEV: PILON FUNDAMENTAL IN PROCESUL EDUCATIONAL </vt:lpstr>
      <vt:lpstr>RELATIA PROFESOR-ELEV: PILON FUNDAMENTAL IN PROCESUL EDUCATIONAL </vt:lpstr>
      <vt:lpstr>RELATIA PROFESOR-ELEV: PILON FUNDAMENTAL IN PROCESUL EDUCATIONAL </vt:lpstr>
      <vt:lpstr>RELATIA PROFESOR-ELEV: PILON FUNDAMENTAL IN PROCESUL EDUCATIONAL </vt:lpstr>
      <vt:lpstr>  RELATIA PROFESOR-ELEV: PILON FUNDAMENTAL IN PROCESUL EDUCATIONAL </vt:lpstr>
      <vt:lpstr>RELATIA PROFESOR-ELEV: PILON FUNDAMENTAL IN PROCESUL EDUCATIONAL </vt:lpstr>
      <vt:lpstr>RELATIA PROFESOR-ELEV: PILON FUNDAMENTAL IN PROCESUL EDUCATIONAL </vt:lpstr>
      <vt:lpstr>RELATIA PROFESOR-ELEV: PILON FUNDAMENTAL IN PROCESUL EDUCATIONAL </vt:lpstr>
      <vt:lpstr>    RELATIA PROFESOR-ELEV: PILON FUNDAMENTAL IN PROCESUL EDUCATIONAL  </vt:lpstr>
      <vt:lpstr> RELATIA PROFESOR-ELEV: PILON FUNDAMENTAL IN PROCESUL EDUCATIONAL </vt:lpstr>
      <vt:lpstr>RELATIA PROFESOR-ELEV: PILON FUNDAMENTAL IN PROCESUL EDUCATIONAL </vt:lpstr>
      <vt:lpstr>RELATIA PROFESOR-ELEV: PILON FUNDAMENTAL IN PROCESUL EDUCATIONAL </vt:lpstr>
      <vt:lpstr> RELATIA PROFESOR-ELEV: PILON FUNDAMENTAL IN PROCESUL EDUCATIONAL </vt:lpstr>
      <vt:lpstr>  RELATIA PROFESOR-ELEV: PILON FUNDAMENTAL IN PROCESUL EDUCATIONAL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2.1. Campanie de informare, constientizare, sensibilizare si motivare pentru atragerea si mentinerea resurselor umane calificate în scoli defavorizate       RELATIA PROFESOR-ELEV: PILON FUNDAMENTAL IN PROCESUL EDUCATIONAL</dc:title>
  <dc:creator>Calculator</dc:creator>
  <cp:lastModifiedBy>Windows User</cp:lastModifiedBy>
  <cp:revision>5</cp:revision>
  <cp:lastPrinted>2018-10-16T06:12:23Z</cp:lastPrinted>
  <dcterms:created xsi:type="dcterms:W3CDTF">2018-09-17T06:42:56Z</dcterms:created>
  <dcterms:modified xsi:type="dcterms:W3CDTF">2018-10-16T06:14:17Z</dcterms:modified>
</cp:coreProperties>
</file>