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71" r:id="rId3"/>
    <p:sldId id="272" r:id="rId4"/>
    <p:sldId id="257" r:id="rId5"/>
    <p:sldId id="258" r:id="rId6"/>
    <p:sldId id="259" r:id="rId7"/>
    <p:sldId id="260" r:id="rId8"/>
    <p:sldId id="261" r:id="rId9"/>
    <p:sldId id="262" r:id="rId10"/>
    <p:sldId id="263" r:id="rId11"/>
    <p:sldId id="264" r:id="rId12"/>
    <p:sldId id="265" r:id="rId13"/>
    <p:sldId id="266" r:id="rId14"/>
    <p:sldId id="267"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26/07/2019</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26/07/2019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26/07/2019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26/07/2019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26/07/2019</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26/07/2019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26/07/2019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26/07/2019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26/07/2019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26/07/2019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26/07/2019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26/07/2019</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sz="1600" b="1" dirty="0">
                <a:latin typeface="Arial" panose="020B0604020202020204" pitchFamily="34" charset="0"/>
                <a:cs typeface="Arial" panose="020B0604020202020204" pitchFamily="34" charset="0"/>
              </a:rPr>
              <a:t>A 3.3. Platforma educationala online pentru sprijin </a:t>
            </a:r>
            <a:br>
              <a:rPr lang="ro-RO" sz="1600" b="1" dirty="0">
                <a:latin typeface="Arial" panose="020B0604020202020204" pitchFamily="34" charset="0"/>
                <a:cs typeface="Arial" panose="020B0604020202020204" pitchFamily="34" charset="0"/>
              </a:rPr>
            </a:br>
            <a:r>
              <a:rPr lang="en-US" sz="1600" b="1" dirty="0" err="1">
                <a:latin typeface="Arial" panose="020B0604020202020204" pitchFamily="34" charset="0"/>
                <a:cs typeface="Arial" panose="020B0604020202020204" pitchFamily="34" charset="0"/>
              </a:rPr>
              <a:t>Resurse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dezvoltarea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unui</a:t>
            </a:r>
            <a:r>
              <a:rPr lang="en-US" sz="1600" b="1" dirty="0">
                <a:latin typeface="Arial" panose="020B0604020202020204" pitchFamily="34" charset="0"/>
                <a:cs typeface="Arial" panose="020B0604020202020204" pitchFamily="34" charset="0"/>
              </a:rPr>
              <a:t> management </a:t>
            </a:r>
            <a:r>
              <a:rPr lang="en-US" sz="1600" b="1" dirty="0" err="1">
                <a:latin typeface="Arial" panose="020B0604020202020204" pitchFamily="34" charset="0"/>
                <a:cs typeface="Arial" panose="020B0604020202020204" pitchFamily="34" charset="0"/>
              </a:rPr>
              <a:t>instituțional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antreprenorial</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calitate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școli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defavorizate</a:t>
            </a:r>
            <a:br>
              <a:rPr lang="ro-RO" sz="1600" b="1" dirty="0">
                <a:latin typeface="Arial" panose="020B0604020202020204" pitchFamily="34" charset="0"/>
                <a:cs typeface="Arial" panose="020B0604020202020204" pitchFamily="34" charset="0"/>
              </a:rPr>
            </a:br>
            <a:br>
              <a:rPr lang="ro-RO" sz="1600" b="1" dirty="0">
                <a:latin typeface="Arial" panose="020B0604020202020204" pitchFamily="34" charset="0"/>
                <a:cs typeface="Arial" panose="020B0604020202020204" pitchFamily="34" charset="0"/>
              </a:rPr>
            </a:br>
            <a:br>
              <a:rPr lang="ro-RO" sz="1600" b="1" dirty="0">
                <a:latin typeface="Arial" panose="020B0604020202020204" pitchFamily="34" charset="0"/>
                <a:cs typeface="Arial" panose="020B0604020202020204" pitchFamily="34" charset="0"/>
              </a:rPr>
            </a:br>
            <a:r>
              <a:rPr lang="ro-RO" sz="3600" b="1" dirty="0">
                <a:solidFill>
                  <a:srgbClr val="0070C0"/>
                </a:solidFill>
                <a:latin typeface="Algerian" panose="04020705040A02060702" pitchFamily="82" charset="0"/>
                <a:cs typeface="Arial" panose="020B0604020202020204" pitchFamily="34" charset="0"/>
              </a:rPr>
              <a:t>MANAGERIEREA CLIMATULUI SCOLAR CONFLICTUAL</a:t>
            </a:r>
            <a:endParaRPr lang="ro-RO" sz="3600"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704989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SURSE CONFLICT</a:t>
            </a:r>
          </a:p>
        </p:txBody>
      </p:sp>
      <p:sp>
        <p:nvSpPr>
          <p:cNvPr id="3" name="Content Placeholder 2"/>
          <p:cNvSpPr>
            <a:spLocks noGrp="1"/>
          </p:cNvSpPr>
          <p:nvPr>
            <p:ph idx="1"/>
          </p:nvPr>
        </p:nvSpPr>
        <p:spPr/>
        <p:txBody>
          <a:bodyPr>
            <a:normAutofit fontScale="92500" lnSpcReduction="20000"/>
          </a:bodyPr>
          <a:lstStyle/>
          <a:p>
            <a:r>
              <a:rPr lang="ro-RO" sz="2800" dirty="0"/>
              <a:t>Dintre </a:t>
            </a:r>
            <a:r>
              <a:rPr lang="ro-RO" sz="2800" b="1" i="1" dirty="0">
                <a:solidFill>
                  <a:srgbClr val="0070C0"/>
                </a:solidFill>
              </a:rPr>
              <a:t>sursele violenței școlare </a:t>
            </a:r>
            <a:r>
              <a:rPr lang="ro-RO" sz="2800" dirty="0"/>
              <a:t>putem menționa: </a:t>
            </a:r>
          </a:p>
          <a:p>
            <a:pPr marL="514350" indent="-514350">
              <a:buFont typeface="+mj-lt"/>
              <a:buAutoNum type="arabicPeriod"/>
            </a:pPr>
            <a:r>
              <a:rPr lang="ro-RO" sz="2800" b="1" dirty="0"/>
              <a:t>mediul familial, </a:t>
            </a:r>
          </a:p>
          <a:p>
            <a:pPr marL="514350" indent="-514350">
              <a:buFont typeface="+mj-lt"/>
              <a:buAutoNum type="arabicPeriod"/>
            </a:pPr>
            <a:r>
              <a:rPr lang="ro-RO" sz="2800" b="1" dirty="0"/>
              <a:t>mediul social, </a:t>
            </a:r>
          </a:p>
          <a:p>
            <a:pPr marL="514350" indent="-514350">
              <a:buFont typeface="+mj-lt"/>
              <a:buAutoNum type="arabicPeriod"/>
            </a:pPr>
            <a:r>
              <a:rPr lang="ro-RO" sz="2800" b="1" dirty="0"/>
              <a:t>trăsăturile de personalitate ale elevului, </a:t>
            </a:r>
          </a:p>
          <a:p>
            <a:pPr marL="514350" indent="-514350">
              <a:buFont typeface="+mj-lt"/>
              <a:buAutoNum type="arabicPeriod"/>
            </a:pPr>
            <a:r>
              <a:rPr lang="ro-RO" sz="2800" b="1" dirty="0"/>
              <a:t>probleme specifice vârstei adolescenței, </a:t>
            </a:r>
          </a:p>
          <a:p>
            <a:pPr marL="514350" indent="-514350">
              <a:buFont typeface="+mj-lt"/>
              <a:buAutoNum type="arabicPeriod"/>
            </a:pPr>
            <a:r>
              <a:rPr lang="ro-RO" sz="2800" b="1" dirty="0"/>
              <a:t>rasism, </a:t>
            </a:r>
          </a:p>
          <a:p>
            <a:pPr marL="514350" indent="-514350">
              <a:buFont typeface="+mj-lt"/>
              <a:buAutoNum type="arabicPeriod"/>
            </a:pPr>
            <a:r>
              <a:rPr lang="ro-RO" sz="2800" b="1" dirty="0"/>
              <a:t>homofobie, </a:t>
            </a:r>
          </a:p>
          <a:p>
            <a:pPr marL="514350" indent="-514350">
              <a:buFont typeface="+mj-lt"/>
              <a:buAutoNum type="arabicPeriod"/>
            </a:pPr>
            <a:r>
              <a:rPr lang="ro-RO" sz="2800" b="1" dirty="0"/>
              <a:t>factori psihologici, </a:t>
            </a:r>
          </a:p>
          <a:p>
            <a:pPr marL="514350" indent="-514350">
              <a:buFont typeface="+mj-lt"/>
              <a:buAutoNum type="arabicPeriod"/>
            </a:pPr>
            <a:r>
              <a:rPr lang="ro-RO" sz="2800" b="1" dirty="0"/>
              <a:t>managementul defectuos al clasei școlare.</a:t>
            </a:r>
          </a:p>
        </p:txBody>
      </p:sp>
    </p:spTree>
    <p:extLst>
      <p:ext uri="{BB962C8B-B14F-4D97-AF65-F5344CB8AC3E}">
        <p14:creationId xmlns:p14="http://schemas.microsoft.com/office/powerpoint/2010/main" val="4152441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TIPURI CONFLICT</a:t>
            </a:r>
          </a:p>
        </p:txBody>
      </p:sp>
      <p:sp>
        <p:nvSpPr>
          <p:cNvPr id="3" name="Content Placeholder 2"/>
          <p:cNvSpPr>
            <a:spLocks noGrp="1"/>
          </p:cNvSpPr>
          <p:nvPr>
            <p:ph idx="1"/>
          </p:nvPr>
        </p:nvSpPr>
        <p:spPr/>
        <p:txBody>
          <a:bodyPr>
            <a:normAutofit lnSpcReduction="10000"/>
          </a:bodyPr>
          <a:lstStyle/>
          <a:p>
            <a:r>
              <a:rPr lang="ro-RO" sz="2800" dirty="0"/>
              <a:t>În functie de actorii implicați, se disting mai multe </a:t>
            </a:r>
            <a:r>
              <a:rPr lang="ro-RO" sz="2800" b="1" dirty="0"/>
              <a:t>tipuri de </a:t>
            </a:r>
            <a:r>
              <a:rPr lang="ro-RO" sz="2800" b="1" dirty="0">
                <a:solidFill>
                  <a:srgbClr val="C00000"/>
                </a:solidFill>
              </a:rPr>
              <a:t>conflicte</a:t>
            </a:r>
            <a:r>
              <a:rPr lang="ro-RO" sz="2800" dirty="0">
                <a:solidFill>
                  <a:srgbClr val="C00000"/>
                </a:solidFill>
              </a:rPr>
              <a:t>:</a:t>
            </a:r>
            <a:r>
              <a:rPr lang="ro-RO" sz="2800" dirty="0"/>
              <a:t> </a:t>
            </a:r>
          </a:p>
          <a:p>
            <a:pPr>
              <a:buFont typeface="Arial" panose="020B0604020202020204" pitchFamily="34" charset="0"/>
              <a:buChar char="•"/>
            </a:pPr>
            <a:r>
              <a:rPr lang="ro-RO" sz="2800" dirty="0"/>
              <a:t>conflicte între elevi, </a:t>
            </a:r>
          </a:p>
          <a:p>
            <a:pPr>
              <a:buFont typeface="Arial" panose="020B0604020202020204" pitchFamily="34" charset="0"/>
              <a:buChar char="•"/>
            </a:pPr>
            <a:r>
              <a:rPr lang="ro-RO" sz="2800" dirty="0"/>
              <a:t>conflicte profesor-elevi, </a:t>
            </a:r>
          </a:p>
          <a:p>
            <a:pPr>
              <a:buFont typeface="Arial" panose="020B0604020202020204" pitchFamily="34" charset="0"/>
              <a:buChar char="•"/>
            </a:pPr>
            <a:r>
              <a:rPr lang="ro-RO" sz="2800" dirty="0"/>
              <a:t>onflicte profesori-părinți, </a:t>
            </a:r>
          </a:p>
          <a:p>
            <a:pPr>
              <a:buFont typeface="Arial" panose="020B0604020202020204" pitchFamily="34" charset="0"/>
              <a:buChar char="•"/>
            </a:pPr>
            <a:r>
              <a:rPr lang="ro-RO" sz="2800" dirty="0"/>
              <a:t>conflicte între profesori, </a:t>
            </a:r>
          </a:p>
          <a:p>
            <a:pPr>
              <a:buFont typeface="Arial" panose="020B0604020202020204" pitchFamily="34" charset="0"/>
              <a:buChar char="•"/>
            </a:pPr>
            <a:r>
              <a:rPr lang="ro-RO" sz="2800" dirty="0"/>
              <a:t>conflicte de nevoi.</a:t>
            </a:r>
            <a:br>
              <a:rPr lang="ro-RO" sz="2800" dirty="0"/>
            </a:br>
            <a:endParaRPr lang="ro-RO" sz="2800" dirty="0"/>
          </a:p>
          <a:p>
            <a:endParaRPr lang="ro-RO" sz="2800" dirty="0"/>
          </a:p>
        </p:txBody>
      </p:sp>
    </p:spTree>
    <p:extLst>
      <p:ext uri="{BB962C8B-B14F-4D97-AF65-F5344CB8AC3E}">
        <p14:creationId xmlns:p14="http://schemas.microsoft.com/office/powerpoint/2010/main" val="1993094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conflictual-gestionare</a:t>
            </a:r>
          </a:p>
        </p:txBody>
      </p:sp>
      <p:sp>
        <p:nvSpPr>
          <p:cNvPr id="3" name="Content Placeholder 2"/>
          <p:cNvSpPr>
            <a:spLocks noGrp="1"/>
          </p:cNvSpPr>
          <p:nvPr>
            <p:ph idx="1"/>
          </p:nvPr>
        </p:nvSpPr>
        <p:spPr/>
        <p:txBody>
          <a:bodyPr>
            <a:noAutofit/>
          </a:bodyPr>
          <a:lstStyle/>
          <a:p>
            <a:pPr marL="0" indent="0">
              <a:buNone/>
            </a:pPr>
            <a:r>
              <a:rPr lang="ro-RO" sz="2800" dirty="0"/>
              <a:t>	Dintre modalitățile de </a:t>
            </a:r>
            <a:r>
              <a:rPr lang="ro-RO" sz="2800" b="1" u="sng" dirty="0">
                <a:solidFill>
                  <a:srgbClr val="C00000"/>
                </a:solidFill>
              </a:rPr>
              <a:t>prevenire și reducere a conflictelor</a:t>
            </a:r>
            <a:r>
              <a:rPr lang="ro-RO" sz="2800" dirty="0"/>
              <a:t>, putem aminti: </a:t>
            </a:r>
          </a:p>
          <a:p>
            <a:pPr marL="514350" indent="-514350">
              <a:buFont typeface="+mj-lt"/>
              <a:buAutoNum type="arabicPeriod"/>
            </a:pPr>
            <a:r>
              <a:rPr lang="ro-RO" sz="2800" b="1" dirty="0"/>
              <a:t>focalizarea pe obiective cu încercarea evitării conflictelor </a:t>
            </a:r>
            <a:r>
              <a:rPr lang="ro-RO" sz="2800" dirty="0"/>
              <a:t>(elevilor din microgrupuri le este mai ușor dacă văd întregul tablou al activității și muncesc împreună pentru a-l realiza); </a:t>
            </a:r>
          </a:p>
          <a:p>
            <a:pPr marL="514350" indent="-514350">
              <a:buFont typeface="+mj-lt"/>
              <a:buAutoNum type="arabicPeriod"/>
            </a:pPr>
            <a:r>
              <a:rPr lang="ro-RO" sz="2800" dirty="0"/>
              <a:t>producerea unor </a:t>
            </a:r>
            <a:r>
              <a:rPr lang="ro-RO" sz="2800" b="1" dirty="0"/>
              <a:t>sarcini stabile, bine structurate și acceptate </a:t>
            </a:r>
            <a:r>
              <a:rPr lang="ro-RO" sz="2800" dirty="0"/>
              <a:t>de întregul grup; </a:t>
            </a:r>
          </a:p>
        </p:txBody>
      </p:sp>
    </p:spTree>
    <p:extLst>
      <p:ext uri="{BB962C8B-B14F-4D97-AF65-F5344CB8AC3E}">
        <p14:creationId xmlns:p14="http://schemas.microsoft.com/office/powerpoint/2010/main" val="3641317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conflictual-gestionare</a:t>
            </a:r>
          </a:p>
        </p:txBody>
      </p:sp>
      <p:sp>
        <p:nvSpPr>
          <p:cNvPr id="3" name="Content Placeholder 2"/>
          <p:cNvSpPr>
            <a:spLocks noGrp="1"/>
          </p:cNvSpPr>
          <p:nvPr>
            <p:ph idx="1"/>
          </p:nvPr>
        </p:nvSpPr>
        <p:spPr/>
        <p:txBody>
          <a:bodyPr>
            <a:normAutofit/>
          </a:bodyPr>
          <a:lstStyle/>
          <a:p>
            <a:pPr marL="0" indent="0">
              <a:buNone/>
            </a:pPr>
            <a:r>
              <a:rPr lang="ro-RO" sz="2800" dirty="0"/>
              <a:t>3. evitarea situațiilor câștig-pierdere; </a:t>
            </a:r>
          </a:p>
          <a:p>
            <a:pPr marL="0" indent="0">
              <a:buNone/>
            </a:pPr>
            <a:r>
              <a:rPr lang="ro-RO" sz="2800" dirty="0"/>
              <a:t>4. facilitarea comunicărilor(ascultare și vorbire); </a:t>
            </a:r>
          </a:p>
          <a:p>
            <a:pPr marL="0" indent="0">
              <a:buNone/>
            </a:pPr>
            <a:r>
              <a:rPr lang="ro-RO" sz="2800" dirty="0"/>
              <a:t>5. utlizarea de către cadrul didactic sau de către liderii echipelor educaționale a unor elemente aparținând strategiilor de moderare a activității; </a:t>
            </a:r>
          </a:p>
          <a:p>
            <a:pPr marL="0" indent="0">
              <a:buNone/>
            </a:pPr>
            <a:r>
              <a:rPr lang="ro-RO" sz="2800" dirty="0"/>
              <a:t>6. cooperarea și dezvoltarea unui climat bazat pe încredere.</a:t>
            </a:r>
            <a:br>
              <a:rPr lang="ro-RO" sz="2800" dirty="0"/>
            </a:br>
            <a:endParaRPr lang="ro-RO" sz="2800" dirty="0"/>
          </a:p>
        </p:txBody>
      </p:sp>
    </p:spTree>
    <p:extLst>
      <p:ext uri="{BB962C8B-B14F-4D97-AF65-F5344CB8AC3E}">
        <p14:creationId xmlns:p14="http://schemas.microsoft.com/office/powerpoint/2010/main" val="383329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ROLUL REGULILOR IN SCOALA</a:t>
            </a:r>
          </a:p>
        </p:txBody>
      </p:sp>
      <p:sp>
        <p:nvSpPr>
          <p:cNvPr id="3" name="Content Placeholder 2"/>
          <p:cNvSpPr>
            <a:spLocks noGrp="1"/>
          </p:cNvSpPr>
          <p:nvPr>
            <p:ph idx="1"/>
          </p:nvPr>
        </p:nvSpPr>
        <p:spPr/>
        <p:txBody>
          <a:bodyPr>
            <a:noAutofit/>
          </a:bodyPr>
          <a:lstStyle/>
          <a:p>
            <a:r>
              <a:rPr lang="ro-RO" sz="2800" dirty="0"/>
              <a:t>Sala de clasa este o </a:t>
            </a:r>
            <a:r>
              <a:rPr lang="ro-RO" sz="2800" b="1" dirty="0"/>
              <a:t>microsocietate</a:t>
            </a:r>
            <a:r>
              <a:rPr lang="ro-RO" sz="2800" dirty="0"/>
              <a:t> a cărei funcționare  necesită stabilirea unor reguli clare ce se cer respectate de toți membrii grupului școlar. </a:t>
            </a:r>
          </a:p>
          <a:p>
            <a:pPr marL="0" indent="0">
              <a:buNone/>
            </a:pPr>
            <a:endParaRPr lang="ro-RO" sz="2800" dirty="0"/>
          </a:p>
          <a:p>
            <a:r>
              <a:rPr lang="ro-RO" sz="2800" b="1" dirty="0"/>
              <a:t>Respectarea regulilor </a:t>
            </a:r>
            <a:r>
              <a:rPr lang="ro-RO" sz="2800" dirty="0"/>
              <a:t>este o condiție a socializării, care înseamnă a învăța să trăiască împreună în relații de respect reciproc, excluzând violența. </a:t>
            </a:r>
          </a:p>
        </p:txBody>
      </p:sp>
    </p:spTree>
    <p:extLst>
      <p:ext uri="{BB962C8B-B14F-4D97-AF65-F5344CB8AC3E}">
        <p14:creationId xmlns:p14="http://schemas.microsoft.com/office/powerpoint/2010/main" val="11280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conflictual-gestionare</a:t>
            </a:r>
          </a:p>
        </p:txBody>
      </p:sp>
      <p:sp>
        <p:nvSpPr>
          <p:cNvPr id="3" name="Content Placeholder 2"/>
          <p:cNvSpPr>
            <a:spLocks noGrp="1"/>
          </p:cNvSpPr>
          <p:nvPr>
            <p:ph idx="1"/>
          </p:nvPr>
        </p:nvSpPr>
        <p:spPr/>
        <p:txBody>
          <a:bodyPr>
            <a:normAutofit lnSpcReduction="10000"/>
          </a:bodyPr>
          <a:lstStyle/>
          <a:p>
            <a:r>
              <a:rPr lang="ro-RO" sz="2800" b="1" dirty="0">
                <a:solidFill>
                  <a:srgbClr val="C00000"/>
                </a:solidFill>
              </a:rPr>
              <a:t>Regulile școlare </a:t>
            </a:r>
            <a:r>
              <a:rPr lang="ro-RO" sz="2800" dirty="0"/>
              <a:t>vizează:</a:t>
            </a:r>
          </a:p>
          <a:p>
            <a:pPr>
              <a:buFontTx/>
              <a:buChar char="-"/>
            </a:pPr>
            <a:r>
              <a:rPr lang="ro-RO" sz="2800" dirty="0"/>
              <a:t>ținuta, </a:t>
            </a:r>
          </a:p>
          <a:p>
            <a:pPr>
              <a:buFontTx/>
              <a:buChar char="-"/>
            </a:pPr>
            <a:r>
              <a:rPr lang="ro-RO" sz="2800" dirty="0"/>
              <a:t>efectuarea temelor, </a:t>
            </a:r>
          </a:p>
          <a:p>
            <a:pPr>
              <a:buFontTx/>
              <a:buChar char="-"/>
            </a:pPr>
            <a:r>
              <a:rPr lang="ro-RO" sz="2800" dirty="0"/>
              <a:t>prezența la cursuri, </a:t>
            </a:r>
          </a:p>
          <a:p>
            <a:pPr>
              <a:buFontTx/>
              <a:buChar char="-"/>
            </a:pPr>
            <a:r>
              <a:rPr lang="ro-RO" sz="2800" dirty="0"/>
              <a:t>dar sunt și </a:t>
            </a:r>
            <a:r>
              <a:rPr lang="ro-RO" sz="2800" b="1" u="sng" dirty="0"/>
              <a:t>reguli de civilizație </a:t>
            </a:r>
            <a:r>
              <a:rPr lang="ro-RO" sz="2800" dirty="0"/>
              <a:t>ce au în vedere limbajul folosit, modalitățile de adresare, respectul față de celălalt, păstrarea bunurilor școlare, toleranța, solidaritatea, într-un cuvânt, maniera de a te comporta astfel încât viața în colectivitate să fie cât </a:t>
            </a:r>
            <a:r>
              <a:rPr lang="ro-RO" sz="2800"/>
              <a:t>mai agreabilă.</a:t>
            </a:r>
            <a:endParaRPr lang="ro-RO" sz="2800" dirty="0"/>
          </a:p>
          <a:p>
            <a:endParaRPr lang="ro-RO" sz="2800" dirty="0"/>
          </a:p>
        </p:txBody>
      </p:sp>
    </p:spTree>
    <p:extLst>
      <p:ext uri="{BB962C8B-B14F-4D97-AF65-F5344CB8AC3E}">
        <p14:creationId xmlns:p14="http://schemas.microsoft.com/office/powerpoint/2010/main" val="185608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25988"/>
          </a:xfrm>
        </p:spPr>
        <p:txBody>
          <a:bodyPr/>
          <a:lstStyle/>
          <a:p>
            <a:pPr algn="ctr"/>
            <a:r>
              <a:rPr lang="ro-RO" dirty="0"/>
              <a:t>CONFLICTUL</a:t>
            </a:r>
          </a:p>
        </p:txBody>
      </p:sp>
      <p:sp>
        <p:nvSpPr>
          <p:cNvPr id="3" name="Content Placeholder 2"/>
          <p:cNvSpPr>
            <a:spLocks noGrp="1"/>
          </p:cNvSpPr>
          <p:nvPr>
            <p:ph idx="1"/>
          </p:nvPr>
        </p:nvSpPr>
        <p:spPr>
          <a:xfrm>
            <a:off x="900545" y="1618210"/>
            <a:ext cx="10058400" cy="5503025"/>
          </a:xfrm>
        </p:spPr>
        <p:txBody>
          <a:bodyPr>
            <a:noAutofit/>
          </a:bodyPr>
          <a:lstStyle/>
          <a:p>
            <a:r>
              <a:rPr lang="ro-RO" sz="2800" dirty="0">
                <a:latin typeface="Times New Roman" panose="02020603050405020304" pitchFamily="18" charset="0"/>
                <a:cs typeface="Times New Roman" panose="02020603050405020304" pitchFamily="18" charset="0"/>
              </a:rPr>
              <a:t>Termenul de conflict provine din latinescul </a:t>
            </a:r>
            <a:r>
              <a:rPr lang="ro-RO" sz="2800" i="1" dirty="0">
                <a:latin typeface="Times New Roman" panose="02020603050405020304" pitchFamily="18" charset="0"/>
                <a:cs typeface="Times New Roman" panose="02020603050405020304" pitchFamily="18" charset="0"/>
              </a:rPr>
              <a:t>conflictus </a:t>
            </a:r>
            <a:r>
              <a:rPr lang="ro-RO" sz="2800" dirty="0">
                <a:latin typeface="Times New Roman" panose="02020603050405020304" pitchFamily="18" charset="0"/>
                <a:cs typeface="Times New Roman" panose="02020603050405020304" pitchFamily="18" charset="0"/>
              </a:rPr>
              <a:t>cu sensul </a:t>
            </a:r>
            <a:r>
              <a:rPr lang="ro-RO" sz="2800" i="1" dirty="0">
                <a:latin typeface="Times New Roman" panose="02020603050405020304" pitchFamily="18" charset="0"/>
                <a:cs typeface="Times New Roman" panose="02020603050405020304" pitchFamily="18" charset="0"/>
              </a:rPr>
              <a:t>de lovire, șoc, ciocnire.</a:t>
            </a:r>
            <a:endParaRPr lang="ro-RO" sz="2800" dirty="0">
              <a:latin typeface="Times New Roman" panose="02020603050405020304" pitchFamily="18" charset="0"/>
              <a:cs typeface="Times New Roman" panose="02020603050405020304" pitchFamily="18" charset="0"/>
            </a:endParaRPr>
          </a:p>
          <a:p>
            <a:r>
              <a:rPr lang="ro-RO" sz="2800" i="1" dirty="0">
                <a:latin typeface="Times New Roman" panose="02020603050405020304" pitchFamily="18" charset="0"/>
                <a:cs typeface="Times New Roman" panose="02020603050405020304" pitchFamily="18" charset="0"/>
              </a:rPr>
              <a:t> Roxana Tudorică (2007) definește</a:t>
            </a:r>
            <a:r>
              <a:rPr lang="ro-RO" sz="2800" dirty="0">
                <a:latin typeface="Times New Roman" panose="02020603050405020304" pitchFamily="18" charset="0"/>
                <a:cs typeface="Times New Roman" panose="02020603050405020304" pitchFamily="18" charset="0"/>
              </a:rPr>
              <a:t> conflictul ca fiind „</a:t>
            </a:r>
            <a:r>
              <a:rPr lang="ro-RO" sz="2800" i="1" dirty="0">
                <a:latin typeface="Times New Roman" panose="02020603050405020304" pitchFamily="18" charset="0"/>
                <a:cs typeface="Times New Roman" panose="02020603050405020304" pitchFamily="18" charset="0"/>
              </a:rPr>
              <a:t>luptă de tendințe, de interse, tensiune intrapsihică - formă de opoziție centrată pe adversar, bazată pe incompatibilitatea scopurilor, intențiilor și valorilor părților oponente</a:t>
            </a:r>
            <a:r>
              <a:rPr lang="ro-RO" sz="2800" dirty="0">
                <a:latin typeface="Times New Roman" panose="02020603050405020304" pitchFamily="18" charset="0"/>
                <a:cs typeface="Times New Roman" panose="02020603050405020304" pitchFamily="18" charset="0"/>
              </a:rPr>
              <a:t>”.</a:t>
            </a:r>
          </a:p>
          <a:p>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137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DEFINIRE CONFLICT</a:t>
            </a:r>
          </a:p>
        </p:txBody>
      </p:sp>
      <p:sp>
        <p:nvSpPr>
          <p:cNvPr id="3" name="Content Placeholder 2"/>
          <p:cNvSpPr>
            <a:spLocks noGrp="1"/>
          </p:cNvSpPr>
          <p:nvPr>
            <p:ph idx="1"/>
          </p:nvPr>
        </p:nvSpPr>
        <p:spPr/>
        <p:txBody>
          <a:bodyPr>
            <a:normAutofit/>
          </a:bodyPr>
          <a:lstStyle/>
          <a:p>
            <a:endParaRPr lang="ro-RO" sz="2800" dirty="0">
              <a:latin typeface="Times New Roman" panose="02020603050405020304" pitchFamily="18" charset="0"/>
              <a:cs typeface="Times New Roman" panose="02020603050405020304" pitchFamily="18" charset="0"/>
            </a:endParaRPr>
          </a:p>
          <a:p>
            <a:r>
              <a:rPr lang="ro-RO" sz="2800" dirty="0">
                <a:latin typeface="Times New Roman" panose="02020603050405020304" pitchFamily="18" charset="0"/>
                <a:cs typeface="Times New Roman" panose="02020603050405020304" pitchFamily="18" charset="0"/>
              </a:rPr>
              <a:t>Mihaela Vlăsceanu (2003) il considera “</a:t>
            </a:r>
            <a:r>
              <a:rPr lang="ro-RO" sz="2800" i="1" dirty="0">
                <a:latin typeface="Times New Roman" panose="02020603050405020304" pitchFamily="18" charset="0"/>
                <a:cs typeface="Times New Roman" panose="02020603050405020304" pitchFamily="18" charset="0"/>
              </a:rPr>
              <a:t>o stare ce se caracterizează prin manifestarea unor tensiuni acumulate în timp sau determinate de factori de moment, între două persoane sau două grupuri ce au fie aceleași interese, fie interese diferite, care nu au găsit modalități de înlăturare a acestor tensiuni</a:t>
            </a:r>
            <a:r>
              <a:rPr lang="ro-RO" sz="2800" dirty="0">
                <a:latin typeface="Times New Roman" panose="02020603050405020304" pitchFamily="18" charset="0"/>
                <a:cs typeface="Times New Roman" panose="02020603050405020304" pitchFamily="18" charset="0"/>
              </a:rPr>
              <a:t>”.</a:t>
            </a:r>
          </a:p>
          <a:p>
            <a:endParaRPr lang="ro-RO" sz="2800" dirty="0"/>
          </a:p>
        </p:txBody>
      </p:sp>
    </p:spTree>
    <p:extLst>
      <p:ext uri="{BB962C8B-B14F-4D97-AF65-F5344CB8AC3E}">
        <p14:creationId xmlns:p14="http://schemas.microsoft.com/office/powerpoint/2010/main" val="2209398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CONFLICT EDUCATIONAL</a:t>
            </a:r>
          </a:p>
        </p:txBody>
      </p:sp>
      <p:sp>
        <p:nvSpPr>
          <p:cNvPr id="3" name="Content Placeholder 2"/>
          <p:cNvSpPr>
            <a:spLocks noGrp="1"/>
          </p:cNvSpPr>
          <p:nvPr>
            <p:ph idx="1"/>
          </p:nvPr>
        </p:nvSpPr>
        <p:spPr>
          <a:xfrm>
            <a:off x="568036" y="1620982"/>
            <a:ext cx="11208328" cy="5237018"/>
          </a:xfrm>
        </p:spPr>
        <p:txBody>
          <a:bodyPr>
            <a:noAutofit/>
          </a:bodyPr>
          <a:lstStyle/>
          <a:p>
            <a:endParaRPr lang="ro-RO" sz="2800" b="1" dirty="0"/>
          </a:p>
          <a:p>
            <a:r>
              <a:rPr lang="ro-RO" sz="2800" b="1" dirty="0"/>
              <a:t>Conflictul educațional </a:t>
            </a:r>
            <a:r>
              <a:rPr lang="ro-RO" sz="2800" dirty="0"/>
              <a:t>constituie un „firesc” al vieții școlare, dar și cotidiene (familie si societate) și este un proces cu care ne confruntăm, în calitate de profesori, în fiecare zi. </a:t>
            </a:r>
          </a:p>
          <a:p>
            <a:endParaRPr lang="ro-RO" sz="2800" dirty="0"/>
          </a:p>
          <a:p>
            <a:r>
              <a:rPr lang="ro-RO" sz="2800" dirty="0"/>
              <a:t>Într-o comunitate școlară, fie că este mare sau mai mică, conflictul este inevitabil, existând situații în care nu se poate ocoli. </a:t>
            </a:r>
          </a:p>
        </p:txBody>
      </p:sp>
    </p:spTree>
    <p:extLst>
      <p:ext uri="{BB962C8B-B14F-4D97-AF65-F5344CB8AC3E}">
        <p14:creationId xmlns:p14="http://schemas.microsoft.com/office/powerpoint/2010/main" val="82741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a:t>
            </a:r>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În cele mai multe cazuri, însă, dacă este controlat, acesta va îmbunătăți vizibil implicarea elevilor, motivația pentru învățare. </a:t>
            </a:r>
          </a:p>
          <a:p>
            <a:endParaRPr lang="ro-RO" sz="2400" b="1" dirty="0">
              <a:latin typeface="Times New Roman" panose="02020603050405020304" pitchFamily="18" charset="0"/>
              <a:cs typeface="Times New Roman" panose="02020603050405020304" pitchFamily="18" charset="0"/>
            </a:endParaRPr>
          </a:p>
          <a:p>
            <a:endParaRPr lang="ro-RO" sz="2400"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Nu trebuie să pierdem totuși din vedere faptul că un conflict poate degenera în forme mai agresive, așa cum sunt </a:t>
            </a:r>
            <a:r>
              <a:rPr lang="ro-RO" sz="2400" b="1" u="sng" dirty="0">
                <a:latin typeface="Times New Roman" panose="02020603050405020304" pitchFamily="18" charset="0"/>
                <a:cs typeface="Times New Roman" panose="02020603050405020304" pitchFamily="18" charset="0"/>
              </a:rPr>
              <a:t>violența verbală și cea fizică.</a:t>
            </a:r>
          </a:p>
          <a:p>
            <a:endParaRPr lang="ro-RO" sz="2400" dirty="0"/>
          </a:p>
        </p:txBody>
      </p:sp>
    </p:spTree>
    <p:extLst>
      <p:ext uri="{BB962C8B-B14F-4D97-AF65-F5344CB8AC3E}">
        <p14:creationId xmlns:p14="http://schemas.microsoft.com/office/powerpoint/2010/main" val="420566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conflictual-gestionare</a:t>
            </a:r>
          </a:p>
        </p:txBody>
      </p:sp>
      <p:sp>
        <p:nvSpPr>
          <p:cNvPr id="3" name="Content Placeholder 2"/>
          <p:cNvSpPr>
            <a:spLocks noGrp="1"/>
          </p:cNvSpPr>
          <p:nvPr>
            <p:ph idx="1"/>
          </p:nvPr>
        </p:nvSpPr>
        <p:spPr/>
        <p:txBody>
          <a:bodyPr>
            <a:normAutofit/>
          </a:bodyPr>
          <a:lstStyle/>
          <a:p>
            <a:r>
              <a:rPr lang="ro-RO" sz="2800" dirty="0"/>
              <a:t>Pentru </a:t>
            </a:r>
            <a:r>
              <a:rPr lang="ro-RO" sz="2800" b="1" u="sng" dirty="0">
                <a:solidFill>
                  <a:srgbClr val="0070C0"/>
                </a:solidFill>
              </a:rPr>
              <a:t>rezolvarea conflictelor și a situațiilor conflictuale, </a:t>
            </a:r>
            <a:r>
              <a:rPr lang="ro-RO" sz="2800" dirty="0"/>
              <a:t>trebuie cunoscute:</a:t>
            </a:r>
          </a:p>
          <a:p>
            <a:pPr marL="514350" indent="-514350">
              <a:buFont typeface="+mj-lt"/>
              <a:buAutoNum type="arabicPeriod"/>
            </a:pPr>
            <a:r>
              <a:rPr lang="ro-RO" sz="2800" dirty="0"/>
              <a:t> </a:t>
            </a:r>
            <a:r>
              <a:rPr lang="ro-RO" sz="2800" b="1" dirty="0">
                <a:solidFill>
                  <a:srgbClr val="0070C0"/>
                </a:solidFill>
              </a:rPr>
              <a:t>cauzele</a:t>
            </a:r>
            <a:r>
              <a:rPr lang="ro-RO" sz="2800" dirty="0"/>
              <a:t> acestora, </a:t>
            </a:r>
          </a:p>
          <a:p>
            <a:pPr marL="514350" indent="-514350">
              <a:buFont typeface="+mj-lt"/>
              <a:buAutoNum type="arabicPeriod"/>
            </a:pPr>
            <a:r>
              <a:rPr lang="ro-RO" sz="2800" dirty="0"/>
              <a:t>caracteristicile lor, </a:t>
            </a:r>
          </a:p>
          <a:p>
            <a:pPr marL="514350" indent="-514350">
              <a:buFont typeface="+mj-lt"/>
              <a:buAutoNum type="arabicPeriod"/>
            </a:pPr>
            <a:r>
              <a:rPr lang="ro-RO" sz="2800" dirty="0"/>
              <a:t>moduri de dezvoltare a unor legături între conflicte și aspecte definitorii ale comunicării printr-un management al conflictelor, care să conțină elemente de stimulare și stingerea acestora.</a:t>
            </a:r>
            <a:br>
              <a:rPr lang="ro-RO" sz="2800" dirty="0"/>
            </a:br>
            <a:endParaRPr lang="ro-RO" sz="2800" dirty="0"/>
          </a:p>
        </p:txBody>
      </p:sp>
    </p:spTree>
    <p:extLst>
      <p:ext uri="{BB962C8B-B14F-4D97-AF65-F5344CB8AC3E}">
        <p14:creationId xmlns:p14="http://schemas.microsoft.com/office/powerpoint/2010/main" val="134316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CAUZELE CONFLICTELOR</a:t>
            </a:r>
          </a:p>
        </p:txBody>
      </p:sp>
      <p:sp>
        <p:nvSpPr>
          <p:cNvPr id="3" name="Content Placeholder 2"/>
          <p:cNvSpPr>
            <a:spLocks noGrp="1"/>
          </p:cNvSpPr>
          <p:nvPr>
            <p:ph idx="1"/>
          </p:nvPr>
        </p:nvSpPr>
        <p:spPr>
          <a:xfrm>
            <a:off x="1066800" y="2014194"/>
            <a:ext cx="10058400" cy="3931920"/>
          </a:xfrm>
        </p:spPr>
        <p:txBody>
          <a:bodyPr>
            <a:normAutofit/>
          </a:bodyPr>
          <a:lstStyle/>
          <a:p>
            <a:pPr marL="0" indent="0">
              <a:buNone/>
            </a:pPr>
            <a:r>
              <a:rPr lang="ro-RO" sz="2800" b="1" u="sng" dirty="0">
                <a:solidFill>
                  <a:srgbClr val="0070C0"/>
                </a:solidFill>
                <a:latin typeface="Times New Roman" panose="02020603050405020304" pitchFamily="18" charset="0"/>
                <a:cs typeface="Times New Roman" panose="02020603050405020304" pitchFamily="18" charset="0"/>
              </a:rPr>
              <a:t>Cauzele conflictelor </a:t>
            </a:r>
            <a:r>
              <a:rPr lang="ro-RO" sz="2800" dirty="0">
                <a:latin typeface="Times New Roman" panose="02020603050405020304" pitchFamily="18" charset="0"/>
                <a:cs typeface="Times New Roman" panose="02020603050405020304" pitchFamily="18" charset="0"/>
              </a:rPr>
              <a:t>pot fi: </a:t>
            </a:r>
          </a:p>
          <a:p>
            <a:pPr>
              <a:buFontTx/>
              <a:buChar char="-"/>
            </a:pPr>
            <a:r>
              <a:rPr lang="ro-RO" sz="2800" dirty="0">
                <a:latin typeface="Times New Roman" panose="02020603050405020304" pitchFamily="18" charset="0"/>
                <a:cs typeface="Times New Roman" panose="02020603050405020304" pitchFamily="18" charset="0"/>
              </a:rPr>
              <a:t>percepții greșite provocate de prejudecăți, </a:t>
            </a:r>
          </a:p>
          <a:p>
            <a:pPr>
              <a:buFontTx/>
              <a:buChar char="-"/>
            </a:pPr>
            <a:r>
              <a:rPr lang="ro-RO" sz="2800" dirty="0">
                <a:latin typeface="Times New Roman" panose="02020603050405020304" pitchFamily="18" charset="0"/>
                <a:cs typeface="Times New Roman" panose="02020603050405020304" pitchFamily="18" charset="0"/>
              </a:rPr>
              <a:t>diferențele de intenții și interese, </a:t>
            </a:r>
          </a:p>
          <a:p>
            <a:pPr>
              <a:buFontTx/>
              <a:buChar char="-"/>
            </a:pPr>
            <a:r>
              <a:rPr lang="ro-RO" sz="2800" dirty="0">
                <a:latin typeface="Times New Roman" panose="02020603050405020304" pitchFamily="18" charset="0"/>
                <a:cs typeface="Times New Roman" panose="02020603050405020304" pitchFamily="18" charset="0"/>
              </a:rPr>
              <a:t>competiție exagerată, </a:t>
            </a:r>
          </a:p>
          <a:p>
            <a:pPr>
              <a:buFontTx/>
              <a:buChar char="-"/>
            </a:pPr>
            <a:r>
              <a:rPr lang="ro-RO" sz="2800" dirty="0">
                <a:latin typeface="Times New Roman" panose="02020603050405020304" pitchFamily="18" charset="0"/>
                <a:cs typeface="Times New Roman" panose="02020603050405020304" pitchFamily="18" charset="0"/>
              </a:rPr>
              <a:t>agresivitate, </a:t>
            </a:r>
          </a:p>
          <a:p>
            <a:pPr>
              <a:buFontTx/>
              <a:buChar char="-"/>
            </a:pPr>
            <a:r>
              <a:rPr lang="ro-RO" sz="2800" dirty="0">
                <a:latin typeface="Times New Roman" panose="02020603050405020304" pitchFamily="18" charset="0"/>
                <a:cs typeface="Times New Roman" panose="02020603050405020304" pitchFamily="18" charset="0"/>
              </a:rPr>
              <a:t>discrepanțe în cultura organizațională, </a:t>
            </a:r>
          </a:p>
          <a:p>
            <a:pPr>
              <a:buFontTx/>
              <a:buChar char="-"/>
            </a:pPr>
            <a:r>
              <a:rPr lang="ro-RO" sz="2800" dirty="0">
                <a:latin typeface="Times New Roman" panose="02020603050405020304" pitchFamily="18" charset="0"/>
                <a:cs typeface="Times New Roman" panose="02020603050405020304" pitchFamily="18" charset="0"/>
              </a:rPr>
              <a:t>criterii diferite de definire a performanței, </a:t>
            </a:r>
          </a:p>
        </p:txBody>
      </p:sp>
    </p:spTree>
    <p:extLst>
      <p:ext uri="{BB962C8B-B14F-4D97-AF65-F5344CB8AC3E}">
        <p14:creationId xmlns:p14="http://schemas.microsoft.com/office/powerpoint/2010/main" val="145884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dirty="0"/>
              <a:t>CAUZELE CONFLICTULUI</a:t>
            </a:r>
          </a:p>
        </p:txBody>
      </p:sp>
      <p:sp>
        <p:nvSpPr>
          <p:cNvPr id="3" name="Content Placeholder 2"/>
          <p:cNvSpPr>
            <a:spLocks noGrp="1"/>
          </p:cNvSpPr>
          <p:nvPr>
            <p:ph idx="1"/>
          </p:nvPr>
        </p:nvSpPr>
        <p:spPr/>
        <p:txBody>
          <a:bodyPr>
            <a:normAutofit fontScale="92500" lnSpcReduction="20000"/>
          </a:bodyPr>
          <a:lstStyle/>
          <a:p>
            <a:pPr>
              <a:buFontTx/>
              <a:buChar char="-"/>
            </a:pPr>
            <a:r>
              <a:rPr lang="ro-RO" sz="2800" dirty="0">
                <a:latin typeface="Times New Roman" panose="02020603050405020304" pitchFamily="18" charset="0"/>
                <a:cs typeface="Times New Roman" panose="02020603050405020304" pitchFamily="18" charset="0"/>
              </a:rPr>
              <a:t>ambiguitatea definirii ariilor de autoritate și responsabilitate, </a:t>
            </a:r>
          </a:p>
          <a:p>
            <a:pPr>
              <a:buFontTx/>
              <a:buChar char="-"/>
            </a:pPr>
            <a:r>
              <a:rPr lang="ro-RO" sz="2800" dirty="0">
                <a:latin typeface="Times New Roman" panose="02020603050405020304" pitchFamily="18" charset="0"/>
                <a:cs typeface="Times New Roman" panose="02020603050405020304" pitchFamily="18" charset="0"/>
              </a:rPr>
              <a:t>diferențe de mediu înconjurător, </a:t>
            </a:r>
          </a:p>
          <a:p>
            <a:pPr>
              <a:buFontTx/>
              <a:buChar char="-"/>
            </a:pPr>
            <a:r>
              <a:rPr lang="ro-RO" sz="2800" dirty="0">
                <a:latin typeface="Times New Roman" panose="02020603050405020304" pitchFamily="18" charset="0"/>
                <a:cs typeface="Times New Roman" panose="02020603050405020304" pitchFamily="18" charset="0"/>
              </a:rPr>
              <a:t>aspecte umane, </a:t>
            </a:r>
          </a:p>
          <a:p>
            <a:pPr>
              <a:buFontTx/>
              <a:buChar char="-"/>
            </a:pPr>
            <a:r>
              <a:rPr lang="ro-RO" sz="2800" dirty="0">
                <a:latin typeface="Times New Roman" panose="02020603050405020304" pitchFamily="18" charset="0"/>
                <a:cs typeface="Times New Roman" panose="02020603050405020304" pitchFamily="18" charset="0"/>
              </a:rPr>
              <a:t>dreptatea, </a:t>
            </a:r>
          </a:p>
          <a:p>
            <a:pPr>
              <a:buFontTx/>
              <a:buChar char="-"/>
            </a:pPr>
            <a:r>
              <a:rPr lang="ro-RO" sz="2800" dirty="0">
                <a:latin typeface="Times New Roman" panose="02020603050405020304" pitchFamily="18" charset="0"/>
                <a:cs typeface="Times New Roman" panose="02020603050405020304" pitchFamily="18" charset="0"/>
              </a:rPr>
              <a:t>condiții anterioare, </a:t>
            </a:r>
          </a:p>
          <a:p>
            <a:pPr>
              <a:buFontTx/>
              <a:buChar char="-"/>
            </a:pPr>
            <a:r>
              <a:rPr lang="ro-RO" sz="2800" dirty="0">
                <a:latin typeface="Times New Roman" panose="02020603050405020304" pitchFamily="18" charset="0"/>
                <a:cs typeface="Times New Roman" panose="02020603050405020304" pitchFamily="18" charset="0"/>
              </a:rPr>
              <a:t>stari afective, </a:t>
            </a:r>
          </a:p>
          <a:p>
            <a:pPr>
              <a:buFontTx/>
              <a:buChar char="-"/>
            </a:pPr>
            <a:r>
              <a:rPr lang="ro-RO" sz="2800" dirty="0">
                <a:latin typeface="Times New Roman" panose="02020603050405020304" pitchFamily="18" charset="0"/>
                <a:cs typeface="Times New Roman" panose="02020603050405020304" pitchFamily="18" charset="0"/>
              </a:rPr>
              <a:t>stări cognitive, </a:t>
            </a:r>
          </a:p>
          <a:p>
            <a:pPr>
              <a:buFontTx/>
              <a:buChar char="-"/>
            </a:pPr>
            <a:r>
              <a:rPr lang="ro-RO" sz="2800" dirty="0">
                <a:latin typeface="Times New Roman" panose="02020603050405020304" pitchFamily="18" charset="0"/>
                <a:cs typeface="Times New Roman" panose="02020603050405020304" pitchFamily="18" charset="0"/>
              </a:rPr>
              <a:t>comportament conflictual</a:t>
            </a:r>
            <a:br>
              <a:rPr lang="ro-RO" sz="2800" dirty="0">
                <a:latin typeface="Times New Roman" panose="02020603050405020304" pitchFamily="18" charset="0"/>
                <a:cs typeface="Times New Roman" panose="02020603050405020304" pitchFamily="18" charset="0"/>
              </a:rPr>
            </a:br>
            <a:endParaRPr lang="ro-RO" sz="2800"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3034369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Climat scolar conflictual-gestionare</a:t>
            </a:r>
          </a:p>
        </p:txBody>
      </p:sp>
      <p:sp>
        <p:nvSpPr>
          <p:cNvPr id="3" name="Content Placeholder 2"/>
          <p:cNvSpPr>
            <a:spLocks noGrp="1"/>
          </p:cNvSpPr>
          <p:nvPr>
            <p:ph idx="1"/>
          </p:nvPr>
        </p:nvSpPr>
        <p:spPr/>
        <p:txBody>
          <a:bodyPr>
            <a:normAutofit fontScale="92500" lnSpcReduction="20000"/>
          </a:bodyPr>
          <a:lstStyle/>
          <a:p>
            <a:r>
              <a:rPr lang="ro-RO" sz="2800" dirty="0"/>
              <a:t>În </a:t>
            </a:r>
            <a:r>
              <a:rPr lang="ro-RO" sz="2800" b="1" u="sng" dirty="0">
                <a:solidFill>
                  <a:srgbClr val="0070C0"/>
                </a:solidFill>
              </a:rPr>
              <a:t>clasă, conflictele pot izbucni din mai multe cauze</a:t>
            </a:r>
            <a:r>
              <a:rPr lang="ro-RO" sz="2800" dirty="0"/>
              <a:t>, între care: </a:t>
            </a:r>
          </a:p>
          <a:p>
            <a:pPr>
              <a:buFontTx/>
              <a:buChar char="-"/>
            </a:pPr>
            <a:r>
              <a:rPr lang="ro-RO" sz="2800" dirty="0"/>
              <a:t>exacerbarea spiritului competitiv, </a:t>
            </a:r>
          </a:p>
          <a:p>
            <a:pPr>
              <a:buFontTx/>
              <a:buChar char="-"/>
            </a:pPr>
            <a:r>
              <a:rPr lang="ro-RO" sz="2800" dirty="0"/>
              <a:t>atmosfera de intoleranță, </a:t>
            </a:r>
          </a:p>
          <a:p>
            <a:pPr>
              <a:buFontTx/>
              <a:buChar char="-"/>
            </a:pPr>
            <a:r>
              <a:rPr lang="ro-RO" sz="2800" dirty="0"/>
              <a:t>slaba comunicare dintre elevi și dintre aceștia și profesor, </a:t>
            </a:r>
          </a:p>
          <a:p>
            <a:pPr>
              <a:buFontTx/>
              <a:buChar char="-"/>
            </a:pPr>
            <a:r>
              <a:rPr lang="ro-RO" sz="2800" dirty="0"/>
              <a:t>exprimarea greșită a emoțiilor, </a:t>
            </a:r>
          </a:p>
          <a:p>
            <a:pPr>
              <a:buFontTx/>
              <a:buChar char="-"/>
            </a:pPr>
            <a:r>
              <a:rPr lang="ro-RO" sz="2800" dirty="0"/>
              <a:t>absența capacității de rezolvare a diferendelor; </a:t>
            </a:r>
          </a:p>
          <a:p>
            <a:pPr>
              <a:buFontTx/>
              <a:buChar char="-"/>
            </a:pPr>
            <a:r>
              <a:rPr lang="ro-RO" sz="2800" dirty="0"/>
              <a:t>manifestarea greșită a autorității profesorului, etc.</a:t>
            </a:r>
            <a:br>
              <a:rPr lang="ro-RO" sz="2800" dirty="0"/>
            </a:br>
            <a:br>
              <a:rPr lang="ro-RO" sz="2800" dirty="0"/>
            </a:br>
            <a:endParaRPr lang="ro-RO" sz="2800" dirty="0"/>
          </a:p>
        </p:txBody>
      </p:sp>
    </p:spTree>
    <p:extLst>
      <p:ext uri="{BB962C8B-B14F-4D97-AF65-F5344CB8AC3E}">
        <p14:creationId xmlns:p14="http://schemas.microsoft.com/office/powerpoint/2010/main" val="3071120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59</TotalTime>
  <Words>565</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Algerian</vt:lpstr>
      <vt:lpstr>Arial</vt:lpstr>
      <vt:lpstr>Garamond</vt:lpstr>
      <vt:lpstr>Times New Roman</vt:lpstr>
      <vt:lpstr>Savon</vt:lpstr>
      <vt:lpstr>A 3.3. Platforma educationala online pentru sprijin  Resurse pentru dezvoltarea unui management instituțional antreprenorial de calitate în școli defavorizate   MANAGERIEREA CLIMATULUI SCOLAR CONFLICTUAL</vt:lpstr>
      <vt:lpstr>CONFLICTUL</vt:lpstr>
      <vt:lpstr>DEFINIRE CONFLICT</vt:lpstr>
      <vt:lpstr>CONFLICT EDUCATIONAL</vt:lpstr>
      <vt:lpstr>Climat scolar conflictual</vt:lpstr>
      <vt:lpstr>Climat scolar conflictual-gestionare</vt:lpstr>
      <vt:lpstr>CAUZELE CONFLICTELOR</vt:lpstr>
      <vt:lpstr>CAUZELE CONFLICTULUI</vt:lpstr>
      <vt:lpstr>Climat scolar conflictual-gestionare</vt:lpstr>
      <vt:lpstr>SURSE CONFLICT</vt:lpstr>
      <vt:lpstr>TIPURI CONFLICT</vt:lpstr>
      <vt:lpstr>Climat scolar conflictual-gestionare</vt:lpstr>
      <vt:lpstr>Climat scolar conflictual-gestionare</vt:lpstr>
      <vt:lpstr>ROLUL REGULILOR IN SCOALA</vt:lpstr>
      <vt:lpstr>Climat scolar conflictual-gestionare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   MANAGERIEREA CLIMATULUI SCOLAR CONFLICTUAL</dc:title>
  <dc:creator>Calculator</dc:creator>
  <cp:lastModifiedBy>Irina Mihailescu</cp:lastModifiedBy>
  <cp:revision>6</cp:revision>
  <dcterms:created xsi:type="dcterms:W3CDTF">2019-07-09T17:38:02Z</dcterms:created>
  <dcterms:modified xsi:type="dcterms:W3CDTF">2019-07-26T14:42:32Z</dcterms:modified>
</cp:coreProperties>
</file>