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0" r:id="rId6"/>
    <p:sldId id="271" r:id="rId7"/>
    <p:sldId id="272"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26/07/2019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26/07/2019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26/07/2019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26/07/2019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26/07/2019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26/07/2019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26/07/2019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26/07/2019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26/07/2019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26/07/2019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26/07/2019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26/07/2019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313645"/>
            <a:ext cx="8361229" cy="2573035"/>
          </a:xfrm>
        </p:spPr>
        <p:txBody>
          <a:bodyPr/>
          <a:lstStyle/>
          <a:p>
            <a:r>
              <a:rPr lang="ro-RO" sz="1600" dirty="0">
                <a:solidFill>
                  <a:srgbClr val="FF0000"/>
                </a:solidFill>
                <a:latin typeface="Algerian" panose="04020705040A02060702" pitchFamily="82" charset="0"/>
              </a:rPr>
              <a:t>A 3.3. Platforma educationala online pentru sprijin profesional.</a:t>
            </a:r>
            <a:br>
              <a:rPr lang="ro-RO" sz="1600" dirty="0">
                <a:solidFill>
                  <a:srgbClr val="FF0000"/>
                </a:solidFill>
                <a:latin typeface="Algerian" panose="04020705040A02060702" pitchFamily="82" charset="0"/>
              </a:rPr>
            </a:br>
            <a:r>
              <a:rPr lang="ro-RO" sz="1600" dirty="0">
                <a:solidFill>
                  <a:srgbClr val="FF0000"/>
                </a:solidFill>
                <a:latin typeface="Algerian" panose="04020705040A02060702" pitchFamily="82" charset="0"/>
              </a:rPr>
              <a:t>Identificare resurse educaționale pentru susținerea educației incluzive de calitate</a:t>
            </a:r>
            <a:br>
              <a:rPr lang="ro-RO" sz="1600" dirty="0">
                <a:solidFill>
                  <a:srgbClr val="FF0000"/>
                </a:solidFill>
                <a:latin typeface="Algerian" panose="04020705040A02060702" pitchFamily="82" charset="0"/>
              </a:rPr>
            </a:br>
            <a:br>
              <a:rPr lang="ro-RO" sz="1600" dirty="0">
                <a:solidFill>
                  <a:srgbClr val="FF0000"/>
                </a:solidFill>
                <a:latin typeface="Algerian" panose="04020705040A02060702" pitchFamily="82" charset="0"/>
              </a:rPr>
            </a:br>
            <a:br>
              <a:rPr lang="ro-RO" sz="1600" dirty="0">
                <a:solidFill>
                  <a:srgbClr val="FF0000"/>
                </a:solidFill>
                <a:latin typeface="Algerian" panose="04020705040A02060702" pitchFamily="82" charset="0"/>
              </a:rPr>
            </a:br>
            <a:br>
              <a:rPr lang="ro-RO" sz="1600" dirty="0">
                <a:solidFill>
                  <a:srgbClr val="FF0000"/>
                </a:solidFill>
                <a:latin typeface="Algerian" panose="04020705040A02060702" pitchFamily="82" charset="0"/>
              </a:rPr>
            </a:br>
            <a:r>
              <a:rPr lang="ro-RO" sz="2800" b="1" dirty="0">
                <a:solidFill>
                  <a:schemeClr val="accent5">
                    <a:lumMod val="50000"/>
                  </a:schemeClr>
                </a:solidFill>
                <a:latin typeface="Algerian" panose="04020705040A02060702" pitchFamily="82" charset="0"/>
              </a:rPr>
              <a:t>FACTORI CARE INFLUENTEAZA CLIMATUL SCOLAR</a:t>
            </a:r>
          </a:p>
        </p:txBody>
      </p:sp>
    </p:spTree>
    <p:extLst>
      <p:ext uri="{BB962C8B-B14F-4D97-AF65-F5344CB8AC3E}">
        <p14:creationId xmlns:p14="http://schemas.microsoft.com/office/powerpoint/2010/main" val="3454162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CLIMATUL SCOLAR - FACTORI</a:t>
            </a:r>
            <a:endParaRPr lang="ro-RO" dirty="0"/>
          </a:p>
        </p:txBody>
      </p:sp>
      <p:sp>
        <p:nvSpPr>
          <p:cNvPr id="3" name="Content Placeholder 2"/>
          <p:cNvSpPr>
            <a:spLocks noGrp="1"/>
          </p:cNvSpPr>
          <p:nvPr>
            <p:ph idx="1"/>
          </p:nvPr>
        </p:nvSpPr>
        <p:spPr/>
        <p:txBody>
          <a:bodyPr>
            <a:normAutofit/>
          </a:bodyPr>
          <a:lstStyle/>
          <a:p>
            <a:r>
              <a:rPr lang="ro-RO" sz="2800" dirty="0">
                <a:effectLst>
                  <a:outerShdw blurRad="38100" dist="19050" dir="2700000" algn="tl">
                    <a:schemeClr val="dk1">
                      <a:alpha val="40000"/>
                    </a:schemeClr>
                  </a:outerShdw>
                </a:effectLst>
              </a:rPr>
              <a:t>Intr-un fel este </a:t>
            </a:r>
            <a:r>
              <a:rPr lang="ro-RO" sz="2800" b="1" u="sng" dirty="0">
                <a:solidFill>
                  <a:srgbClr val="C00000"/>
                </a:solidFill>
                <a:effectLst>
                  <a:outerShdw blurRad="38100" dist="19050" dir="2700000" algn="tl">
                    <a:schemeClr val="dk1">
                      <a:alpha val="40000"/>
                    </a:schemeClr>
                  </a:outerShdw>
                </a:effectLst>
              </a:rPr>
              <a:t>climatul in care elevii sunt motivati si invata bine </a:t>
            </a:r>
            <a:r>
              <a:rPr lang="ro-RO" sz="2800" dirty="0">
                <a:effectLst>
                  <a:outerShdw blurRad="38100" dist="19050" dir="2700000" algn="tl">
                    <a:schemeClr val="dk1">
                      <a:alpha val="40000"/>
                    </a:schemeClr>
                  </a:outerShdw>
                </a:effectLst>
              </a:rPr>
              <a:t>si altul e climatul in care elevii se invartesc in jurul scolii (ex. liceele industriale).</a:t>
            </a:r>
          </a:p>
          <a:p>
            <a:endParaRPr lang="ro-RO" sz="2800" dirty="0"/>
          </a:p>
          <a:p>
            <a:r>
              <a:rPr lang="ro-RO" sz="2800" dirty="0">
                <a:effectLst>
                  <a:outerShdw blurRad="38100" dist="19050" dir="2700000" algn="tl">
                    <a:schemeClr val="dk1">
                      <a:alpha val="40000"/>
                    </a:schemeClr>
                  </a:outerShdw>
                </a:effectLst>
              </a:rPr>
              <a:t>Tot factor intern ce influenteaza puternic climatul scolar este si </a:t>
            </a:r>
            <a:r>
              <a:rPr lang="ro-RO" sz="2800" b="1" dirty="0">
                <a:solidFill>
                  <a:srgbClr val="C00000"/>
                </a:solidFill>
                <a:effectLst>
                  <a:outerShdw blurRad="38100" dist="19050" dir="2700000" algn="tl">
                    <a:schemeClr val="dk1">
                      <a:alpha val="40000"/>
                    </a:schemeClr>
                  </a:outerShdw>
                </a:effectLst>
              </a:rPr>
              <a:t>directorul scolii</a:t>
            </a:r>
            <a:r>
              <a:rPr lang="ro-RO" sz="2800" dirty="0">
                <a:solidFill>
                  <a:srgbClr val="C00000"/>
                </a:solidFill>
                <a:effectLst>
                  <a:outerShdw blurRad="38100" dist="19050" dir="2700000" algn="tl">
                    <a:schemeClr val="dk1">
                      <a:alpha val="40000"/>
                    </a:schemeClr>
                  </a:outerShdw>
                </a:effectLst>
              </a:rPr>
              <a:t> </a:t>
            </a:r>
            <a:r>
              <a:rPr lang="ro-RO" sz="2800" dirty="0">
                <a:effectLst>
                  <a:outerShdw blurRad="38100" dist="19050" dir="2700000" algn="tl">
                    <a:schemeClr val="dk1">
                      <a:alpha val="40000"/>
                    </a:schemeClr>
                  </a:outerShdw>
                </a:effectLst>
              </a:rPr>
              <a:t>care poate avea un bun management sau un management defectuos. </a:t>
            </a:r>
            <a:endParaRPr lang="ro-RO" sz="2800" dirty="0"/>
          </a:p>
          <a:p>
            <a:endParaRPr lang="ro-RO" sz="2800" dirty="0"/>
          </a:p>
        </p:txBody>
      </p:sp>
    </p:spTree>
    <p:extLst>
      <p:ext uri="{BB962C8B-B14F-4D97-AF65-F5344CB8AC3E}">
        <p14:creationId xmlns:p14="http://schemas.microsoft.com/office/powerpoint/2010/main" val="1599814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CLIMATUL SCOLAR - FACTORI</a:t>
            </a:r>
            <a:endParaRPr lang="ro-RO" dirty="0"/>
          </a:p>
        </p:txBody>
      </p:sp>
      <p:sp>
        <p:nvSpPr>
          <p:cNvPr id="3" name="Content Placeholder 2"/>
          <p:cNvSpPr>
            <a:spLocks noGrp="1"/>
          </p:cNvSpPr>
          <p:nvPr>
            <p:ph idx="1"/>
          </p:nvPr>
        </p:nvSpPr>
        <p:spPr/>
        <p:txBody>
          <a:bodyPr/>
          <a:lstStyle/>
          <a:p>
            <a:endParaRPr lang="ro-RO" dirty="0">
              <a:effectLst>
                <a:outerShdw blurRad="38100" dist="19050" dir="2700000" algn="tl">
                  <a:schemeClr val="dk1">
                    <a:alpha val="40000"/>
                  </a:schemeClr>
                </a:outerShdw>
              </a:effectLst>
            </a:endParaRPr>
          </a:p>
          <a:p>
            <a:pPr>
              <a:lnSpc>
                <a:spcPct val="150000"/>
              </a:lnSpc>
            </a:pPr>
            <a:r>
              <a:rPr lang="ro-RO" sz="2800" dirty="0">
                <a:effectLst>
                  <a:outerShdw blurRad="38100" dist="19050" dir="2700000" algn="tl">
                    <a:schemeClr val="dk1">
                      <a:alpha val="40000"/>
                    </a:schemeClr>
                  </a:outerShdw>
                </a:effectLst>
              </a:rPr>
              <a:t>Chiar existenta unui </a:t>
            </a:r>
            <a:r>
              <a:rPr lang="ro-RO" sz="2800" b="1" dirty="0">
                <a:solidFill>
                  <a:srgbClr val="C00000"/>
                </a:solidFill>
                <a:effectLst>
                  <a:outerShdw blurRad="38100" dist="19050" dir="2700000" algn="tl">
                    <a:schemeClr val="dk1">
                      <a:alpha val="40000"/>
                    </a:schemeClr>
                  </a:outerShdw>
                </a:effectLst>
              </a:rPr>
              <a:t>psiholog</a:t>
            </a:r>
            <a:r>
              <a:rPr lang="ro-RO" sz="2800" dirty="0">
                <a:effectLst>
                  <a:outerShdw blurRad="38100" dist="19050" dir="2700000" algn="tl">
                    <a:schemeClr val="dk1">
                      <a:alpha val="40000"/>
                    </a:schemeClr>
                  </a:outerShdw>
                </a:effectLst>
              </a:rPr>
              <a:t> – ca factor intern -  in scoala poate atenua un climat scolar potential exploziv din partea elevilor, consiliindu-i spre un comportament adecvat. </a:t>
            </a:r>
            <a:endParaRPr lang="ro-RO" sz="2800" dirty="0"/>
          </a:p>
          <a:p>
            <a:pPr>
              <a:lnSpc>
                <a:spcPct val="150000"/>
              </a:lnSpc>
            </a:pPr>
            <a:endParaRPr lang="ro-RO" sz="2800" dirty="0"/>
          </a:p>
        </p:txBody>
      </p:sp>
    </p:spTree>
    <p:extLst>
      <p:ext uri="{BB962C8B-B14F-4D97-AF65-F5344CB8AC3E}">
        <p14:creationId xmlns:p14="http://schemas.microsoft.com/office/powerpoint/2010/main" val="304259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CLIMATUL SCOLAR - FACTORI</a:t>
            </a:r>
            <a:endParaRPr lang="ro-RO" dirty="0"/>
          </a:p>
        </p:txBody>
      </p:sp>
      <p:sp>
        <p:nvSpPr>
          <p:cNvPr id="3" name="Content Placeholder 2"/>
          <p:cNvSpPr>
            <a:spLocks noGrp="1"/>
          </p:cNvSpPr>
          <p:nvPr>
            <p:ph idx="1"/>
          </p:nvPr>
        </p:nvSpPr>
        <p:spPr/>
        <p:txBody>
          <a:bodyPr>
            <a:normAutofit lnSpcReduction="10000"/>
          </a:bodyPr>
          <a:lstStyle/>
          <a:p>
            <a:pPr marL="0" indent="0">
              <a:buNone/>
            </a:pPr>
            <a:r>
              <a:rPr lang="ro-RO" i="1" dirty="0"/>
              <a:t>			</a:t>
            </a:r>
            <a:r>
              <a:rPr lang="ro-RO" sz="2800" b="1" i="1" u="sng" dirty="0">
                <a:solidFill>
                  <a:srgbClr val="C00000"/>
                </a:solidFill>
              </a:rPr>
              <a:t>Factori – blocaje de natură pedagogică</a:t>
            </a:r>
            <a:endParaRPr lang="ro-RO" sz="2800" b="1" u="sng" dirty="0">
              <a:solidFill>
                <a:srgbClr val="C00000"/>
              </a:solidFill>
            </a:endParaRPr>
          </a:p>
          <a:p>
            <a:pPr lvl="0"/>
            <a:r>
              <a:rPr lang="ro-RO" sz="2800" b="1" dirty="0"/>
              <a:t>calitatea necorespunzătoare a organizării activităţii şcolare </a:t>
            </a:r>
            <a:r>
              <a:rPr lang="ro-RO" sz="2800" dirty="0"/>
              <a:t>la anumite niveluri;</a:t>
            </a:r>
          </a:p>
          <a:p>
            <a:pPr lvl="0"/>
            <a:r>
              <a:rPr lang="ro-RO" sz="2800" b="1" dirty="0"/>
              <a:t>conţinutul învăţământului necorespunzător </a:t>
            </a:r>
            <a:r>
              <a:rPr lang="ro-RO" sz="2800" dirty="0"/>
              <a:t>cu particularităţile de vârstă ale elevilor, cu exigenţele contemporane, cu profilul şcolii;</a:t>
            </a:r>
          </a:p>
          <a:p>
            <a:pPr lvl="0"/>
            <a:r>
              <a:rPr lang="ro-RO" sz="2800" b="1" dirty="0"/>
              <a:t>insuficienta pregătire a cadrelor didactice </a:t>
            </a:r>
            <a:r>
              <a:rPr lang="ro-RO" sz="2800" dirty="0"/>
              <a:t>din punct de vedere pedagogico-metodic dar şi ştiinţific;</a:t>
            </a:r>
          </a:p>
          <a:p>
            <a:endParaRPr lang="ro-RO" sz="2800" dirty="0"/>
          </a:p>
        </p:txBody>
      </p:sp>
    </p:spTree>
    <p:extLst>
      <p:ext uri="{BB962C8B-B14F-4D97-AF65-F5344CB8AC3E}">
        <p14:creationId xmlns:p14="http://schemas.microsoft.com/office/powerpoint/2010/main" val="852055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CLIMATUL SCOLAR - FACTORI</a:t>
            </a:r>
            <a:endParaRPr lang="ro-RO" dirty="0"/>
          </a:p>
        </p:txBody>
      </p:sp>
      <p:sp>
        <p:nvSpPr>
          <p:cNvPr id="3" name="Content Placeholder 2"/>
          <p:cNvSpPr>
            <a:spLocks noGrp="1"/>
          </p:cNvSpPr>
          <p:nvPr>
            <p:ph idx="1"/>
          </p:nvPr>
        </p:nvSpPr>
        <p:spPr>
          <a:xfrm>
            <a:off x="1371599" y="2285999"/>
            <a:ext cx="10386811" cy="4101921"/>
          </a:xfrm>
        </p:spPr>
        <p:txBody>
          <a:bodyPr>
            <a:noAutofit/>
          </a:bodyPr>
          <a:lstStyle/>
          <a:p>
            <a:pPr lvl="0"/>
            <a:r>
              <a:rPr lang="ro-RO" sz="2800" b="1" dirty="0"/>
              <a:t>mijloace de învăţământ necorespunzătoare </a:t>
            </a:r>
            <a:r>
              <a:rPr lang="ro-RO" sz="2800" dirty="0"/>
              <a:t>sau insuficiente;</a:t>
            </a:r>
          </a:p>
          <a:p>
            <a:pPr lvl="0"/>
            <a:r>
              <a:rPr lang="ro-RO" sz="2800" b="1" dirty="0"/>
              <a:t>metodologia didactică neadecvată </a:t>
            </a:r>
            <a:r>
              <a:rPr lang="ro-RO" sz="2800" dirty="0"/>
              <a:t>unei participări active şi euristice a elevilor în cadrul procesului de învăţământ;</a:t>
            </a:r>
          </a:p>
          <a:p>
            <a:pPr lvl="0"/>
            <a:r>
              <a:rPr lang="ro-RO" sz="2800" b="1" dirty="0"/>
              <a:t>tratare superficială a educaţiei </a:t>
            </a:r>
            <a:r>
              <a:rPr lang="ro-RO" sz="2800" dirty="0"/>
              <a:t>ceea ce împiedică performanţele şcolare, formarea de capacităţi, interese, aptitudini, aspiraţii;</a:t>
            </a:r>
          </a:p>
          <a:p>
            <a:pPr lvl="0"/>
            <a:r>
              <a:rPr lang="ro-RO" sz="2800" b="1" dirty="0"/>
              <a:t>lipsa de colaborare între cadrele didactice </a:t>
            </a:r>
            <a:r>
              <a:rPr lang="ro-RO" sz="2800" dirty="0"/>
              <a:t>, ceea ce poate duce la supraîncărcarea elevilor sau la paralelisme supărătoare ale conţinuturilor;</a:t>
            </a:r>
          </a:p>
          <a:p>
            <a:pPr marL="0" indent="0">
              <a:buNone/>
            </a:pPr>
            <a:endParaRPr lang="ro-RO" sz="2800" dirty="0"/>
          </a:p>
        </p:txBody>
      </p:sp>
    </p:spTree>
    <p:extLst>
      <p:ext uri="{BB962C8B-B14F-4D97-AF65-F5344CB8AC3E}">
        <p14:creationId xmlns:p14="http://schemas.microsoft.com/office/powerpoint/2010/main" val="3562647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CLIMATUL SCOLAR - FACTORI</a:t>
            </a:r>
            <a:endParaRPr lang="ro-RO" dirty="0"/>
          </a:p>
        </p:txBody>
      </p:sp>
      <p:sp>
        <p:nvSpPr>
          <p:cNvPr id="3" name="Content Placeholder 2"/>
          <p:cNvSpPr>
            <a:spLocks noGrp="1"/>
          </p:cNvSpPr>
          <p:nvPr>
            <p:ph idx="1"/>
          </p:nvPr>
        </p:nvSpPr>
        <p:spPr/>
        <p:txBody>
          <a:bodyPr>
            <a:normAutofit fontScale="92500" lnSpcReduction="20000"/>
          </a:bodyPr>
          <a:lstStyle/>
          <a:p>
            <a:pPr lvl="0"/>
            <a:r>
              <a:rPr lang="ro-RO" sz="2800" b="1" dirty="0"/>
              <a:t>atitudini necorespunzătoare </a:t>
            </a:r>
            <a:r>
              <a:rPr lang="ro-RO" sz="2800" dirty="0"/>
              <a:t>ale profesorilor faţă de elevi;</a:t>
            </a:r>
          </a:p>
          <a:p>
            <a:pPr lvl="0"/>
            <a:r>
              <a:rPr lang="ro-RO" sz="2800" b="1" dirty="0"/>
              <a:t>influenţa negativă a grupului şcolar  neunitar</a:t>
            </a:r>
            <a:r>
              <a:rPr lang="ro-RO" sz="2800" dirty="0"/>
              <a:t>, dezorganizat asupra elevului;</a:t>
            </a:r>
          </a:p>
          <a:p>
            <a:pPr lvl="0"/>
            <a:r>
              <a:rPr lang="ro-RO" sz="2800" b="1" dirty="0"/>
              <a:t>orientarea şcolară şi profesională </a:t>
            </a:r>
            <a:r>
              <a:rPr lang="ro-RO" sz="2800" dirty="0"/>
              <a:t>necorespunzătoare;</a:t>
            </a:r>
          </a:p>
          <a:p>
            <a:pPr lvl="0"/>
            <a:r>
              <a:rPr lang="ro-RO" sz="2800" b="1" dirty="0"/>
              <a:t>evaluarea subiectivă sau </a:t>
            </a:r>
            <a:r>
              <a:rPr lang="ro-RO" sz="2800" dirty="0"/>
              <a:t>incorectă care nedreptăţeşte pe elev şi-l demobilizează;</a:t>
            </a:r>
          </a:p>
          <a:p>
            <a:pPr lvl="0"/>
            <a:r>
              <a:rPr lang="ro-RO" sz="2800" dirty="0"/>
              <a:t>sprijinul limitat şi insuficienta apreciere pentru dezvoltarea învăţământului ca domeniu social prioritar.</a:t>
            </a:r>
          </a:p>
          <a:p>
            <a:pPr marL="0" indent="0">
              <a:buNone/>
            </a:pPr>
            <a:r>
              <a:rPr lang="ro-RO" sz="2800" dirty="0"/>
              <a:t> </a:t>
            </a:r>
          </a:p>
          <a:p>
            <a:endParaRPr lang="ro-RO" dirty="0"/>
          </a:p>
        </p:txBody>
      </p:sp>
    </p:spTree>
    <p:extLst>
      <p:ext uri="{BB962C8B-B14F-4D97-AF65-F5344CB8AC3E}">
        <p14:creationId xmlns:p14="http://schemas.microsoft.com/office/powerpoint/2010/main" val="827034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200" b="1" dirty="0"/>
              <a:t>CLIMATUL SCOLAR - FACTORI</a:t>
            </a:r>
          </a:p>
        </p:txBody>
      </p:sp>
      <p:sp>
        <p:nvSpPr>
          <p:cNvPr id="3" name="Content Placeholder 2"/>
          <p:cNvSpPr>
            <a:spLocks noGrp="1"/>
          </p:cNvSpPr>
          <p:nvPr>
            <p:ph idx="1"/>
          </p:nvPr>
        </p:nvSpPr>
        <p:spPr>
          <a:xfrm>
            <a:off x="1500389" y="2079938"/>
            <a:ext cx="9601200" cy="3581400"/>
          </a:xfrm>
        </p:spPr>
        <p:txBody>
          <a:bodyPr>
            <a:normAutofit fontScale="62500" lnSpcReduction="20000"/>
          </a:bodyPr>
          <a:lstStyle/>
          <a:p>
            <a:pPr marL="0" indent="0">
              <a:buNone/>
            </a:pPr>
            <a:r>
              <a:rPr lang="ro-RO" sz="2800" b="1" dirty="0">
                <a:solidFill>
                  <a:srgbClr val="C00000"/>
                </a:solidFill>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Factorii care influenteaza climatul scolar </a:t>
            </a:r>
            <a:r>
              <a:rPr lang="ro-RO" sz="2800" dirty="0">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sunt: </a:t>
            </a:r>
            <a:endParaRPr lang="ro-RO" sz="2800" dirty="0">
              <a:latin typeface="Times New Roman" panose="02020603050405020304" pitchFamily="18" charset="0"/>
              <a:cs typeface="Times New Roman" panose="02020603050405020304" pitchFamily="18" charset="0"/>
            </a:endParaRPr>
          </a:p>
          <a:p>
            <a:pPr lvl="0"/>
            <a:r>
              <a:rPr lang="ro-RO" sz="2800" dirty="0">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factori interni </a:t>
            </a:r>
            <a:endParaRPr lang="ro-RO" sz="2800" dirty="0">
              <a:latin typeface="Times New Roman" panose="02020603050405020304" pitchFamily="18" charset="0"/>
              <a:cs typeface="Times New Roman" panose="02020603050405020304" pitchFamily="18" charset="0"/>
            </a:endParaRPr>
          </a:p>
          <a:p>
            <a:pPr lvl="0"/>
            <a:r>
              <a:rPr lang="ro-RO" sz="2800" dirty="0">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factori externi. </a:t>
            </a:r>
            <a:endParaRPr lang="ro-RO" sz="2800" dirty="0">
              <a:latin typeface="Times New Roman" panose="02020603050405020304" pitchFamily="18" charset="0"/>
              <a:cs typeface="Times New Roman" panose="02020603050405020304" pitchFamily="18" charset="0"/>
            </a:endParaRPr>
          </a:p>
          <a:p>
            <a:pPr marL="0" indent="0">
              <a:buNone/>
            </a:pPr>
            <a:r>
              <a:rPr lang="ro-RO" sz="2800" dirty="0">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Care ar fi </a:t>
            </a:r>
            <a:r>
              <a:rPr lang="ro-RO" sz="2800" b="1" u="sng" dirty="0">
                <a:solidFill>
                  <a:srgbClr val="C00000"/>
                </a:solidFill>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factorii externi </a:t>
            </a:r>
            <a:r>
              <a:rPr lang="ro-RO" sz="2800" dirty="0">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 </a:t>
            </a:r>
            <a:endParaRPr lang="ro-RO" sz="2800" dirty="0">
              <a:latin typeface="Times New Roman" panose="02020603050405020304" pitchFamily="18" charset="0"/>
              <a:cs typeface="Times New Roman" panose="02020603050405020304" pitchFamily="18" charset="0"/>
            </a:endParaRPr>
          </a:p>
          <a:p>
            <a:pPr lvl="0"/>
            <a:r>
              <a:rPr lang="ro-RO" sz="2800" dirty="0">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comunitatea prin valorile pe care le promoveaza,</a:t>
            </a:r>
            <a:endParaRPr lang="ro-RO" sz="2800" dirty="0">
              <a:latin typeface="Times New Roman" panose="02020603050405020304" pitchFamily="18" charset="0"/>
              <a:cs typeface="Times New Roman" panose="02020603050405020304" pitchFamily="18" charset="0"/>
            </a:endParaRPr>
          </a:p>
          <a:p>
            <a:pPr lvl="0"/>
            <a:r>
              <a:rPr lang="ro-RO" sz="2800" dirty="0">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nivelul de dezvoltare economica a orasului/satului, </a:t>
            </a:r>
            <a:endParaRPr lang="ro-RO" sz="2800" dirty="0">
              <a:latin typeface="Times New Roman" panose="02020603050405020304" pitchFamily="18" charset="0"/>
              <a:cs typeface="Times New Roman" panose="02020603050405020304" pitchFamily="18" charset="0"/>
            </a:endParaRPr>
          </a:p>
          <a:p>
            <a:pPr lvl="0"/>
            <a:r>
              <a:rPr lang="ro-RO" sz="2800" dirty="0">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nivelul de cultura si educatie, </a:t>
            </a:r>
            <a:endParaRPr lang="ro-RO" sz="2800" dirty="0">
              <a:latin typeface="Times New Roman" panose="02020603050405020304" pitchFamily="18" charset="0"/>
              <a:cs typeface="Times New Roman" panose="02020603050405020304" pitchFamily="18" charset="0"/>
            </a:endParaRPr>
          </a:p>
          <a:p>
            <a:pPr lvl="0"/>
            <a:r>
              <a:rPr lang="ro-RO" sz="2800" dirty="0">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pozitia geo – strategica/geografica </a:t>
            </a:r>
            <a:endParaRPr lang="ro-RO" sz="2800" dirty="0">
              <a:latin typeface="Times New Roman" panose="02020603050405020304" pitchFamily="18" charset="0"/>
              <a:cs typeface="Times New Roman" panose="02020603050405020304" pitchFamily="18" charset="0"/>
            </a:endParaRPr>
          </a:p>
          <a:p>
            <a:pPr lvl="0"/>
            <a:r>
              <a:rPr lang="ro-RO" sz="2800" dirty="0">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legislatia de care dispune scoala</a:t>
            </a:r>
          </a:p>
          <a:p>
            <a:pPr lvl="0"/>
            <a:r>
              <a:rPr lang="ro-RO" sz="2800" dirty="0">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relatia cu biserica. </a:t>
            </a:r>
            <a:endParaRPr lang="ro-RO" sz="2800" dirty="0">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1926808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CLIMATUL SCOLAR - FACTORI</a:t>
            </a:r>
            <a:endParaRPr lang="ro-RO" dirty="0"/>
          </a:p>
        </p:txBody>
      </p:sp>
      <p:sp>
        <p:nvSpPr>
          <p:cNvPr id="3" name="Content Placeholder 2"/>
          <p:cNvSpPr>
            <a:spLocks noGrp="1"/>
          </p:cNvSpPr>
          <p:nvPr>
            <p:ph idx="1"/>
          </p:nvPr>
        </p:nvSpPr>
        <p:spPr/>
        <p:txBody>
          <a:bodyPr>
            <a:normAutofit fontScale="92500" lnSpcReduction="20000"/>
          </a:bodyPr>
          <a:lstStyle/>
          <a:p>
            <a:pPr marL="0" indent="0">
              <a:buNone/>
            </a:pPr>
            <a:r>
              <a:rPr lang="ro-RO" dirty="0">
                <a:effectLst>
                  <a:outerShdw blurRad="38100" dist="19050" dir="2700000" algn="tl">
                    <a:schemeClr val="dk1">
                      <a:alpha val="40000"/>
                    </a:schemeClr>
                  </a:outerShdw>
                </a:effectLst>
              </a:rPr>
              <a:t>	</a:t>
            </a:r>
            <a:r>
              <a:rPr lang="ro-RO" sz="2800" dirty="0">
                <a:effectLst>
                  <a:outerShdw blurRad="38100" dist="19050" dir="2700000" algn="tl">
                    <a:schemeClr val="dk1">
                      <a:alpha val="40000"/>
                    </a:schemeClr>
                  </a:outerShdw>
                </a:effectLst>
              </a:rPr>
              <a:t>Conteaza ca elev daca inveti intr-un mare centru cultural in care lumea merge la spectacole (teatru, opera) in week - end si alta este sa inveti la tara.</a:t>
            </a:r>
            <a:endParaRPr lang="ro-RO" sz="2800" dirty="0"/>
          </a:p>
          <a:p>
            <a:pPr marL="0" indent="0">
              <a:buNone/>
            </a:pPr>
            <a:r>
              <a:rPr lang="ro-RO" sz="2800" dirty="0">
                <a:effectLst>
                  <a:outerShdw blurRad="38100" dist="19050" dir="2700000" algn="tl">
                    <a:schemeClr val="dk1">
                      <a:alpha val="40000"/>
                    </a:schemeClr>
                  </a:outerShdw>
                </a:effectLst>
              </a:rPr>
              <a:t>	Sunt extrem de importante:</a:t>
            </a:r>
            <a:endParaRPr lang="ro-RO" sz="2800" dirty="0"/>
          </a:p>
          <a:p>
            <a:pPr lvl="0"/>
            <a:r>
              <a:rPr lang="ro-RO" sz="2800" b="1" dirty="0">
                <a:effectLst>
                  <a:outerShdw blurRad="38100" dist="19050" dir="2700000" algn="tl">
                    <a:schemeClr val="dk1">
                      <a:alpha val="40000"/>
                    </a:schemeClr>
                  </a:outerShdw>
                </a:effectLst>
              </a:rPr>
              <a:t>institutiile socio - culturale ale comunitatii</a:t>
            </a:r>
            <a:r>
              <a:rPr lang="ro-RO" sz="2800" dirty="0">
                <a:effectLst>
                  <a:outerShdw blurRad="38100" dist="19050" dir="2700000" algn="tl">
                    <a:schemeClr val="dk1">
                      <a:alpha val="40000"/>
                    </a:schemeClr>
                  </a:outerShdw>
                </a:effectLst>
              </a:rPr>
              <a:t>, (teatre, cinematografe, acces la Internet, biblioteci, muzee) </a:t>
            </a:r>
            <a:endParaRPr lang="ro-RO" sz="2800" dirty="0"/>
          </a:p>
          <a:p>
            <a:pPr lvl="0"/>
            <a:r>
              <a:rPr lang="ro-RO" sz="2800" dirty="0">
                <a:effectLst>
                  <a:outerShdw blurRad="38100" dist="19050" dir="2700000" algn="tl">
                    <a:schemeClr val="dk1">
                      <a:alpha val="40000"/>
                    </a:schemeClr>
                  </a:outerShdw>
                </a:effectLst>
              </a:rPr>
              <a:t>celelalte </a:t>
            </a:r>
            <a:r>
              <a:rPr lang="ro-RO" sz="2800" b="1" dirty="0">
                <a:effectLst>
                  <a:outerShdw blurRad="38100" dist="19050" dir="2700000" algn="tl">
                    <a:schemeClr val="dk1">
                      <a:alpha val="40000"/>
                    </a:schemeClr>
                  </a:outerShdw>
                </a:effectLst>
              </a:rPr>
              <a:t>unitati scolare </a:t>
            </a:r>
            <a:r>
              <a:rPr lang="ro-RO" sz="2800" dirty="0">
                <a:effectLst>
                  <a:outerShdw blurRad="38100" dist="19050" dir="2700000" algn="tl">
                    <a:schemeClr val="dk1">
                      <a:alpha val="40000"/>
                    </a:schemeClr>
                  </a:outerShdw>
                </a:effectLst>
              </a:rPr>
              <a:t>cu care scoala se afla in competitie/colaborare </a:t>
            </a:r>
            <a:endParaRPr lang="ro-RO" sz="2800" dirty="0"/>
          </a:p>
          <a:p>
            <a:pPr lvl="0"/>
            <a:r>
              <a:rPr lang="ro-RO" sz="2800" b="1" dirty="0">
                <a:effectLst>
                  <a:outerShdw blurRad="38100" dist="19050" dir="2700000" algn="tl">
                    <a:schemeClr val="dk1">
                      <a:alpha val="40000"/>
                    </a:schemeClr>
                  </a:outerShdw>
                </a:effectLst>
              </a:rPr>
              <a:t>grupurile de tineri </a:t>
            </a:r>
            <a:r>
              <a:rPr lang="ro-RO" sz="2800" dirty="0">
                <a:effectLst>
                  <a:outerShdw blurRad="38100" dist="19050" dir="2700000" algn="tl">
                    <a:schemeClr val="dk1">
                      <a:alpha val="40000"/>
                    </a:schemeClr>
                  </a:outerShdw>
                </a:effectLst>
              </a:rPr>
              <a:t>care graviteaza in jurul scolii</a:t>
            </a:r>
            <a:endParaRPr lang="ro-RO" sz="2800" dirty="0"/>
          </a:p>
          <a:p>
            <a:endParaRPr lang="ro-RO" dirty="0"/>
          </a:p>
        </p:txBody>
      </p:sp>
    </p:spTree>
    <p:extLst>
      <p:ext uri="{BB962C8B-B14F-4D97-AF65-F5344CB8AC3E}">
        <p14:creationId xmlns:p14="http://schemas.microsoft.com/office/powerpoint/2010/main" val="523296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CLIMATUL SCOLAR - FACTORI</a:t>
            </a:r>
            <a:endParaRPr lang="ro-RO" dirty="0"/>
          </a:p>
        </p:txBody>
      </p:sp>
      <p:sp>
        <p:nvSpPr>
          <p:cNvPr id="3" name="Content Placeholder 2"/>
          <p:cNvSpPr>
            <a:spLocks noGrp="1"/>
          </p:cNvSpPr>
          <p:nvPr>
            <p:ph idx="1"/>
          </p:nvPr>
        </p:nvSpPr>
        <p:spPr/>
        <p:txBody>
          <a:bodyPr>
            <a:normAutofit lnSpcReduction="10000"/>
          </a:bodyPr>
          <a:lstStyle/>
          <a:p>
            <a:pPr marL="0" indent="0">
              <a:buNone/>
            </a:pPr>
            <a:r>
              <a:rPr lang="ro-RO" dirty="0">
                <a:effectLst>
                  <a:outerShdw blurRad="38100" dist="19050" dir="2700000" algn="tl">
                    <a:schemeClr val="dk1">
                      <a:alpha val="40000"/>
                    </a:schemeClr>
                  </a:outerShdw>
                </a:effectLst>
              </a:rPr>
              <a:t>	</a:t>
            </a:r>
            <a:r>
              <a:rPr lang="ro-RO" sz="2800" dirty="0">
                <a:effectLst>
                  <a:outerShdw blurRad="38100" dist="19050" dir="2700000" algn="tl">
                    <a:schemeClr val="dk1">
                      <a:alpha val="40000"/>
                    </a:schemeClr>
                  </a:outerShdw>
                </a:effectLst>
              </a:rPr>
              <a:t>Se adauga si alte </a:t>
            </a:r>
            <a:r>
              <a:rPr lang="ro-RO" sz="2800" b="1" dirty="0">
                <a:solidFill>
                  <a:srgbClr val="C00000"/>
                </a:solidFill>
                <a:effectLst>
                  <a:outerShdw blurRad="38100" dist="19050" dir="2700000" algn="tl">
                    <a:schemeClr val="dk1">
                      <a:alpha val="40000"/>
                    </a:schemeClr>
                  </a:outerShdw>
                </a:effectLst>
              </a:rPr>
              <a:t>fenomene sociale</a:t>
            </a:r>
            <a:r>
              <a:rPr lang="ro-RO" sz="2800" dirty="0">
                <a:effectLst>
                  <a:outerShdw blurRad="38100" dist="19050" dir="2700000" algn="tl">
                    <a:schemeClr val="dk1">
                      <a:alpha val="40000"/>
                    </a:schemeClr>
                  </a:outerShdw>
                </a:effectLst>
              </a:rPr>
              <a:t>, cum ar fi: </a:t>
            </a:r>
            <a:endParaRPr lang="ro-RO" sz="2800" dirty="0"/>
          </a:p>
          <a:p>
            <a:pPr lvl="0"/>
            <a:r>
              <a:rPr lang="ro-RO" sz="2800" b="1" dirty="0">
                <a:effectLst>
                  <a:outerShdw blurRad="38100" dist="19050" dir="2700000" algn="tl">
                    <a:schemeClr val="dk1">
                      <a:alpha val="40000"/>
                    </a:schemeClr>
                  </a:outerShdw>
                </a:effectLst>
              </a:rPr>
              <a:t>migratia populatiei, </a:t>
            </a:r>
            <a:endParaRPr lang="ro-RO" sz="2800" b="1" dirty="0"/>
          </a:p>
          <a:p>
            <a:pPr lvl="0"/>
            <a:r>
              <a:rPr lang="ro-RO" sz="2800" b="1" dirty="0">
                <a:effectLst>
                  <a:outerShdw blurRad="38100" dist="19050" dir="2700000" algn="tl">
                    <a:schemeClr val="dk1">
                      <a:alpha val="40000"/>
                    </a:schemeClr>
                  </a:outerShdw>
                </a:effectLst>
              </a:rPr>
              <a:t>compozitia ei etnica. </a:t>
            </a:r>
            <a:endParaRPr lang="ro-RO" sz="2800" b="1" dirty="0"/>
          </a:p>
          <a:p>
            <a:pPr marL="0" indent="0">
              <a:buNone/>
            </a:pPr>
            <a:endParaRPr lang="ro-RO" sz="2800" dirty="0">
              <a:effectLst>
                <a:outerShdw blurRad="38100" dist="19050" dir="2700000" algn="tl">
                  <a:schemeClr val="dk1">
                    <a:alpha val="40000"/>
                  </a:schemeClr>
                </a:outerShdw>
              </a:effectLst>
            </a:endParaRPr>
          </a:p>
          <a:p>
            <a:pPr marL="0" indent="0">
              <a:buNone/>
            </a:pPr>
            <a:r>
              <a:rPr lang="ro-RO" sz="2800" dirty="0">
                <a:effectLst>
                  <a:outerShdw blurRad="38100" dist="19050" dir="2700000" algn="tl">
                    <a:schemeClr val="dk1">
                      <a:alpha val="40000"/>
                    </a:schemeClr>
                  </a:outerShdw>
                </a:effectLst>
              </a:rPr>
              <a:t>	In cadrul comunitatii apare ca esential si rolul </a:t>
            </a:r>
            <a:r>
              <a:rPr lang="ro-RO" sz="2800" b="1" u="sng" dirty="0">
                <a:effectLst>
                  <a:outerShdw blurRad="38100" dist="19050" dir="2700000" algn="tl">
                    <a:schemeClr val="dk1">
                      <a:alpha val="40000"/>
                    </a:schemeClr>
                  </a:outerShdw>
                </a:effectLst>
              </a:rPr>
              <a:t>familiei</a:t>
            </a:r>
            <a:r>
              <a:rPr lang="ro-RO" sz="2800" dirty="0">
                <a:effectLst>
                  <a:outerShdw blurRad="38100" dist="19050" dir="2700000" algn="tl">
                    <a:schemeClr val="dk1">
                      <a:alpha val="40000"/>
                    </a:schemeClr>
                  </a:outerShdw>
                </a:effectLst>
              </a:rPr>
              <a:t> care poate fi si factor extern dar poate si influenta direct climatul scolar prin implicare efectiva. </a:t>
            </a:r>
            <a:br>
              <a:rPr lang="ro-RO" sz="2800" dirty="0">
                <a:effectLst>
                  <a:outerShdw blurRad="38100" dist="19050" dir="2700000" algn="tl">
                    <a:schemeClr val="dk1">
                      <a:alpha val="40000"/>
                    </a:schemeClr>
                  </a:outerShdw>
                </a:effectLst>
              </a:rPr>
            </a:br>
            <a:endParaRPr lang="ro-RO" sz="2800" dirty="0"/>
          </a:p>
        </p:txBody>
      </p:sp>
    </p:spTree>
    <p:extLst>
      <p:ext uri="{BB962C8B-B14F-4D97-AF65-F5344CB8AC3E}">
        <p14:creationId xmlns:p14="http://schemas.microsoft.com/office/powerpoint/2010/main" val="225326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CLIMATUL SCOLAR - FACTORI</a:t>
            </a:r>
            <a:endParaRPr lang="ro-RO" dirty="0"/>
          </a:p>
        </p:txBody>
      </p:sp>
      <p:sp>
        <p:nvSpPr>
          <p:cNvPr id="3" name="Content Placeholder 2"/>
          <p:cNvSpPr>
            <a:spLocks noGrp="1"/>
          </p:cNvSpPr>
          <p:nvPr>
            <p:ph idx="1"/>
          </p:nvPr>
        </p:nvSpPr>
        <p:spPr/>
        <p:txBody>
          <a:bodyPr>
            <a:normAutofit/>
          </a:bodyPr>
          <a:lstStyle/>
          <a:p>
            <a:pPr marL="0" indent="0" algn="ctr">
              <a:buNone/>
            </a:pPr>
            <a:r>
              <a:rPr lang="ro-RO" sz="2400" b="1" i="1" dirty="0">
                <a:solidFill>
                  <a:srgbClr val="C00000"/>
                </a:solidFill>
              </a:rPr>
              <a:t>Factori de natură familială</a:t>
            </a:r>
            <a:endParaRPr lang="ro-RO" sz="2400" b="1" dirty="0">
              <a:solidFill>
                <a:srgbClr val="C00000"/>
              </a:solidFill>
            </a:endParaRPr>
          </a:p>
          <a:p>
            <a:pPr lvl="0"/>
            <a:r>
              <a:rPr lang="ro-RO" sz="2400" dirty="0"/>
              <a:t>familii </a:t>
            </a:r>
            <a:r>
              <a:rPr lang="ro-RO" sz="2400" b="1" dirty="0"/>
              <a:t>dezorganizate</a:t>
            </a:r>
            <a:r>
              <a:rPr lang="ro-RO" sz="2400" dirty="0"/>
              <a:t> </a:t>
            </a:r>
          </a:p>
          <a:p>
            <a:pPr lvl="0"/>
            <a:r>
              <a:rPr lang="ro-RO" sz="2400" dirty="0"/>
              <a:t>familii unde </a:t>
            </a:r>
            <a:r>
              <a:rPr lang="ro-RO" sz="2400" dirty="0">
                <a:solidFill>
                  <a:srgbClr val="C00000"/>
                </a:solidFill>
              </a:rPr>
              <a:t>climatul nu este unul propice creşterii şi dezvoltării normale a acestora  :</a:t>
            </a:r>
          </a:p>
          <a:p>
            <a:pPr marL="0" indent="0">
              <a:buNone/>
            </a:pPr>
            <a:r>
              <a:rPr lang="ro-RO" sz="2400" dirty="0"/>
              <a:t>-neînţelegeri între membri, </a:t>
            </a:r>
          </a:p>
          <a:p>
            <a:pPr marL="0" indent="0">
              <a:buNone/>
            </a:pPr>
            <a:r>
              <a:rPr lang="ro-RO" sz="2400" dirty="0"/>
              <a:t>- dezinteresul părinţilor în ceea ce priveşte creşterea şi educarea copiilor</a:t>
            </a:r>
          </a:p>
          <a:p>
            <a:endParaRPr lang="ro-RO" dirty="0"/>
          </a:p>
        </p:txBody>
      </p:sp>
    </p:spTree>
    <p:extLst>
      <p:ext uri="{BB962C8B-B14F-4D97-AF65-F5344CB8AC3E}">
        <p14:creationId xmlns:p14="http://schemas.microsoft.com/office/powerpoint/2010/main" val="1937987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CLIMATUL SCOLAR - FACTORI</a:t>
            </a:r>
            <a:endParaRPr lang="ro-RO" dirty="0"/>
          </a:p>
        </p:txBody>
      </p:sp>
      <p:sp>
        <p:nvSpPr>
          <p:cNvPr id="3" name="Content Placeholder 2"/>
          <p:cNvSpPr>
            <a:spLocks noGrp="1"/>
          </p:cNvSpPr>
          <p:nvPr>
            <p:ph idx="1"/>
          </p:nvPr>
        </p:nvSpPr>
        <p:spPr/>
        <p:txBody>
          <a:bodyPr>
            <a:normAutofit fontScale="92500" lnSpcReduction="10000"/>
          </a:bodyPr>
          <a:lstStyle/>
          <a:p>
            <a:pPr lvl="0"/>
            <a:r>
              <a:rPr lang="ro-RO" sz="2400" dirty="0"/>
              <a:t>lipsa </a:t>
            </a:r>
            <a:r>
              <a:rPr lang="ro-RO" sz="2400" b="1" dirty="0">
                <a:solidFill>
                  <a:srgbClr val="C00000"/>
                </a:solidFill>
              </a:rPr>
              <a:t>condiţiilor necesare unei vieţi normale </a:t>
            </a:r>
            <a:r>
              <a:rPr lang="ro-RO" sz="2400" dirty="0"/>
              <a:t>(lipsa hranei, a unei locuinţe, a îmbrăcămintei sau încălţămintei, situaţii des întâlnite în această perioadă);</a:t>
            </a:r>
          </a:p>
          <a:p>
            <a:pPr lvl="0"/>
            <a:r>
              <a:rPr lang="ro-RO" sz="2400" b="1" dirty="0">
                <a:solidFill>
                  <a:srgbClr val="C00000"/>
                </a:solidFill>
              </a:rPr>
              <a:t>comportamentul autoritar al unor părinţi </a:t>
            </a:r>
            <a:r>
              <a:rPr lang="ro-RO" sz="2400" dirty="0"/>
              <a:t>faţă de copiii lor, fapt ce produce inhibări şi teamă;</a:t>
            </a:r>
          </a:p>
          <a:p>
            <a:pPr lvl="0"/>
            <a:r>
              <a:rPr lang="ro-RO" sz="2400" b="1" dirty="0">
                <a:solidFill>
                  <a:srgbClr val="C00000"/>
                </a:solidFill>
              </a:rPr>
              <a:t>lipsa unei supravegheri permanente a copilului</a:t>
            </a:r>
            <a:r>
              <a:rPr lang="ro-RO" sz="2400" dirty="0"/>
              <a:t>, a activităţilor acestuia fie ele de natură şcolară sau extraşcolară, fapt ce poate duce la:</a:t>
            </a:r>
          </a:p>
          <a:p>
            <a:pPr marL="0" indent="0">
              <a:buNone/>
            </a:pPr>
            <a:r>
              <a:rPr lang="ro-RO" sz="2400" dirty="0"/>
              <a:t>- vagabondaj, </a:t>
            </a:r>
          </a:p>
          <a:p>
            <a:pPr marL="0" indent="0">
              <a:buNone/>
            </a:pPr>
            <a:r>
              <a:rPr lang="ro-RO" sz="2400" dirty="0"/>
              <a:t>-abandon şcolar </a:t>
            </a:r>
          </a:p>
          <a:p>
            <a:pPr marL="0" indent="0">
              <a:buNone/>
            </a:pPr>
            <a:r>
              <a:rPr lang="ro-RO" sz="2400" dirty="0"/>
              <a:t>- uneori chiar la comiterea de infracţiuni;</a:t>
            </a:r>
          </a:p>
          <a:p>
            <a:endParaRPr lang="ro-RO" dirty="0"/>
          </a:p>
        </p:txBody>
      </p:sp>
    </p:spTree>
    <p:extLst>
      <p:ext uri="{BB962C8B-B14F-4D97-AF65-F5344CB8AC3E}">
        <p14:creationId xmlns:p14="http://schemas.microsoft.com/office/powerpoint/2010/main" val="2388723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CLIMATUL SCOLAR - FACTORI</a:t>
            </a:r>
            <a:endParaRPr lang="ro-RO" dirty="0"/>
          </a:p>
        </p:txBody>
      </p:sp>
      <p:sp>
        <p:nvSpPr>
          <p:cNvPr id="3" name="Content Placeholder 2"/>
          <p:cNvSpPr>
            <a:spLocks noGrp="1"/>
          </p:cNvSpPr>
          <p:nvPr>
            <p:ph idx="1"/>
          </p:nvPr>
        </p:nvSpPr>
        <p:spPr/>
        <p:txBody>
          <a:bodyPr>
            <a:normAutofit fontScale="92500" lnSpcReduction="20000"/>
          </a:bodyPr>
          <a:lstStyle/>
          <a:p>
            <a:pPr lvl="0"/>
            <a:r>
              <a:rPr lang="ro-RO" sz="2800" b="1" dirty="0">
                <a:solidFill>
                  <a:srgbClr val="C00000"/>
                </a:solidFill>
              </a:rPr>
              <a:t>absenţa comunicării dintre familie şi cadrele didactice</a:t>
            </a:r>
            <a:r>
              <a:rPr lang="ro-RO" sz="2800" dirty="0"/>
              <a:t>, care îi face pe părinţi să nu cunoască îndatoririle pe care elevii, copiii lor, le au faţă de şcoală, să nu sprijine şcoala în activitățile şi acţiunile pe care aceasta le întreprinde;</a:t>
            </a:r>
          </a:p>
          <a:p>
            <a:pPr lvl="0"/>
            <a:r>
              <a:rPr lang="ro-RO" sz="2800" b="1" dirty="0">
                <a:solidFill>
                  <a:srgbClr val="C00000"/>
                </a:solidFill>
              </a:rPr>
              <a:t>supraîncărcare activităţii copiilor cu </a:t>
            </a:r>
            <a:r>
              <a:rPr lang="ro-RO" sz="2800" dirty="0"/>
              <a:t>activităţi suplimentare care pot duce la tulburări nervoase sau psihice;</a:t>
            </a:r>
          </a:p>
          <a:p>
            <a:pPr lvl="0"/>
            <a:r>
              <a:rPr lang="ro-RO" sz="2800" b="1" dirty="0">
                <a:solidFill>
                  <a:srgbClr val="C00000"/>
                </a:solidFill>
              </a:rPr>
              <a:t>direcţionarea forţată spre anumite activităţi care nu corespund nevoilor sau posibilităţilor copiilor</a:t>
            </a:r>
            <a:r>
              <a:rPr lang="ro-RO" sz="2800" dirty="0"/>
              <a:t>, acţiune ce poate duce tot către e insucces sau chiar eşec.</a:t>
            </a:r>
          </a:p>
          <a:p>
            <a:pPr marL="0" indent="0">
              <a:buNone/>
            </a:pPr>
            <a:r>
              <a:rPr lang="ro-RO" sz="2800" dirty="0">
                <a:effectLst>
                  <a:outerShdw blurRad="38100" dist="19050" dir="2700000" algn="tl">
                    <a:schemeClr val="dk1">
                      <a:alpha val="40000"/>
                    </a:schemeClr>
                  </a:outerShdw>
                </a:effectLst>
              </a:rPr>
              <a:t> </a:t>
            </a:r>
            <a:endParaRPr lang="ro-RO" sz="2800" dirty="0"/>
          </a:p>
          <a:p>
            <a:endParaRPr lang="ro-RO" dirty="0"/>
          </a:p>
        </p:txBody>
      </p:sp>
    </p:spTree>
    <p:extLst>
      <p:ext uri="{BB962C8B-B14F-4D97-AF65-F5344CB8AC3E}">
        <p14:creationId xmlns:p14="http://schemas.microsoft.com/office/powerpoint/2010/main" val="128174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CLIMATUL SCOLAR - FACTORI</a:t>
            </a:r>
            <a:endParaRPr lang="ro-RO" dirty="0"/>
          </a:p>
        </p:txBody>
      </p:sp>
      <p:sp>
        <p:nvSpPr>
          <p:cNvPr id="3" name="Content Placeholder 2"/>
          <p:cNvSpPr>
            <a:spLocks noGrp="1"/>
          </p:cNvSpPr>
          <p:nvPr>
            <p:ph idx="1"/>
          </p:nvPr>
        </p:nvSpPr>
        <p:spPr/>
        <p:txBody>
          <a:bodyPr>
            <a:normAutofit fontScale="85000" lnSpcReduction="20000"/>
          </a:bodyPr>
          <a:lstStyle/>
          <a:p>
            <a:pPr marL="0" indent="0">
              <a:buNone/>
            </a:pPr>
            <a:r>
              <a:rPr lang="ro-RO" b="1" dirty="0">
                <a:effectLst>
                  <a:outerShdw blurRad="38100" dist="19050" dir="2700000" algn="tl">
                    <a:schemeClr val="dk1">
                      <a:alpha val="40000"/>
                    </a:schemeClr>
                  </a:outerShdw>
                </a:effectLst>
              </a:rPr>
              <a:t>	</a:t>
            </a:r>
            <a:r>
              <a:rPr lang="ro-RO" sz="2800" u="sng" dirty="0">
                <a:solidFill>
                  <a:srgbClr val="C00000"/>
                </a:solidFill>
                <a:effectLst>
                  <a:outerShdw blurRad="38100" dist="19050" dir="2700000" algn="tl">
                    <a:schemeClr val="dk1">
                      <a:alpha val="40000"/>
                    </a:schemeClr>
                  </a:outerShdw>
                </a:effectLst>
              </a:rPr>
              <a:t>Factorii interni </a:t>
            </a:r>
            <a:r>
              <a:rPr lang="ro-RO" sz="2800" dirty="0">
                <a:effectLst>
                  <a:outerShdw blurRad="38100" dist="19050" dir="2700000" algn="tl">
                    <a:schemeClr val="dk1">
                      <a:alpha val="40000"/>
                    </a:schemeClr>
                  </a:outerShdw>
                </a:effectLst>
              </a:rPr>
              <a:t>din scoala care influenteaza climatul scolar sunt: </a:t>
            </a:r>
            <a:endParaRPr lang="ro-RO" sz="2800" dirty="0"/>
          </a:p>
          <a:p>
            <a:pPr lvl="0"/>
            <a:r>
              <a:rPr lang="ro-RO" sz="2800" dirty="0">
                <a:solidFill>
                  <a:srgbClr val="C00000"/>
                </a:solidFill>
                <a:effectLst>
                  <a:outerShdw blurRad="38100" dist="19050" dir="2700000" algn="tl">
                    <a:schemeClr val="dk1">
                      <a:alpha val="40000"/>
                    </a:schemeClr>
                  </a:outerShdw>
                </a:effectLst>
              </a:rPr>
              <a:t>resursele umane </a:t>
            </a:r>
            <a:endParaRPr lang="ro-RO" sz="2800" dirty="0">
              <a:solidFill>
                <a:srgbClr val="C00000"/>
              </a:solidFill>
            </a:endParaRPr>
          </a:p>
          <a:p>
            <a:pPr lvl="0"/>
            <a:r>
              <a:rPr lang="ro-RO" sz="2800" dirty="0">
                <a:solidFill>
                  <a:srgbClr val="C00000"/>
                </a:solidFill>
                <a:effectLst>
                  <a:outerShdw blurRad="38100" dist="19050" dir="2700000" algn="tl">
                    <a:schemeClr val="dk1">
                      <a:alpha val="40000"/>
                    </a:schemeClr>
                  </a:outerShdw>
                </a:effectLst>
              </a:rPr>
              <a:t>resursele materiale </a:t>
            </a:r>
            <a:r>
              <a:rPr lang="ro-RO" sz="2800" dirty="0">
                <a:effectLst>
                  <a:outerShdw blurRad="38100" dist="19050" dir="2700000" algn="tl">
                    <a:schemeClr val="dk1">
                      <a:alpha val="40000"/>
                    </a:schemeClr>
                  </a:outerShdw>
                </a:effectLst>
              </a:rPr>
              <a:t>ale scolii (personalul angajat care are o anumita pregatire profesionala)</a:t>
            </a:r>
            <a:endParaRPr lang="ro-RO" sz="2800" dirty="0"/>
          </a:p>
          <a:p>
            <a:pPr lvl="0"/>
            <a:r>
              <a:rPr lang="ro-RO" sz="2800" dirty="0">
                <a:solidFill>
                  <a:srgbClr val="C00000"/>
                </a:solidFill>
                <a:effectLst>
                  <a:outerShdw blurRad="38100" dist="19050" dir="2700000" algn="tl">
                    <a:schemeClr val="dk1">
                      <a:alpha val="40000"/>
                    </a:schemeClr>
                  </a:outerShdw>
                </a:effectLst>
              </a:rPr>
              <a:t>metodele</a:t>
            </a:r>
            <a:r>
              <a:rPr lang="ro-RO" sz="2800" dirty="0">
                <a:effectLst>
                  <a:outerShdw blurRad="38100" dist="19050" dir="2700000" algn="tl">
                    <a:schemeClr val="dk1">
                      <a:alpha val="40000"/>
                    </a:schemeClr>
                  </a:outerShdw>
                </a:effectLst>
              </a:rPr>
              <a:t> utilizate de cadrele didactice</a:t>
            </a:r>
            <a:endParaRPr lang="ro-RO" sz="2800" dirty="0"/>
          </a:p>
          <a:p>
            <a:pPr lvl="0"/>
            <a:r>
              <a:rPr lang="ro-RO" sz="2800" dirty="0">
                <a:solidFill>
                  <a:srgbClr val="C00000"/>
                </a:solidFill>
                <a:effectLst>
                  <a:outerShdw blurRad="38100" dist="19050" dir="2700000" algn="tl">
                    <a:schemeClr val="dk1">
                      <a:alpha val="40000"/>
                    </a:schemeClr>
                  </a:outerShdw>
                </a:effectLst>
              </a:rPr>
              <a:t>materialele didactice </a:t>
            </a:r>
            <a:r>
              <a:rPr lang="ro-RO" sz="2800" dirty="0">
                <a:effectLst>
                  <a:outerShdw blurRad="38100" dist="19050" dir="2700000" algn="tl">
                    <a:schemeClr val="dk1">
                      <a:alpha val="40000"/>
                    </a:schemeClr>
                  </a:outerShdw>
                </a:effectLst>
              </a:rPr>
              <a:t>de care dispune scoala</a:t>
            </a:r>
            <a:endParaRPr lang="ro-RO" sz="2800" dirty="0"/>
          </a:p>
          <a:p>
            <a:pPr lvl="0"/>
            <a:r>
              <a:rPr lang="ro-RO" sz="2800" dirty="0">
                <a:solidFill>
                  <a:srgbClr val="C00000"/>
                </a:solidFill>
                <a:effectLst>
                  <a:outerShdw blurRad="38100" dist="19050" dir="2700000" algn="tl">
                    <a:schemeClr val="dk1">
                      <a:alpha val="40000"/>
                    </a:schemeClr>
                  </a:outerShdw>
                </a:effectLst>
              </a:rPr>
              <a:t>mobilierul si dotarea scolii </a:t>
            </a:r>
            <a:r>
              <a:rPr lang="ro-RO" sz="2800" dirty="0">
                <a:effectLst>
                  <a:outerShdw blurRad="38100" dist="19050" dir="2700000" algn="tl">
                    <a:schemeClr val="dk1">
                      <a:alpha val="40000"/>
                    </a:schemeClr>
                  </a:outerShdw>
                </a:effectLst>
              </a:rPr>
              <a:t>( nu este la fel sa inveti intr-o scoala dotata cu computere cu a invata intr-o scoala in care peretii se darama si care are banci vechi o tabla uzata). </a:t>
            </a:r>
            <a:endParaRPr lang="ro-RO" sz="2800" dirty="0"/>
          </a:p>
          <a:p>
            <a:endParaRPr lang="ro-RO" dirty="0"/>
          </a:p>
        </p:txBody>
      </p:sp>
    </p:spTree>
    <p:extLst>
      <p:ext uri="{BB962C8B-B14F-4D97-AF65-F5344CB8AC3E}">
        <p14:creationId xmlns:p14="http://schemas.microsoft.com/office/powerpoint/2010/main" val="2669979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CLIMATUL SCOLAR - FACTORI</a:t>
            </a:r>
            <a:endParaRPr lang="ro-RO" dirty="0"/>
          </a:p>
        </p:txBody>
      </p:sp>
      <p:sp>
        <p:nvSpPr>
          <p:cNvPr id="3" name="Content Placeholder 2"/>
          <p:cNvSpPr>
            <a:spLocks noGrp="1"/>
          </p:cNvSpPr>
          <p:nvPr>
            <p:ph idx="1"/>
          </p:nvPr>
        </p:nvSpPr>
        <p:spPr/>
        <p:txBody>
          <a:bodyPr>
            <a:normAutofit fontScale="92500"/>
          </a:bodyPr>
          <a:lstStyle/>
          <a:p>
            <a:pPr marL="0" indent="0">
              <a:buNone/>
            </a:pPr>
            <a:endParaRPr lang="ro-RO" dirty="0">
              <a:effectLst>
                <a:outerShdw blurRad="38100" dist="19050" dir="2700000" algn="tl">
                  <a:schemeClr val="dk1">
                    <a:alpha val="40000"/>
                  </a:schemeClr>
                </a:outerShdw>
              </a:effectLst>
            </a:endParaRPr>
          </a:p>
          <a:p>
            <a:pPr marL="0" indent="0">
              <a:buNone/>
            </a:pPr>
            <a:r>
              <a:rPr lang="ro-RO" dirty="0">
                <a:effectLst>
                  <a:outerShdw blurRad="38100" dist="19050" dir="2700000" algn="tl">
                    <a:schemeClr val="dk1">
                      <a:alpha val="40000"/>
                    </a:schemeClr>
                  </a:outerShdw>
                </a:effectLst>
              </a:rPr>
              <a:t>	</a:t>
            </a:r>
            <a:r>
              <a:rPr lang="ro-RO" sz="2800" dirty="0">
                <a:effectLst>
                  <a:outerShdw blurRad="38100" dist="19050" dir="2700000" algn="tl">
                    <a:schemeClr val="dk1">
                      <a:alpha val="40000"/>
                    </a:schemeClr>
                  </a:outerShdw>
                </a:effectLst>
              </a:rPr>
              <a:t>Factori interni extrem de importanti sunt si </a:t>
            </a:r>
            <a:r>
              <a:rPr lang="ro-RO" sz="2800" b="1" u="sng" dirty="0">
                <a:solidFill>
                  <a:srgbClr val="C00000"/>
                </a:solidFill>
                <a:effectLst>
                  <a:outerShdw blurRad="38100" dist="19050" dir="2700000" algn="tl">
                    <a:schemeClr val="dk1">
                      <a:alpha val="40000"/>
                    </a:schemeClr>
                  </a:outerShdw>
                </a:effectLst>
              </a:rPr>
              <a:t>elevii</a:t>
            </a:r>
            <a:r>
              <a:rPr lang="ro-RO" sz="2800" dirty="0">
                <a:effectLst>
                  <a:outerShdw blurRad="38100" dist="19050" dir="2700000" algn="tl">
                    <a:schemeClr val="dk1">
                      <a:alpha val="40000"/>
                    </a:schemeClr>
                  </a:outerShdw>
                </a:effectLst>
              </a:rPr>
              <a:t>, prin:</a:t>
            </a:r>
          </a:p>
          <a:p>
            <a:pPr marL="0" indent="0">
              <a:buNone/>
            </a:pPr>
            <a:endParaRPr lang="ro-RO" sz="2800" dirty="0"/>
          </a:p>
          <a:p>
            <a:pPr lvl="0"/>
            <a:r>
              <a:rPr lang="ro-RO" sz="2800" dirty="0">
                <a:effectLst>
                  <a:outerShdw blurRad="38100" dist="19050" dir="2700000" algn="tl">
                    <a:schemeClr val="dk1">
                      <a:alpha val="40000"/>
                    </a:schemeClr>
                  </a:outerShdw>
                </a:effectLst>
              </a:rPr>
              <a:t>nivelul lor de cultura, </a:t>
            </a:r>
            <a:endParaRPr lang="ro-RO" sz="2800" dirty="0"/>
          </a:p>
          <a:p>
            <a:pPr lvl="0"/>
            <a:r>
              <a:rPr lang="ro-RO" sz="2800" dirty="0">
                <a:effectLst>
                  <a:outerShdw blurRad="38100" dist="19050" dir="2700000" algn="tl">
                    <a:schemeClr val="dk1">
                      <a:alpha val="40000"/>
                    </a:schemeClr>
                  </a:outerShdw>
                </a:effectLst>
              </a:rPr>
              <a:t>familiile din care provin, care sunt partenerii nostri in educatie, </a:t>
            </a:r>
            <a:endParaRPr lang="ro-RO" sz="2800" dirty="0"/>
          </a:p>
          <a:p>
            <a:pPr lvl="0"/>
            <a:r>
              <a:rPr lang="ro-RO" sz="2800" dirty="0">
                <a:effectLst>
                  <a:outerShdw blurRad="38100" dist="19050" dir="2700000" algn="tl">
                    <a:schemeClr val="dk1">
                      <a:alpha val="40000"/>
                    </a:schemeClr>
                  </a:outerShdw>
                </a:effectLst>
              </a:rPr>
              <a:t>interesele </a:t>
            </a:r>
            <a:endParaRPr lang="ro-RO" sz="2800" dirty="0"/>
          </a:p>
          <a:p>
            <a:pPr lvl="0"/>
            <a:r>
              <a:rPr lang="ro-RO" sz="2800" dirty="0">
                <a:effectLst>
                  <a:outerShdw blurRad="38100" dist="19050" dir="2700000" algn="tl">
                    <a:schemeClr val="dk1">
                      <a:alpha val="40000"/>
                    </a:schemeClr>
                  </a:outerShdw>
                </a:effectLst>
              </a:rPr>
              <a:t>motivatia lor pentru invatatura. </a:t>
            </a:r>
            <a:endParaRPr lang="ro-RO" sz="2800" dirty="0"/>
          </a:p>
          <a:p>
            <a:endParaRPr lang="ro-RO" sz="2800" dirty="0"/>
          </a:p>
        </p:txBody>
      </p:sp>
    </p:spTree>
    <p:extLst>
      <p:ext uri="{BB962C8B-B14F-4D97-AF65-F5344CB8AC3E}">
        <p14:creationId xmlns:p14="http://schemas.microsoft.com/office/powerpoint/2010/main" val="17475949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TM10001105[[fn=Crop]]</Template>
  <TotalTime>42</TotalTime>
  <Words>439</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Algerian</vt:lpstr>
      <vt:lpstr>Franklin Gothic Book</vt:lpstr>
      <vt:lpstr>Times New Roman</vt:lpstr>
      <vt:lpstr>Crop</vt:lpstr>
      <vt:lpstr>A 3.3. Platforma educationala online pentru sprijin profesional. Identificare resurse educaționale pentru susținerea educației incluzive de calitate    FACTORI CARE INFLUENTEAZA CLIMATUL SCOLAR</vt:lpstr>
      <vt:lpstr>CLIMATUL SCOLAR - FACTORI</vt:lpstr>
      <vt:lpstr>CLIMATUL SCOLAR - FACTORI</vt:lpstr>
      <vt:lpstr>CLIMATUL SCOLAR - FACTORI</vt:lpstr>
      <vt:lpstr>CLIMATUL SCOLAR - FACTORI</vt:lpstr>
      <vt:lpstr>CLIMATUL SCOLAR - FACTORI</vt:lpstr>
      <vt:lpstr>CLIMATUL SCOLAR - FACTORI</vt:lpstr>
      <vt:lpstr>CLIMATUL SCOLAR - FACTORI</vt:lpstr>
      <vt:lpstr>CLIMATUL SCOLAR - FACTORI</vt:lpstr>
      <vt:lpstr>CLIMATUL SCOLAR - FACTORI</vt:lpstr>
      <vt:lpstr>CLIMATUL SCOLAR - FACTORI</vt:lpstr>
      <vt:lpstr>CLIMATUL SCOLAR - FACTORI</vt:lpstr>
      <vt:lpstr>CLIMATUL SCOLAR - FACTORI</vt:lpstr>
      <vt:lpstr>CLIMATUL SCOLAR - FACTORI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profesional. Identificare resurse educaționale pentru susținerea educației incluzive de calitate    FACTORI CARE INFLUENTEAZA CLIMATUL SCOLAR</dc:title>
  <dc:creator>Calculator</dc:creator>
  <cp:lastModifiedBy>Irina Mihailescu</cp:lastModifiedBy>
  <cp:revision>4</cp:revision>
  <dcterms:created xsi:type="dcterms:W3CDTF">2019-07-09T16:54:48Z</dcterms:created>
  <dcterms:modified xsi:type="dcterms:W3CDTF">2019-07-26T14:41:30Z</dcterms:modified>
</cp:coreProperties>
</file>