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765" autoAdjust="0"/>
  </p:normalViewPr>
  <p:slideViewPr>
    <p:cSldViewPr snapToGrid="0">
      <p:cViewPr varScale="1">
        <p:scale>
          <a:sx n="74" d="100"/>
          <a:sy n="74" d="100"/>
        </p:scale>
        <p:origin x="7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1157AD-DD03-4C8D-938E-EC6D7D090D92}" type="datetimeFigureOut">
              <a:rPr lang="ro-RO" smtClean="0"/>
              <a:t>08.07.2019</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A6B9A3-437C-4DC0-9843-DCB79E7A3EFB}" type="slidenum">
              <a:rPr lang="ro-RO" smtClean="0"/>
              <a:t>‹#›</a:t>
            </a:fld>
            <a:endParaRPr lang="ro-RO"/>
          </a:p>
        </p:txBody>
      </p:sp>
    </p:spTree>
    <p:extLst>
      <p:ext uri="{BB962C8B-B14F-4D97-AF65-F5344CB8AC3E}">
        <p14:creationId xmlns:p14="http://schemas.microsoft.com/office/powerpoint/2010/main" val="198896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95A6B9A3-437C-4DC0-9843-DCB79E7A3EFB}" type="slidenum">
              <a:rPr lang="ro-RO" smtClean="0"/>
              <a:t>15</a:t>
            </a:fld>
            <a:endParaRPr lang="ro-RO"/>
          </a:p>
        </p:txBody>
      </p:sp>
    </p:spTree>
    <p:extLst>
      <p:ext uri="{BB962C8B-B14F-4D97-AF65-F5344CB8AC3E}">
        <p14:creationId xmlns:p14="http://schemas.microsoft.com/office/powerpoint/2010/main" val="3793289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08/07/2019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08/07/2019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9850706" cy="3641502"/>
          </a:xfrm>
        </p:spPr>
        <p:txBody>
          <a:bodyPr>
            <a:normAutofit/>
          </a:bodyPr>
          <a:lstStyle/>
          <a:p>
            <a:pPr algn="ctr"/>
            <a:r>
              <a:rPr lang="ro-RO" sz="2000" dirty="0">
                <a:solidFill>
                  <a:srgbClr val="FF0000"/>
                </a:solidFill>
                <a:latin typeface="Algerian" panose="04020705040A02060702" pitchFamily="82" charset="0"/>
              </a:rPr>
              <a:t>A 3.3. Platforma educationala online pentru sprijin profesional.</a:t>
            </a:r>
            <a:br>
              <a:rPr lang="ro-RO" sz="2000" dirty="0">
                <a:solidFill>
                  <a:srgbClr val="FF0000"/>
                </a:solidFill>
                <a:latin typeface="Algerian" panose="04020705040A02060702" pitchFamily="82" charset="0"/>
              </a:rPr>
            </a:br>
            <a:r>
              <a:rPr lang="ro-RO" sz="2000" dirty="0">
                <a:solidFill>
                  <a:srgbClr val="FF0000"/>
                </a:solidFill>
                <a:latin typeface="Algerian" panose="04020705040A02060702" pitchFamily="82" charset="0"/>
              </a:rPr>
              <a:t>Identificare resurse educaționale pentru susținerea educației incluzive de calitate</a:t>
            </a:r>
            <a:br>
              <a:rPr lang="ro-RO" dirty="0">
                <a:solidFill>
                  <a:srgbClr val="0070C0"/>
                </a:solidFill>
                <a:latin typeface="Algerian" panose="04020705040A02060702" pitchFamily="82" charset="0"/>
              </a:rPr>
            </a:br>
            <a:r>
              <a:rPr lang="ro-RO" b="1" dirty="0">
                <a:solidFill>
                  <a:srgbClr val="002060"/>
                </a:solidFill>
                <a:latin typeface="Algerian" panose="04020705040A02060702" pitchFamily="82" charset="0"/>
              </a:rPr>
              <a:t>UN BUN PROFESOR=UN ELEV BUN?</a:t>
            </a:r>
            <a:endParaRPr lang="ro-RO" b="1" dirty="0">
              <a:solidFill>
                <a:srgbClr val="002060"/>
              </a:solidFill>
            </a:endParaRPr>
          </a:p>
        </p:txBody>
      </p:sp>
    </p:spTree>
    <p:extLst>
      <p:ext uri="{BB962C8B-B14F-4D97-AF65-F5344CB8AC3E}">
        <p14:creationId xmlns:p14="http://schemas.microsoft.com/office/powerpoint/2010/main" val="1726924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21983" y="2870640"/>
            <a:ext cx="7753082" cy="2677656"/>
          </a:xfrm>
          <a:prstGeom prst="rect">
            <a:avLst/>
          </a:prstGeom>
        </p:spPr>
        <p:txBody>
          <a:bodyPr wrap="square">
            <a:spAutoFit/>
          </a:bodyPr>
          <a:lstStyle/>
          <a:p>
            <a:pPr algn="just"/>
            <a:r>
              <a:rPr lang="ro-RO" sz="2800" dirty="0">
                <a:solidFill>
                  <a:srgbClr val="333333"/>
                </a:solidFill>
                <a:latin typeface="Times New Roman" panose="02020603050405020304" pitchFamily="18" charset="0"/>
                <a:ea typeface="Times New Roman" panose="02020603050405020304" pitchFamily="18" charset="0"/>
              </a:rPr>
              <a:t>În concluzie, </a:t>
            </a:r>
            <a:r>
              <a:rPr lang="ro-RO" sz="2800" b="1" dirty="0">
                <a:solidFill>
                  <a:srgbClr val="333333"/>
                </a:solidFill>
                <a:latin typeface="Times New Roman" panose="02020603050405020304" pitchFamily="18" charset="0"/>
                <a:ea typeface="Times New Roman" panose="02020603050405020304" pitchFamily="18" charset="0"/>
              </a:rPr>
              <a:t>profesorii eficienți</a:t>
            </a:r>
            <a:r>
              <a:rPr lang="ro-RO" sz="2800" dirty="0">
                <a:solidFill>
                  <a:srgbClr val="333333"/>
                </a:solidFill>
                <a:latin typeface="Times New Roman" panose="02020603050405020304" pitchFamily="18" charset="0"/>
                <a:ea typeface="Times New Roman" panose="02020603050405020304" pitchFamily="18" charset="0"/>
              </a:rPr>
              <a:t> sunt aceia ”umani, în sensul plin al cuvântului” adică cei ce se caracterizează prin </a:t>
            </a:r>
            <a:r>
              <a:rPr lang="ro-RO" sz="2800" i="1" dirty="0">
                <a:solidFill>
                  <a:srgbClr val="333333"/>
                </a:solidFill>
                <a:latin typeface="Times New Roman" panose="02020603050405020304" pitchFamily="18" charset="0"/>
                <a:ea typeface="Times New Roman" panose="02020603050405020304" pitchFamily="18" charset="0"/>
              </a:rPr>
              <a:t>umor, corectitudine, empatie, mai mult democratic decât autocratic, capabili să creeze un raport cu elevii, atât individual, cât și în grup, deschiși, spontani, adaptabili la schimbări</a:t>
            </a:r>
            <a:r>
              <a:rPr lang="ro-RO" sz="2800" dirty="0">
                <a:solidFill>
                  <a:srgbClr val="333333"/>
                </a:solidFill>
                <a:latin typeface="Times New Roman" panose="02020603050405020304" pitchFamily="18" charset="0"/>
                <a:ea typeface="Times New Roman" panose="02020603050405020304" pitchFamily="18" charset="0"/>
              </a:rPr>
              <a:t>. </a:t>
            </a:r>
            <a:endParaRPr lang="ro-RO" sz="2800" dirty="0"/>
          </a:p>
        </p:txBody>
      </p:sp>
    </p:spTree>
    <p:extLst>
      <p:ext uri="{BB962C8B-B14F-4D97-AF65-F5344CB8AC3E}">
        <p14:creationId xmlns:p14="http://schemas.microsoft.com/office/powerpoint/2010/main" val="4257053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791921"/>
            <a:ext cx="7834647" cy="2858475"/>
          </a:xfrm>
          <a:prstGeom prst="rect">
            <a:avLst/>
          </a:prstGeom>
        </p:spPr>
        <p:txBody>
          <a:bodyPr wrap="square">
            <a:spAutoFit/>
          </a:bodyPr>
          <a:lstStyle/>
          <a:p>
            <a:pPr indent="228600" algn="just">
              <a:lnSpc>
                <a:spcPct val="107000"/>
              </a:lnSpc>
              <a:spcAft>
                <a:spcPts val="1500"/>
              </a:spcAft>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Profesorii </a:t>
            </a:r>
            <a:r>
              <a:rPr lang="ro-RO" sz="2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ineficienți</a:t>
            </a: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sz="28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nu au simțul umorului, devin nerăbdători repede, fac comentarii care atacă persoana elevului și nu comportamentul acestuia, mai puțin integrați, înclinați spre autoritarism, mai puțin sensibili la nevoile elevilor </a:t>
            </a: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(Hull, E., Ronald, Mohan, Madan, 1975,  p. 241 apud Hamachek, D).</a:t>
            </a:r>
            <a:endParaRPr lang="ro-RO"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3172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8901" y="2442448"/>
            <a:ext cx="8246772" cy="3399329"/>
          </a:xfrm>
          <a:prstGeom prst="rect">
            <a:avLst/>
          </a:prstGeom>
        </p:spPr>
        <p:txBody>
          <a:bodyPr wrap="square">
            <a:spAutoFit/>
          </a:bodyPr>
          <a:lstStyle/>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Fiecare </a:t>
            </a:r>
            <a:r>
              <a:rPr lang="ro-RO" sz="2800" b="1"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traiectorie scolara a fiecarui elev in parte are o istorie unica </a:t>
            </a: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ce poate fi definita in moduri diferite, in functie de punctul de vedere adoptat: al elevului, al parintelui, al profesorului. </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Inevitabil putem face referiri la </a:t>
            </a:r>
            <a:r>
              <a:rPr lang="ro-RO" sz="2800" b="1"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performantele elevului, la succesele si insuccesele</a:t>
            </a: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 care ii marcheaza aceasta traiectorie. </a:t>
            </a:r>
            <a:endParaRPr lang="ro-RO"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0329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1171" y="884903"/>
            <a:ext cx="9045263" cy="5295360"/>
          </a:xfrm>
          <a:prstGeom prst="rect">
            <a:avLst/>
          </a:prstGeom>
        </p:spPr>
        <p:txBody>
          <a:bodyPr wrap="square">
            <a:spAutoFit/>
          </a:bodyPr>
          <a:lstStyle/>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Interesul tuturor (parinti, profesori, societate) pentru performantele elevilor nu este intamplator. </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Notele scolare, statutul de „elev bun” sau  de „elev slab”</a:t>
            </a: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 succesul sau insuccesul la examene influenteaza nemijlocit:</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 pozitia elevului in familie </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 in grupul de prieteni, </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 prestigiul familiei, </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 perceptia sociala a acesteia, </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 calitatea educatiei in familie. </a:t>
            </a:r>
            <a:endParaRPr lang="ro-RO"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8709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0462" y="2300631"/>
            <a:ext cx="9105363" cy="3883114"/>
          </a:xfrm>
          <a:prstGeom prst="rect">
            <a:avLst/>
          </a:prstGeom>
        </p:spPr>
        <p:txBody>
          <a:bodyPr wrap="square">
            <a:spAutoFit/>
          </a:bodyPr>
          <a:lstStyle/>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Scoala insasi este evaluata de comunitatea sociala in functie de </a:t>
            </a:r>
            <a:r>
              <a:rPr lang="ro-RO" sz="2800" b="1"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notele obtinute de elevii sai.</a:t>
            </a: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 </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In acest context, </a:t>
            </a:r>
            <a:r>
              <a:rPr lang="ro-RO" sz="2800" b="1" u="sng"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succesul scolar a devenit, prin extindere, un fel de etalon al calitatii tuturor celor implicati in acest proces elevi, profesori, parinti, institutii scolare si comunitati sociale</a:t>
            </a: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 in timp ce insuccesul /esecul scolar antreneaza deprecierea elevului, a scolii si a familiei), el devenind sinonim, prin generalizare, cu esecul in viata. </a:t>
            </a:r>
            <a:endParaRPr lang="ro-RO"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7655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163" y="549527"/>
            <a:ext cx="10393251" cy="6011902"/>
          </a:xfrm>
          <a:prstGeom prst="rect">
            <a:avLst/>
          </a:prstGeom>
        </p:spPr>
        <p:txBody>
          <a:bodyPr wrap="square">
            <a:spAutoFit/>
          </a:bodyPr>
          <a:lstStyle/>
          <a:p>
            <a:pPr indent="449580" algn="just">
              <a:lnSpc>
                <a:spcPct val="150000"/>
              </a:lnSpc>
              <a:spcAft>
                <a:spcPts val="800"/>
              </a:spcAft>
            </a:pPr>
            <a:r>
              <a:rPr lang="ro-RO" sz="2800" dirty="0">
                <a:solidFill>
                  <a:srgbClr val="171717"/>
                </a:solidFill>
                <a:latin typeface="Times New Roman" panose="02020603050405020304" pitchFamily="18" charset="0"/>
                <a:ea typeface="Calibri" panose="020F0502020204030204" pitchFamily="34" charset="0"/>
                <a:cs typeface="Times New Roman" panose="02020603050405020304" pitchFamily="18" charset="0"/>
              </a:rPr>
              <a:t>Insuccesul nu mai este asadar doar o problema pedagogica, ci devine una sociala.</a:t>
            </a:r>
            <a:endParaRPr lang="ro-RO" sz="28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50000"/>
              </a:lnSpc>
              <a:spcAft>
                <a:spcPts val="1950"/>
              </a:spcAft>
            </a:pPr>
            <a:r>
              <a:rPr lang="ro-RO"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Tot ce s-a străduit școala românească comunistă să facă din elev a fost obtinerea unui </a:t>
            </a:r>
            <a:r>
              <a:rPr lang="ro-RO" sz="28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scolar disciplinat</a:t>
            </a:r>
            <a:r>
              <a:rPr lang="ro-RO"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înainte de toate (tuns regulamentar, cu uniforma si matricola), care să nu conteste autoritatea cadrelor superioare (indiferent de calitatea lor), capabil să reproducă mecanic informații mai mult sau mai puțin utile (cu cât mai mare era această capacitate, cu atât mai mare aparea prezumția falsa de inteligență).</a:t>
            </a:r>
            <a:endParaRPr lang="ro-RO"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3555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2483" y="1104855"/>
            <a:ext cx="7189076" cy="4563429"/>
          </a:xfrm>
          <a:prstGeom prst="rect">
            <a:avLst/>
          </a:prstGeom>
        </p:spPr>
        <p:txBody>
          <a:bodyPr wrap="square">
            <a:spAutoFit/>
          </a:bodyPr>
          <a:lstStyle/>
          <a:p>
            <a:pPr indent="449580" algn="just">
              <a:lnSpc>
                <a:spcPts val="2250"/>
              </a:lnSpc>
              <a:spcAft>
                <a:spcPts val="1950"/>
              </a:spcAft>
            </a:pPr>
            <a:r>
              <a:rPr lang="ro-RO"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Școala a fost multa vreme o institutie a statului de supraveghere a copiilor, cât timp părinții se aflau la serviciu. </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În </a:t>
            </a:r>
            <a:r>
              <a:rPr lang="ro-RO" sz="2800" b="1" u="sng"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tranziție</a:t>
            </a:r>
            <a:r>
              <a:rPr lang="ro-RO"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școala romaneasca n-a mai reprezentat o garanție de reușită socială, s-au delăsat și elevii, și părinții, și profesorii. </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ro-RO" sz="28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Manualele</a:t>
            </a:r>
            <a:r>
              <a:rPr lang="ro-RO" sz="28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au rămas încărcate, extrem de bogate în informații, dar dar cu limbaj si informatii putin adaptate necesitatilor copiilor timpului nostru.</a:t>
            </a:r>
            <a:endParaRPr lang="ro-RO"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9164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8097" y="2906758"/>
            <a:ext cx="7704082" cy="2200089"/>
          </a:xfrm>
          <a:prstGeom prst="rect">
            <a:avLst/>
          </a:prstGeom>
        </p:spPr>
        <p:txBody>
          <a:bodyPr wrap="square">
            <a:spAutoFit/>
          </a:bodyPr>
          <a:lstStyle/>
          <a:p>
            <a:pPr indent="449580" algn="just">
              <a:lnSpc>
                <a:spcPct val="107000"/>
              </a:lnSpc>
              <a:spcAft>
                <a:spcPts val="800"/>
              </a:spcAft>
            </a:pPr>
            <a:r>
              <a:rPr lang="ro-RO" sz="32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Ramane in sarcina profesorului sa reuseasca sa il ajute pe elev sa gaseasca sursele, caile de informare corecta, adecvata si utila pentru viata!!!</a:t>
            </a:r>
            <a:endParaRPr lang="ro-RO" sz="32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7859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43189" y="2610429"/>
            <a:ext cx="9736428" cy="2446311"/>
          </a:xfrm>
          <a:prstGeom prst="rect">
            <a:avLst/>
          </a:prstGeom>
        </p:spPr>
        <p:txBody>
          <a:bodyPr wrap="square">
            <a:spAutoFit/>
          </a:bodyPr>
          <a:lstStyle/>
          <a:p>
            <a:pPr algn="just">
              <a:lnSpc>
                <a:spcPct val="107000"/>
              </a:lnSpc>
              <a:spcAft>
                <a:spcPts val="1500"/>
              </a:spcAf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Literatura de specialitate prezinta o serie de </a:t>
            </a:r>
            <a:r>
              <a:rPr lang="ro-RO"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mituri despre ce inseamna sa fii profesor bun, eficient</a:t>
            </a: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(Gordon, T., 201, p.42):</a:t>
            </a:r>
            <a:endParaRPr lang="ro-R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Profesorii buni sunt calmi, nu se enervează şi sunt mereu temperaţi;</a:t>
            </a:r>
            <a:endParaRPr lang="ro-RO" sz="24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Profesorii buni nu sunt părtinitori şi nu au prejudecăţi;</a:t>
            </a:r>
            <a:endParaRPr lang="ro-RO" sz="24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Profesorii buni pot şi ĩşi ascund adevăratele sentimente faţă de elevi;</a:t>
            </a:r>
            <a:endParaRPr lang="ro-RO" sz="2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0821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2737" y="2391152"/>
            <a:ext cx="9182637" cy="2649123"/>
          </a:xfrm>
          <a:prstGeom prst="rect">
            <a:avLst/>
          </a:prstGeom>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Profesorii buni au acelaşi grad de acceptare faţă de toţi elevii. Ei nu au niciodată elevi preferaţi;</a:t>
            </a:r>
            <a:endParaRPr lang="ro-RO" sz="24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Profesorii buni creează un mediu de ĩnvăţare stimulant, liber, şi ĩn acelaşi timp, mereu liniştit şi ordonat;</a:t>
            </a:r>
            <a:endParaRPr lang="ro-RO" sz="24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Profesorii buni sunt consecvenţi, nu manifestă mişcări bruşte, nu uită, nu fac greşeli;</a:t>
            </a:r>
            <a:endParaRPr lang="ro-RO" sz="2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716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7087" y="2732297"/>
            <a:ext cx="7499798" cy="2151358"/>
          </a:xfrm>
          <a:prstGeom prst="rect">
            <a:avLst/>
          </a:prstGeom>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Profesorii buni ştiu toate răspunsurile. Sunt mai inteligenţi decât elevii;</a:t>
            </a:r>
            <a:endParaRPr lang="ro-RO" sz="24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Profesorii buni se sprijină unii pe ceilalţi. Ei fac “front comun” faţă de elevi indiferent de sentimente personale, de valori sau de convingeri.</a:t>
            </a:r>
            <a:endParaRPr lang="ro-RO" sz="2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38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2282" y="1985291"/>
            <a:ext cx="9543245" cy="3489097"/>
          </a:xfrm>
          <a:prstGeom prst="rect">
            <a:avLst/>
          </a:prstGeom>
        </p:spPr>
        <p:txBody>
          <a:bodyPr wrap="square">
            <a:spAutoFit/>
          </a:bodyPr>
          <a:lstStyle/>
          <a:p>
            <a:pPr indent="228600" algn="just">
              <a:lnSpc>
                <a:spcPct val="107000"/>
              </a:lnSpc>
              <a:spcAft>
                <a:spcPts val="1500"/>
              </a:spcAft>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Asadar, profesorii buni trebuie să fie </a:t>
            </a:r>
            <a:r>
              <a:rPr lang="ro-RO" sz="2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mai buni, mai ĩnţelegători, mai inteligenţi  decât majoritatea oamenilor, trebuie să arate tot timpul imparţialitate, organizare, consecvenţă, empatie fata de elevii lor.</a:t>
            </a:r>
            <a:endParaRPr lang="ro-RO" sz="2800" b="1"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1500"/>
              </a:spcAft>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Ideea de profesor eficient a apărut la sfârșitul secolului al XIX lea în SUA, ca urmare a cerinţelor societăţii pentru ca școala să adopte modelele de structurare ale unei organizatii/intreprinderi.</a:t>
            </a:r>
            <a:endParaRPr lang="ro-RO"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0200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6067" y="1227757"/>
            <a:ext cx="9903853" cy="5390578"/>
          </a:xfrm>
          <a:prstGeom prst="rect">
            <a:avLst/>
          </a:prstGeom>
        </p:spPr>
        <p:txBody>
          <a:bodyPr wrap="square">
            <a:spAutoFit/>
          </a:bodyPr>
          <a:lstStyle/>
          <a:p>
            <a:pPr indent="228600" algn="just">
              <a:lnSpc>
                <a:spcPct val="107000"/>
              </a:lnSpc>
              <a:spcAft>
                <a:spcPts val="1500"/>
              </a:spcAf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Din analiza studiilor realizate atât în România, cât și în spațiul internațional, a rezultat că </a:t>
            </a:r>
            <a:r>
              <a:rPr lang="ro-RO"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profesorul eficient este definit în multe feluri,</a:t>
            </a: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cu referire mai ales la:</a:t>
            </a:r>
            <a:endParaRPr lang="ro-RO"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cunoștințele lui științifice pe care le predă, </a:t>
            </a:r>
            <a:endParaRPr lang="ro-RO"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abilitățile psiho-pedagogice, </a:t>
            </a:r>
            <a:endParaRPr lang="ro-RO"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abilitățile verbale, </a:t>
            </a:r>
            <a:endParaRPr lang="ro-RO"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trăsăturile de personalitate, </a:t>
            </a:r>
            <a:endParaRPr lang="ro-RO"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certificările obținute, </a:t>
            </a:r>
            <a:endParaRPr lang="ro-RO"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motivația pe care o are, </a:t>
            </a:r>
            <a:endParaRPr lang="ro-RO" sz="24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responsabilitatea pe care o simte față de elevii săi.</a:t>
            </a:r>
            <a:endParaRPr lang="ro-RO"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2294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8901" y="2204045"/>
            <a:ext cx="8324046" cy="3489097"/>
          </a:xfrm>
          <a:prstGeom prst="rect">
            <a:avLst/>
          </a:prstGeom>
        </p:spPr>
        <p:txBody>
          <a:bodyPr wrap="square">
            <a:spAutoFit/>
          </a:bodyPr>
          <a:lstStyle/>
          <a:p>
            <a:pPr indent="228600" algn="just">
              <a:lnSpc>
                <a:spcPct val="107000"/>
              </a:lnSpc>
              <a:spcAft>
                <a:spcPts val="1500"/>
              </a:spcAft>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Smith și Coldron (1998, p.60) consideră că </a:t>
            </a:r>
            <a:r>
              <a:rPr lang="ro-RO" sz="28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esenta pentru un cadru didactic la debutul carierei sale este ”ce fel de profesor vrea să fie”</a:t>
            </a: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p>
          <a:p>
            <a:pPr indent="228600" algn="just">
              <a:lnSpc>
                <a:spcPct val="107000"/>
              </a:lnSpc>
              <a:spcAft>
                <a:spcPts val="1500"/>
              </a:spcAft>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Aceasta intrebare trebuie insa formulată de-a lungul întregii cariere didactice, nu doar la inceput, cu obiectivul clar de a aspira spre a deveni din ce în ce mai bun ca dascal.</a:t>
            </a:r>
            <a:endParaRPr lang="ro-RO"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9365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2435" y="769809"/>
            <a:ext cx="7881870" cy="5833969"/>
          </a:xfrm>
          <a:prstGeom prst="rect">
            <a:avLst/>
          </a:prstGeom>
        </p:spPr>
        <p:txBody>
          <a:bodyPr wrap="square">
            <a:spAutoFit/>
          </a:bodyPr>
          <a:lstStyle/>
          <a:p>
            <a:pPr indent="228600" algn="just">
              <a:lnSpc>
                <a:spcPct val="107000"/>
              </a:lnSpc>
              <a:spcAft>
                <a:spcPts val="1500"/>
              </a:spcAft>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În opinia lui </a:t>
            </a:r>
            <a:r>
              <a:rPr lang="ro-RO" sz="28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Stronge, profesorul eficient este acela care ”are o influență majoră și de durată asupra vieții elevilor săi”</a:t>
            </a: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(2007, p.10). </a:t>
            </a:r>
          </a:p>
          <a:p>
            <a:pPr indent="228600" algn="just">
              <a:lnSpc>
                <a:spcPct val="107000"/>
              </a:lnSpc>
              <a:spcAft>
                <a:spcPts val="1500"/>
              </a:spcAft>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Concluziile autorului sunt că </a:t>
            </a:r>
            <a:r>
              <a:rPr lang="ro-RO" sz="2800" b="1"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profesorul eficient</a:t>
            </a: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este caracterizat de:</a:t>
            </a:r>
            <a:endParaRPr lang="ro-RO"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abilități verbale, </a:t>
            </a:r>
            <a:endParaRPr lang="ro-RO" sz="2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studii pedagogice, </a:t>
            </a:r>
            <a:endParaRPr lang="ro-RO" sz="2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certificările profesionale, </a:t>
            </a:r>
            <a:endParaRPr lang="ro-RO" sz="2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cunoașterea disciplinei pe care o predă,</a:t>
            </a:r>
            <a:endParaRPr lang="ro-RO" sz="28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1500"/>
              </a:spcAft>
              <a:buFont typeface="Times New Roman" panose="02020603050405020304" pitchFamily="18" charset="0"/>
              <a:buChar char="-"/>
            </a:pPr>
            <a:r>
              <a:rPr lang="ro-RO" sz="28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experiența la catedră.</a:t>
            </a:r>
            <a:endParaRPr lang="ro-RO"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4847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5458" y="2345783"/>
            <a:ext cx="9710671" cy="2565959"/>
          </a:xfrm>
          <a:prstGeom prst="rect">
            <a:avLst/>
          </a:prstGeom>
        </p:spPr>
        <p:txBody>
          <a:bodyPr wrap="square">
            <a:spAutoFit/>
          </a:bodyPr>
          <a:lstStyle/>
          <a:p>
            <a:pPr indent="228600" algn="just">
              <a:lnSpc>
                <a:spcPct val="107000"/>
              </a:lnSpc>
              <a:spcAft>
                <a:spcPts val="800"/>
              </a:spcAf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Conform rezultatelor cercetărilor realizate de Lipman, 1998, Payne, 1994, citate de Sternberg și Subotnik (2006, p. 128) </a:t>
            </a:r>
            <a:r>
              <a:rPr lang="ro-RO"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profesorul de succes </a:t>
            </a: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este definit prin următoarele </a:t>
            </a:r>
            <a:r>
              <a:rPr lang="ro-RO" sz="2400" b="1"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caracteristici:</a:t>
            </a: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o-RO" sz="2400"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800"/>
              </a:spcAft>
            </a:pP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o-RO" sz="24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dedicat, conștient de nevoile elevilor săi, atent la elevii săi tot timpul orei, implicat mereu intelectual și emoțional, având așteptări mari de la elevii lor, care recunosc atât slăbiciunile, cât și calitățile elevilor</a:t>
            </a:r>
            <a:r>
              <a:rPr lang="ro-RO"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endParaRPr lang="ro-RO"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538086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41</TotalTime>
  <Words>891</Words>
  <Application>Microsoft Office PowerPoint</Application>
  <PresentationFormat>Widescreen</PresentationFormat>
  <Paragraphs>51</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Algerian</vt:lpstr>
      <vt:lpstr>Calibri</vt:lpstr>
      <vt:lpstr>Century Gothic</vt:lpstr>
      <vt:lpstr>Symbol</vt:lpstr>
      <vt:lpstr>Times New Roman</vt:lpstr>
      <vt:lpstr>Wingdings 3</vt:lpstr>
      <vt:lpstr>Slice</vt:lpstr>
      <vt:lpstr>A 3.3. Platforma educationala online pentru sprijin profesional. Identificare resurse educaționale pentru susținerea educației incluzive de calitate UN BUN PROFESOR=UN ELEV BUN?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profesional. Identificare resurse educaționale pentru susținerea educației incluzive de calitate UN BUN PROFESOR=UN ELEV BUN?</dc:title>
  <dc:creator>Calculator</dc:creator>
  <cp:lastModifiedBy>Irina Mihailescu</cp:lastModifiedBy>
  <cp:revision>4</cp:revision>
  <dcterms:created xsi:type="dcterms:W3CDTF">2019-06-24T10:52:40Z</dcterms:created>
  <dcterms:modified xsi:type="dcterms:W3CDTF">2019-07-08T10:38:21Z</dcterms:modified>
</cp:coreProperties>
</file>