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05/02/2019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05/02/2019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05/02/2019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05/02/2019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05/02/2019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592429"/>
            <a:ext cx="10993549" cy="1903016"/>
          </a:xfrm>
        </p:spPr>
        <p:txBody>
          <a:bodyPr>
            <a:normAutofit fontScale="90000"/>
          </a:bodyPr>
          <a:lstStyle/>
          <a:p>
            <a:pPr algn="ctr"/>
            <a:r>
              <a:rPr lang="ro-RO" sz="1800" b="1" dirty="0"/>
              <a:t>A 3.3. Platforma educationala online pentru sprijin profesional.</a:t>
            </a:r>
            <a:br>
              <a:rPr lang="ro-RO" sz="1800" dirty="0"/>
            </a:br>
            <a:r>
              <a:rPr lang="ro-RO" sz="1800" b="1" dirty="0"/>
              <a:t>Identificare resurse educaționale pentru susținerea educației incluzive de calitate</a:t>
            </a:r>
            <a:br>
              <a:rPr lang="ro-RO" sz="1800" b="1" dirty="0"/>
            </a:br>
            <a:br>
              <a:rPr lang="ro-RO" sz="1800" b="1" dirty="0"/>
            </a:br>
            <a:r>
              <a:rPr lang="ro-RO" b="1" dirty="0">
                <a:latin typeface="Algerian" panose="04020705040A02060702" pitchFamily="82" charset="0"/>
              </a:rPr>
              <a:t>STRATEGIILE DIDACTICE</a:t>
            </a:r>
            <a:br>
              <a:rPr lang="ro-RO" dirty="0">
                <a:latin typeface="Algerian" panose="04020705040A02060702" pitchFamily="82" charset="0"/>
              </a:rPr>
            </a:br>
            <a:endParaRPr lang="ro-RO" dirty="0">
              <a:latin typeface="Algerian" panose="04020705040A02060702" pitchFamily="82" charset="0"/>
            </a:endParaRPr>
          </a:p>
        </p:txBody>
      </p:sp>
      <p:sp>
        <p:nvSpPr>
          <p:cNvPr id="3" name="Subtitle 2"/>
          <p:cNvSpPr>
            <a:spLocks noGrp="1"/>
          </p:cNvSpPr>
          <p:nvPr>
            <p:ph type="subTitle" idx="1"/>
          </p:nvPr>
        </p:nvSpPr>
        <p:spPr>
          <a:xfrm>
            <a:off x="581191" y="5550794"/>
            <a:ext cx="10993546" cy="759854"/>
          </a:xfrm>
        </p:spPr>
        <p:txBody>
          <a:bodyPr/>
          <a:lstStyle/>
          <a:p>
            <a:endParaRPr lang="ro-RO" b="1" dirty="0"/>
          </a:p>
        </p:txBody>
      </p:sp>
    </p:spTree>
    <p:extLst>
      <p:ext uri="{BB962C8B-B14F-4D97-AF65-F5344CB8AC3E}">
        <p14:creationId xmlns:p14="http://schemas.microsoft.com/office/powerpoint/2010/main" val="204896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r>
              <a:rPr lang="ro-RO" sz="2400" dirty="0">
                <a:latin typeface="Times New Roman" panose="02020603050405020304" pitchFamily="18" charset="0"/>
                <a:cs typeface="Times New Roman" panose="02020603050405020304" pitchFamily="18" charset="0"/>
              </a:rPr>
              <a:t>3. </a:t>
            </a:r>
            <a:r>
              <a:rPr lang="ro-RO" sz="2400" i="1" dirty="0">
                <a:latin typeface="Times New Roman" panose="02020603050405020304" pitchFamily="18" charset="0"/>
                <a:cs typeface="Times New Roman" panose="02020603050405020304" pitchFamily="18" charset="0"/>
              </a:rPr>
              <a:t>Strategia didactica programeaza</a:t>
            </a:r>
            <a:r>
              <a:rPr lang="ro-RO" sz="2400" dirty="0">
                <a:latin typeface="Times New Roman" panose="02020603050405020304" pitchFamily="18" charset="0"/>
                <a:cs typeface="Times New Roman" panose="02020603050405020304" pitchFamily="18" charset="0"/>
              </a:rPr>
              <a:t> un set de actiuni si operatii de instruire pentru atingerea obiectivelor fixate, conducand comportamentul de predare, de invatare;</a:t>
            </a:r>
          </a:p>
          <a:p>
            <a:r>
              <a:rPr lang="ro-RO" sz="2400" dirty="0">
                <a:latin typeface="Times New Roman" panose="02020603050405020304" pitchFamily="18" charset="0"/>
                <a:cs typeface="Times New Roman" panose="02020603050405020304" pitchFamily="18" charset="0"/>
              </a:rPr>
              <a:t>4. </a:t>
            </a:r>
            <a:r>
              <a:rPr lang="ro-RO" sz="2400" i="1" dirty="0">
                <a:latin typeface="Times New Roman" panose="02020603050405020304" pitchFamily="18" charset="0"/>
                <a:cs typeface="Times New Roman" panose="02020603050405020304" pitchFamily="18" charset="0"/>
              </a:rPr>
              <a:t>Strategia didactica impune criterii</a:t>
            </a:r>
            <a:r>
              <a:rPr lang="ro-RO" sz="2400" dirty="0">
                <a:latin typeface="Times New Roman" panose="02020603050405020304" pitchFamily="18" charset="0"/>
                <a:cs typeface="Times New Roman" panose="02020603050405020304" pitchFamily="18" charset="0"/>
              </a:rPr>
              <a:t> de alegere si organizare a mijloacelor, metodelor si a modurilor de grupare a elevilor (frontal, grupal, individual) in functie de obiectivele propuse, de experienta de invatare, de caracteristicile profesorului,de caracteristicele  elevilor, de timpul si de spatiul scolar, de momentul actiunii de instruire.</a:t>
            </a:r>
          </a:p>
          <a:p>
            <a:endParaRPr lang="ro-RO" dirty="0"/>
          </a:p>
        </p:txBody>
      </p:sp>
    </p:spTree>
    <p:extLst>
      <p:ext uri="{BB962C8B-B14F-4D97-AF65-F5344CB8AC3E}">
        <p14:creationId xmlns:p14="http://schemas.microsoft.com/office/powerpoint/2010/main" val="3832103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lnSpcReduction="10000"/>
          </a:bodyPr>
          <a:lstStyle/>
          <a:p>
            <a:pPr marL="0" indent="0">
              <a:buNone/>
            </a:pPr>
            <a:r>
              <a:rPr lang="ro-RO" sz="2400" dirty="0">
                <a:latin typeface="Times New Roman" panose="02020603050405020304" pitchFamily="18" charset="0"/>
                <a:cs typeface="Times New Roman" panose="02020603050405020304" pitchFamily="18" charset="0"/>
              </a:rPr>
              <a:t>Cunoscand </a:t>
            </a:r>
            <a:r>
              <a:rPr lang="ro-RO" sz="2400" i="1" dirty="0">
                <a:latin typeface="Times New Roman" panose="02020603050405020304" pitchFamily="18" charset="0"/>
                <a:cs typeface="Times New Roman" panose="02020603050405020304" pitchFamily="18" charset="0"/>
              </a:rPr>
              <a:t>functiile</a:t>
            </a:r>
            <a:r>
              <a:rPr lang="ro-RO" sz="2400" dirty="0">
                <a:latin typeface="Times New Roman" panose="02020603050405020304" pitchFamily="18" charset="0"/>
                <a:cs typeface="Times New Roman" panose="02020603050405020304" pitchFamily="18" charset="0"/>
              </a:rPr>
              <a:t> strategiilor didactice:</a:t>
            </a:r>
          </a:p>
          <a:p>
            <a:r>
              <a:rPr lang="ro-RO" sz="2400" dirty="0">
                <a:latin typeface="Times New Roman" panose="02020603050405020304" pitchFamily="18" charset="0"/>
                <a:cs typeface="Times New Roman" panose="02020603050405020304" pitchFamily="18" charset="0"/>
              </a:rPr>
              <a:t>1. </a:t>
            </a:r>
            <a:r>
              <a:rPr lang="ro-RO" sz="2400" i="1" dirty="0">
                <a:latin typeface="Times New Roman" panose="02020603050405020304" pitchFamily="18" charset="0"/>
                <a:cs typeface="Times New Roman" panose="02020603050405020304" pitchFamily="18" charset="0"/>
              </a:rPr>
              <a:t>se poate deduce miscarea lor</a:t>
            </a:r>
            <a:r>
              <a:rPr lang="ro-RO" sz="2400" dirty="0">
                <a:latin typeface="Times New Roman" panose="02020603050405020304" pitchFamily="18" charset="0"/>
                <a:cs typeface="Times New Roman" panose="02020603050405020304" pitchFamily="18" charset="0"/>
              </a:rPr>
              <a:t>, compunerea si recompunerea lor in functie de desfasurarea procesului de invatamant;</a:t>
            </a:r>
          </a:p>
          <a:p>
            <a:r>
              <a:rPr lang="ro-RO" sz="2400" dirty="0">
                <a:latin typeface="Times New Roman" panose="02020603050405020304" pitchFamily="18" charset="0"/>
                <a:cs typeface="Times New Roman" panose="02020603050405020304" pitchFamily="18" charset="0"/>
              </a:rPr>
              <a:t>2. </a:t>
            </a:r>
            <a:r>
              <a:rPr lang="ro-RO" sz="2400" i="1" dirty="0">
                <a:latin typeface="Times New Roman" panose="02020603050405020304" pitchFamily="18" charset="0"/>
                <a:cs typeface="Times New Roman" panose="02020603050405020304" pitchFamily="18" charset="0"/>
              </a:rPr>
              <a:t>se poate deduce</a:t>
            </a:r>
            <a:r>
              <a:rPr lang="ro-RO" sz="2400" dirty="0">
                <a:latin typeface="Times New Roman" panose="02020603050405020304" pitchFamily="18" charset="0"/>
                <a:cs typeface="Times New Roman" panose="02020603050405020304" pitchFamily="18" charset="0"/>
              </a:rPr>
              <a:t> ca strategiile didactice sunt </a:t>
            </a:r>
            <a:r>
              <a:rPr lang="ro-RO" sz="2400" i="1" dirty="0">
                <a:latin typeface="Times New Roman" panose="02020603050405020304" pitchFamily="18" charset="0"/>
                <a:cs typeface="Times New Roman" panose="02020603050405020304" pitchFamily="18" charset="0"/>
              </a:rPr>
              <a:t>moduri de abordare a predarii - instruirii; a cunoasterii deci, </a:t>
            </a:r>
            <a:r>
              <a:rPr lang="ro-RO" sz="2400" dirty="0">
                <a:latin typeface="Times New Roman" panose="02020603050405020304" pitchFamily="18" charset="0"/>
                <a:cs typeface="Times New Roman" panose="02020603050405020304" pitchFamily="18" charset="0"/>
              </a:rPr>
              <a:t>realizata prin procesul de invatamant. In acest sens ,este necesar ca si profesorul si elevii sa stapaneasca diferite moduri de abordare a invatarii, adica diferite strategii didactice generale si particulare. Ex.: se vorbeste de invatare </a:t>
            </a:r>
            <a:r>
              <a:rPr lang="ro-RO" sz="2400" i="1" dirty="0">
                <a:latin typeface="Times New Roman" panose="02020603050405020304" pitchFamily="18" charset="0"/>
                <a:cs typeface="Times New Roman" panose="02020603050405020304" pitchFamily="18" charset="0"/>
              </a:rPr>
              <a:t>prin receptare, </a:t>
            </a:r>
            <a:r>
              <a:rPr lang="ro-RO" sz="2400" dirty="0">
                <a:latin typeface="Times New Roman" panose="02020603050405020304" pitchFamily="18" charset="0"/>
                <a:cs typeface="Times New Roman" panose="02020603050405020304" pitchFamily="18" charset="0"/>
              </a:rPr>
              <a:t>indrumata total de profesor si de invatare</a:t>
            </a:r>
            <a:r>
              <a:rPr lang="ro-RO" sz="2400" i="1" dirty="0">
                <a:latin typeface="Times New Roman" panose="02020603050405020304" pitchFamily="18" charset="0"/>
                <a:cs typeface="Times New Roman" panose="02020603050405020304" pitchFamily="18" charset="0"/>
              </a:rPr>
              <a:t> prin descoperire,</a:t>
            </a:r>
            <a:r>
              <a:rPr lang="ro-RO" sz="2400" dirty="0">
                <a:latin typeface="Times New Roman" panose="02020603050405020304" pitchFamily="18" charset="0"/>
                <a:cs typeface="Times New Roman" panose="02020603050405020304" pitchFamily="18" charset="0"/>
              </a:rPr>
              <a:t> total independenta sau oarecum indrumata (ultima cu rezultate mai bune)</a:t>
            </a:r>
          </a:p>
          <a:p>
            <a:endParaRPr lang="ro-RO" dirty="0"/>
          </a:p>
        </p:txBody>
      </p:sp>
    </p:spTree>
    <p:extLst>
      <p:ext uri="{BB962C8B-B14F-4D97-AF65-F5344CB8AC3E}">
        <p14:creationId xmlns:p14="http://schemas.microsoft.com/office/powerpoint/2010/main" val="40951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lnSpcReduction="10000"/>
          </a:bodyPr>
          <a:lstStyle/>
          <a:p>
            <a:pPr marL="0" indent="0">
              <a:buNone/>
            </a:pPr>
            <a:r>
              <a:rPr lang="ro-RO" b="1" dirty="0"/>
              <a:t>STRATEGII DIDACTICE</a:t>
            </a:r>
            <a:endParaRPr lang="ro-RO" dirty="0"/>
          </a:p>
          <a:p>
            <a:r>
              <a:rPr lang="ro-RO" sz="2400" dirty="0">
                <a:latin typeface="Times New Roman" panose="02020603050405020304" pitchFamily="18" charset="0"/>
                <a:cs typeface="Times New Roman" panose="02020603050405020304" pitchFamily="18" charset="0"/>
              </a:rPr>
              <a:t>1. </a:t>
            </a:r>
            <a:r>
              <a:rPr lang="ro-RO" sz="2400" i="1" dirty="0">
                <a:latin typeface="Times New Roman" panose="02020603050405020304" pitchFamily="18" charset="0"/>
                <a:cs typeface="Times New Roman" panose="02020603050405020304" pitchFamily="18" charset="0"/>
              </a:rPr>
              <a:t>dupa logica gandirii</a:t>
            </a:r>
            <a:r>
              <a:rPr lang="ro-RO" sz="2400" dirty="0">
                <a:latin typeface="Times New Roman" panose="02020603050405020304" pitchFamily="18" charset="0"/>
                <a:cs typeface="Times New Roman" panose="02020603050405020304" pitchFamily="18" charset="0"/>
              </a:rPr>
              <a:t>, ele sunt:</a:t>
            </a:r>
          </a:p>
          <a:p>
            <a:r>
              <a:rPr lang="ro-RO" sz="2400" dirty="0">
                <a:latin typeface="Times New Roman" panose="02020603050405020304" pitchFamily="18" charset="0"/>
                <a:cs typeface="Times New Roman" panose="02020603050405020304" pitchFamily="18" charset="0"/>
              </a:rPr>
              <a:t>a. </a:t>
            </a:r>
            <a:r>
              <a:rPr lang="ro-RO" sz="2400" i="1" dirty="0">
                <a:latin typeface="Times New Roman" panose="02020603050405020304" pitchFamily="18" charset="0"/>
                <a:cs typeface="Times New Roman" panose="02020603050405020304" pitchFamily="18" charset="0"/>
              </a:rPr>
              <a:t>inductive,. </a:t>
            </a:r>
            <a:r>
              <a:rPr lang="ro-RO" sz="2400" dirty="0">
                <a:latin typeface="Times New Roman" panose="02020603050405020304" pitchFamily="18" charset="0"/>
                <a:cs typeface="Times New Roman" panose="02020603050405020304" pitchFamily="18" charset="0"/>
              </a:rPr>
              <a:t>care conduc cunoasterea de la fapte empirice la notiuni, principii, legi. Traseul invatarii porneste, in acest caz, de la exemple concrete, percepute, explicate, si ajunge la idei, de la efecte la cauze, de la particular la general;</a:t>
            </a:r>
          </a:p>
          <a:p>
            <a:r>
              <a:rPr lang="ro-RO" sz="2400" dirty="0">
                <a:latin typeface="Times New Roman" panose="02020603050405020304" pitchFamily="18" charset="0"/>
                <a:cs typeface="Times New Roman" panose="02020603050405020304" pitchFamily="18" charset="0"/>
              </a:rPr>
              <a:t> b. </a:t>
            </a:r>
            <a:r>
              <a:rPr lang="ro-RO" sz="2400" i="1" dirty="0">
                <a:latin typeface="Times New Roman" panose="02020603050405020304" pitchFamily="18" charset="0"/>
                <a:cs typeface="Times New Roman" panose="02020603050405020304" pitchFamily="18" charset="0"/>
              </a:rPr>
              <a:t>deductive</a:t>
            </a:r>
            <a:r>
              <a:rPr lang="ro-RO" sz="2400" dirty="0">
                <a:latin typeface="Times New Roman" panose="02020603050405020304" pitchFamily="18" charset="0"/>
                <a:cs typeface="Times New Roman" panose="02020603050405020304" pitchFamily="18" charset="0"/>
              </a:rPr>
              <a:t>,  in care invatarea urmeaza sensul invers celui inductiv, pornind de la idei, concepte, principii, legi si mergand spre concret spre faptul observabil, de la general la particular;</a:t>
            </a:r>
          </a:p>
          <a:p>
            <a:r>
              <a:rPr lang="ro-RO" sz="2400" dirty="0">
                <a:latin typeface="Times New Roman" panose="02020603050405020304" pitchFamily="18" charset="0"/>
                <a:cs typeface="Times New Roman" panose="02020603050405020304" pitchFamily="18" charset="0"/>
              </a:rPr>
              <a:t> c. </a:t>
            </a:r>
            <a:r>
              <a:rPr lang="ro-RO" sz="2400" i="1" dirty="0">
                <a:latin typeface="Times New Roman" panose="02020603050405020304" pitchFamily="18" charset="0"/>
                <a:cs typeface="Times New Roman" panose="02020603050405020304" pitchFamily="18" charset="0"/>
              </a:rPr>
              <a:t>analogice,</a:t>
            </a:r>
            <a:r>
              <a:rPr lang="ro-RO" sz="2400" dirty="0">
                <a:latin typeface="Times New Roman" panose="02020603050405020304" pitchFamily="18" charset="0"/>
                <a:cs typeface="Times New Roman" panose="02020603050405020304" pitchFamily="18" charset="0"/>
              </a:rPr>
              <a:t> in care cunoasterea, invatarea, se realizeaza mediat, prin modele;</a:t>
            </a:r>
          </a:p>
        </p:txBody>
      </p:sp>
    </p:spTree>
    <p:extLst>
      <p:ext uri="{BB962C8B-B14F-4D97-AF65-F5344CB8AC3E}">
        <p14:creationId xmlns:p14="http://schemas.microsoft.com/office/powerpoint/2010/main" val="392437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r>
              <a:rPr lang="ro-RO" sz="2400" dirty="0">
                <a:latin typeface="Times New Roman" panose="02020603050405020304" pitchFamily="18" charset="0"/>
                <a:cs typeface="Times New Roman" panose="02020603050405020304" pitchFamily="18" charset="0"/>
              </a:rPr>
              <a:t>d. </a:t>
            </a:r>
            <a:r>
              <a:rPr lang="ro-RO" sz="2400" i="1" dirty="0">
                <a:latin typeface="Times New Roman" panose="02020603050405020304" pitchFamily="18" charset="0"/>
                <a:cs typeface="Times New Roman" panose="02020603050405020304" pitchFamily="18" charset="0"/>
              </a:rPr>
              <a:t>mixte, </a:t>
            </a:r>
            <a:r>
              <a:rPr lang="ro-RO" sz="2400" dirty="0">
                <a:latin typeface="Times New Roman" panose="02020603050405020304" pitchFamily="18" charset="0"/>
                <a:cs typeface="Times New Roman" panose="02020603050405020304" pitchFamily="18" charset="0"/>
              </a:rPr>
              <a:t>inductive si deductive, in cadrul carora se recunoaste meritul ambelor cai de cunoastere: inductiva si deductiva;</a:t>
            </a:r>
          </a:p>
          <a:p>
            <a:r>
              <a:rPr lang="ro-RO" sz="2400" dirty="0">
                <a:latin typeface="Times New Roman" panose="02020603050405020304" pitchFamily="18" charset="0"/>
                <a:cs typeface="Times New Roman" panose="02020603050405020304" pitchFamily="18" charset="0"/>
              </a:rPr>
              <a:t>e. </a:t>
            </a:r>
            <a:r>
              <a:rPr lang="ro-RO" sz="2400" i="1" dirty="0">
                <a:latin typeface="Times New Roman" panose="02020603050405020304" pitchFamily="18" charset="0"/>
                <a:cs typeface="Times New Roman" panose="02020603050405020304" pitchFamily="18" charset="0"/>
              </a:rPr>
              <a:t>transductive,</a:t>
            </a:r>
            <a:r>
              <a:rPr lang="ro-RO" sz="2400" dirty="0">
                <a:latin typeface="Times New Roman" panose="02020603050405020304" pitchFamily="18" charset="0"/>
                <a:cs typeface="Times New Roman" panose="02020603050405020304" pitchFamily="18" charset="0"/>
              </a:rPr>
              <a:t>in cadrul carora este utilizata forta explicativa a metaforei.</a:t>
            </a:r>
          </a:p>
          <a:p>
            <a:endParaRPr lang="ro-RO" dirty="0"/>
          </a:p>
        </p:txBody>
      </p:sp>
    </p:spTree>
    <p:extLst>
      <p:ext uri="{BB962C8B-B14F-4D97-AF65-F5344CB8AC3E}">
        <p14:creationId xmlns:p14="http://schemas.microsoft.com/office/powerpoint/2010/main" val="1839554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pPr marL="0" indent="0">
              <a:buNone/>
            </a:pPr>
            <a:r>
              <a:rPr lang="ro-RO" sz="2400" dirty="0">
                <a:latin typeface="Times New Roman" panose="02020603050405020304" pitchFamily="18" charset="0"/>
                <a:cs typeface="Times New Roman" panose="02020603050405020304" pitchFamily="18" charset="0"/>
              </a:rPr>
              <a:t>2.  </a:t>
            </a:r>
            <a:r>
              <a:rPr lang="ro-RO" sz="2400" i="1" dirty="0">
                <a:latin typeface="Times New Roman" panose="02020603050405020304" pitchFamily="18" charset="0"/>
                <a:cs typeface="Times New Roman" panose="02020603050405020304" pitchFamily="18" charset="0"/>
              </a:rPr>
              <a:t>in functie de gradul de dirijare</a:t>
            </a:r>
            <a:r>
              <a:rPr lang="ro-RO" sz="2400" dirty="0">
                <a:latin typeface="Times New Roman" panose="02020603050405020304" pitchFamily="18" charset="0"/>
                <a:cs typeface="Times New Roman" panose="02020603050405020304" pitchFamily="18" charset="0"/>
              </a:rPr>
              <a:t>  </a:t>
            </a:r>
            <a:r>
              <a:rPr lang="ro-RO" sz="2400" i="1" dirty="0">
                <a:latin typeface="Times New Roman" panose="02020603050405020304" pitchFamily="18" charset="0"/>
                <a:cs typeface="Times New Roman" panose="02020603050405020304" pitchFamily="18" charset="0"/>
              </a:rPr>
              <a:t>nondirijare</a:t>
            </a:r>
            <a:r>
              <a:rPr lang="ro-RO" sz="2400" dirty="0">
                <a:latin typeface="Times New Roman" panose="02020603050405020304" pitchFamily="18" charset="0"/>
                <a:cs typeface="Times New Roman" panose="02020603050405020304" pitchFamily="18" charset="0"/>
              </a:rPr>
              <a:t> a invatarii, strategiile didactice sunt:</a:t>
            </a:r>
          </a:p>
          <a:p>
            <a:r>
              <a:rPr lang="ro-RO" sz="2400" dirty="0">
                <a:latin typeface="Times New Roman" panose="02020603050405020304" pitchFamily="18" charset="0"/>
                <a:cs typeface="Times New Roman" panose="02020603050405020304" pitchFamily="18" charset="0"/>
              </a:rPr>
              <a:t>a. </a:t>
            </a:r>
            <a:r>
              <a:rPr lang="ro-RO" sz="2400" i="1" dirty="0">
                <a:latin typeface="Times New Roman" panose="02020603050405020304" pitchFamily="18" charset="0"/>
                <a:cs typeface="Times New Roman" panose="02020603050405020304" pitchFamily="18" charset="0"/>
              </a:rPr>
              <a:t>algoritmice,</a:t>
            </a:r>
            <a:r>
              <a:rPr lang="ro-RO" sz="2400" dirty="0">
                <a:latin typeface="Times New Roman" panose="02020603050405020304" pitchFamily="18" charset="0"/>
                <a:cs typeface="Times New Roman" panose="02020603050405020304" pitchFamily="18" charset="0"/>
              </a:rPr>
              <a:t>prescrise urmand reguli, pasi, pentru realizarea procesului de invatamant, fiind dirijate, rigide, cu efect de reducere a curiozitatii si originalitatii in invatare; ele pot fi : imitative, expozitive, explicative, programate etc.;</a:t>
            </a:r>
          </a:p>
          <a:p>
            <a:r>
              <a:rPr lang="ro-RO" sz="2400" dirty="0">
                <a:latin typeface="Times New Roman" panose="02020603050405020304" pitchFamily="18" charset="0"/>
                <a:cs typeface="Times New Roman" panose="02020603050405020304" pitchFamily="18" charset="0"/>
              </a:rPr>
              <a:t>b. </a:t>
            </a:r>
            <a:r>
              <a:rPr lang="ro-RO" sz="2400" i="1" dirty="0">
                <a:latin typeface="Times New Roman" panose="02020603050405020304" pitchFamily="18" charset="0"/>
                <a:cs typeface="Times New Roman" panose="02020603050405020304" pitchFamily="18" charset="0"/>
              </a:rPr>
              <a:t>nealgoritmice, </a:t>
            </a:r>
            <a:r>
              <a:rPr lang="ro-RO" sz="2400" dirty="0">
                <a:latin typeface="Times New Roman" panose="02020603050405020304" pitchFamily="18" charset="0"/>
                <a:cs typeface="Times New Roman" panose="02020603050405020304" pitchFamily="18" charset="0"/>
              </a:rPr>
              <a:t>care nu prescriu desfasurarea procesului de invatamant, cu o dirijare redusa, cu mai mult efort propriu din partea elevului, bazate pe munca independenta; ele sunt active, participative.</a:t>
            </a:r>
          </a:p>
        </p:txBody>
      </p:sp>
    </p:spTree>
    <p:extLst>
      <p:ext uri="{BB962C8B-B14F-4D97-AF65-F5344CB8AC3E}">
        <p14:creationId xmlns:p14="http://schemas.microsoft.com/office/powerpoint/2010/main" val="3874184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a:xfrm>
            <a:off x="581193" y="1931832"/>
            <a:ext cx="11029615" cy="4378816"/>
          </a:xfrm>
        </p:spPr>
        <p:txBody>
          <a:bodyPr>
            <a:noAutofit/>
          </a:bodyPr>
          <a:lstStyle/>
          <a:p>
            <a:pPr marL="0" indent="0">
              <a:buNone/>
            </a:pPr>
            <a:r>
              <a:rPr lang="ro-RO" sz="2000" i="1" dirty="0">
                <a:latin typeface="Times New Roman" panose="02020603050405020304" pitchFamily="18" charset="0"/>
                <a:cs typeface="Times New Roman" panose="02020603050405020304" pitchFamily="18" charset="0"/>
              </a:rPr>
              <a:t>Din categoria</a:t>
            </a:r>
            <a:r>
              <a:rPr lang="ro-RO" sz="2000" dirty="0">
                <a:latin typeface="Times New Roman" panose="02020603050405020304" pitchFamily="18" charset="0"/>
                <a:cs typeface="Times New Roman" panose="02020603050405020304" pitchFamily="18" charset="0"/>
              </a:rPr>
              <a:t> strategiilor nealgoritmice fac parte: </a:t>
            </a:r>
            <a:r>
              <a:rPr lang="ro-RO" sz="2000" i="1" dirty="0">
                <a:latin typeface="Times New Roman" panose="02020603050405020304" pitchFamily="18" charset="0"/>
                <a:cs typeface="Times New Roman" panose="02020603050405020304" pitchFamily="18" charset="0"/>
              </a:rPr>
              <a:t>strategiile euristice,</a:t>
            </a:r>
            <a:r>
              <a:rPr lang="ro-RO" sz="2000" dirty="0">
                <a:latin typeface="Times New Roman" panose="02020603050405020304" pitchFamily="18" charset="0"/>
                <a:cs typeface="Times New Roman" panose="02020603050405020304" pitchFamily="18" charset="0"/>
              </a:rPr>
              <a:t>de cautare, de descoperire ( heuriskein = a afla, a descoperi), asemanatoare cercetarii stiintifice. In contextul lor,elevul este autonom, el “incearca”, “cauta” pentru a descoperii, a redescoperi adevarul.</a:t>
            </a:r>
          </a:p>
          <a:p>
            <a:r>
              <a:rPr lang="ro-RO" sz="2000" dirty="0">
                <a:latin typeface="Times New Roman" panose="02020603050405020304" pitchFamily="18" charset="0"/>
                <a:cs typeface="Times New Roman" panose="02020603050405020304" pitchFamily="18" charset="0"/>
              </a:rPr>
              <a:t>Strategiile euristice, la randul lor, pot fi:</a:t>
            </a:r>
          </a:p>
          <a:p>
            <a:r>
              <a:rPr lang="ro-RO" sz="2000" dirty="0">
                <a:latin typeface="Times New Roman" panose="02020603050405020304" pitchFamily="18" charset="0"/>
                <a:cs typeface="Times New Roman" panose="02020603050405020304" pitchFamily="18" charset="0"/>
              </a:rPr>
              <a:t>-de descoperire semidirijata (explicativ - investigative),</a:t>
            </a:r>
          </a:p>
          <a:p>
            <a:r>
              <a:rPr lang="ro-RO" sz="2000" dirty="0">
                <a:latin typeface="Times New Roman" panose="02020603050405020304" pitchFamily="18" charset="0"/>
                <a:cs typeface="Times New Roman" panose="02020603050405020304" pitchFamily="18" charset="0"/>
              </a:rPr>
              <a:t>- conversativ – euristice,</a:t>
            </a:r>
          </a:p>
          <a:p>
            <a:r>
              <a:rPr lang="ro-RO" sz="2000" dirty="0">
                <a:latin typeface="Times New Roman" panose="02020603050405020304" pitchFamily="18" charset="0"/>
                <a:cs typeface="Times New Roman" panose="02020603050405020304" pitchFamily="18" charset="0"/>
              </a:rPr>
              <a:t>- de descoperire independenta,</a:t>
            </a:r>
          </a:p>
          <a:p>
            <a:r>
              <a:rPr lang="ro-RO" sz="2000" dirty="0">
                <a:latin typeface="Times New Roman" panose="02020603050405020304" pitchFamily="18" charset="0"/>
                <a:cs typeface="Times New Roman" panose="02020603050405020304" pitchFamily="18" charset="0"/>
              </a:rPr>
              <a:t>- de problematizare,</a:t>
            </a:r>
          </a:p>
          <a:p>
            <a:r>
              <a:rPr lang="ro-RO" sz="2000" dirty="0">
                <a:latin typeface="Times New Roman" panose="02020603050405020304" pitchFamily="18" charset="0"/>
                <a:cs typeface="Times New Roman" panose="02020603050405020304" pitchFamily="18" charset="0"/>
              </a:rPr>
              <a:t>- inductiv – experimentale,</a:t>
            </a:r>
          </a:p>
          <a:p>
            <a:r>
              <a:rPr lang="ro-RO" sz="2000" dirty="0">
                <a:latin typeface="Times New Roman" panose="02020603050405020304" pitchFamily="18" charset="0"/>
                <a:cs typeface="Times New Roman" panose="02020603050405020304" pitchFamily="18" charset="0"/>
              </a:rPr>
              <a:t>- creative, care lasa loc spontaneitatii gandirii divergente, originale.</a:t>
            </a:r>
          </a:p>
        </p:txBody>
      </p:sp>
    </p:spTree>
    <p:extLst>
      <p:ext uri="{BB962C8B-B14F-4D97-AF65-F5344CB8AC3E}">
        <p14:creationId xmlns:p14="http://schemas.microsoft.com/office/powerpoint/2010/main" val="690900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Nu exista </a:t>
            </a:r>
            <a:r>
              <a:rPr lang="ro-RO" sz="2400" i="1" dirty="0">
                <a:latin typeface="Times New Roman" panose="02020603050405020304" pitchFamily="18" charset="0"/>
                <a:cs typeface="Times New Roman" panose="02020603050405020304" pitchFamily="18" charset="0"/>
              </a:rPr>
              <a:t>strategii pure</a:t>
            </a:r>
            <a:r>
              <a:rPr lang="ro-RO" sz="2400" dirty="0">
                <a:latin typeface="Times New Roman" panose="02020603050405020304" pitchFamily="18" charset="0"/>
                <a:cs typeface="Times New Roman" panose="02020603050405020304" pitchFamily="18" charset="0"/>
              </a:rPr>
              <a:t>,elementele de dirijare/ nondirijare imbinandu - se in proportii diferite.</a:t>
            </a:r>
          </a:p>
          <a:p>
            <a:r>
              <a:rPr lang="ro-RO" sz="2400" dirty="0">
                <a:latin typeface="Times New Roman" panose="02020603050405020304" pitchFamily="18" charset="0"/>
                <a:cs typeface="Times New Roman" panose="02020603050405020304" pitchFamily="18" charset="0"/>
              </a:rPr>
              <a:t>Nu </a:t>
            </a:r>
            <a:r>
              <a:rPr lang="ro-RO" sz="2400" i="1" dirty="0">
                <a:latin typeface="Times New Roman" panose="02020603050405020304" pitchFamily="18" charset="0"/>
                <a:cs typeface="Times New Roman" panose="02020603050405020304" pitchFamily="18" charset="0"/>
              </a:rPr>
              <a:t>exista strategii didactice “paradigma”,</a:t>
            </a:r>
            <a:r>
              <a:rPr lang="ro-RO" sz="2400" dirty="0">
                <a:latin typeface="Times New Roman" panose="02020603050405020304" pitchFamily="18" charset="0"/>
                <a:cs typeface="Times New Roman" panose="02020603050405020304" pitchFamily="18" charset="0"/>
              </a:rPr>
              <a:t> ele fiind elaborate de profesor, de fiecare data original. Insa in elaborarea strategiilor didactice exista anumite “restrictii”: conceptia pedagogica a profesorului, obiectivele de realizat continuturile de transmis, tipul de invatare propus, timpul si spatiul scolar.</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777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r>
              <a:rPr lang="ro-RO" sz="2400" i="1" dirty="0">
                <a:latin typeface="Times New Roman" panose="02020603050405020304" pitchFamily="18" charset="0"/>
                <a:cs typeface="Times New Roman" panose="02020603050405020304" pitchFamily="18" charset="0"/>
              </a:rPr>
              <a:t>Strategiile euristice </a:t>
            </a:r>
            <a:r>
              <a:rPr lang="ro-RO" sz="2400" dirty="0">
                <a:latin typeface="Times New Roman" panose="02020603050405020304" pitchFamily="18" charset="0"/>
                <a:cs typeface="Times New Roman" panose="02020603050405020304" pitchFamily="18" charset="0"/>
              </a:rPr>
              <a:t>declanseaza invatarea, impun cautarea, explorarea. Ele raspund cel mai bine caracteristicilor elevului, care nu poate fi “un obiect”, total reglat din exterior.</a:t>
            </a:r>
          </a:p>
          <a:p>
            <a:r>
              <a:rPr lang="ro-RO" sz="2400" i="1" dirty="0">
                <a:latin typeface="Times New Roman" panose="02020603050405020304" pitchFamily="18" charset="0"/>
                <a:cs typeface="Times New Roman" panose="02020603050405020304" pitchFamily="18" charset="0"/>
              </a:rPr>
              <a:t>Strategiile algoritmice</a:t>
            </a:r>
            <a:r>
              <a:rPr lang="ro-RO" sz="2400" dirty="0">
                <a:latin typeface="Times New Roman" panose="02020603050405020304" pitchFamily="18" charset="0"/>
                <a:cs typeface="Times New Roman" panose="02020603050405020304" pitchFamily="18" charset="0"/>
              </a:rPr>
              <a:t> asigura legaturile univoce intre predare si invatare.</a:t>
            </a:r>
          </a:p>
          <a:p>
            <a:r>
              <a:rPr lang="ro-RO" sz="2400" dirty="0">
                <a:latin typeface="Times New Roman" panose="02020603050405020304" pitchFamily="18" charset="0"/>
                <a:cs typeface="Times New Roman" panose="02020603050405020304" pitchFamily="18" charset="0"/>
              </a:rPr>
              <a:t>Insa, intrucat nu sunt cunoscute toate mecanismele procesului de invatare, nu este posibila a dirijare algoritmica totala. De aici si necesitatea corelarii celor doua categorii de strategii didactice.</a:t>
            </a:r>
          </a:p>
          <a:p>
            <a:endParaRPr lang="ro-RO" dirty="0"/>
          </a:p>
        </p:txBody>
      </p:sp>
    </p:spTree>
    <p:extLst>
      <p:ext uri="{BB962C8B-B14F-4D97-AF65-F5344CB8AC3E}">
        <p14:creationId xmlns:p14="http://schemas.microsoft.com/office/powerpoint/2010/main" val="120483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In procesul de invatamant exista </a:t>
            </a:r>
            <a:r>
              <a:rPr lang="ro-RO" sz="2400" b="1" dirty="0">
                <a:latin typeface="Times New Roman" panose="02020603050405020304" pitchFamily="18" charset="0"/>
                <a:cs typeface="Times New Roman" panose="02020603050405020304" pitchFamily="18" charset="0"/>
              </a:rPr>
              <a:t>strategii didactice</a:t>
            </a:r>
            <a:r>
              <a:rPr lang="ro-RO" sz="2400" dirty="0">
                <a:latin typeface="Times New Roman" panose="02020603050405020304" pitchFamily="18" charset="0"/>
                <a:cs typeface="Times New Roman" panose="02020603050405020304" pitchFamily="18" charset="0"/>
              </a:rPr>
              <a:t>, aplicate selectiv si diferit de cadrele didactice. Ele au la baza:</a:t>
            </a:r>
          </a:p>
          <a:p>
            <a:r>
              <a:rPr lang="ro-RO" sz="2400" dirty="0">
                <a:latin typeface="Times New Roman" panose="02020603050405020304" pitchFamily="18" charset="0"/>
                <a:cs typeface="Times New Roman" panose="02020603050405020304" pitchFamily="18" charset="0"/>
              </a:rPr>
              <a:t>1.</a:t>
            </a:r>
            <a:r>
              <a:rPr lang="ro-RO" sz="2400" i="1" dirty="0">
                <a:latin typeface="Times New Roman" panose="02020603050405020304" pitchFamily="18" charset="0"/>
                <a:cs typeface="Times New Roman" panose="02020603050405020304" pitchFamily="18" charset="0"/>
              </a:rPr>
              <a:t> teorii si forme</a:t>
            </a:r>
            <a:r>
              <a:rPr lang="ro-RO" sz="2400" dirty="0">
                <a:latin typeface="Times New Roman" panose="02020603050405020304" pitchFamily="18" charset="0"/>
                <a:cs typeface="Times New Roman" panose="02020603050405020304" pitchFamily="18" charset="0"/>
              </a:rPr>
              <a:t>, tipuri de invatare, precum:</a:t>
            </a:r>
          </a:p>
          <a:p>
            <a:r>
              <a:rPr lang="ro-RO" sz="2400" dirty="0">
                <a:latin typeface="Times New Roman" panose="02020603050405020304" pitchFamily="18" charset="0"/>
                <a:cs typeface="Times New Roman" panose="02020603050405020304" pitchFamily="18" charset="0"/>
              </a:rPr>
              <a:t>· </a:t>
            </a:r>
            <a:r>
              <a:rPr lang="ro-RO" sz="2400" i="1" dirty="0">
                <a:latin typeface="Times New Roman" panose="02020603050405020304" pitchFamily="18" charset="0"/>
                <a:cs typeface="Times New Roman" panose="02020603050405020304" pitchFamily="18" charset="0"/>
              </a:rPr>
              <a:t>teorii semiotice</a:t>
            </a:r>
            <a:r>
              <a:rPr lang="ro-RO" sz="2400" dirty="0">
                <a:latin typeface="Times New Roman" panose="02020603050405020304" pitchFamily="18" charset="0"/>
                <a:cs typeface="Times New Roman" panose="02020603050405020304" pitchFamily="18" charset="0"/>
              </a:rPr>
              <a:t> (ale invatarii), care releva rolul cuvantului in actiunea de invatare, din ele rezultand o cunoastere reflectorie;</a:t>
            </a:r>
          </a:p>
          <a:p>
            <a:r>
              <a:rPr lang="ro-RO" sz="2400" dirty="0">
                <a:latin typeface="Times New Roman" panose="02020603050405020304" pitchFamily="18" charset="0"/>
                <a:cs typeface="Times New Roman" panose="02020603050405020304" pitchFamily="18" charset="0"/>
              </a:rPr>
              <a:t> · </a:t>
            </a:r>
            <a:r>
              <a:rPr lang="ro-RO" sz="2400" i="1" dirty="0">
                <a:latin typeface="Times New Roman" panose="02020603050405020304" pitchFamily="18" charset="0"/>
                <a:cs typeface="Times New Roman" panose="02020603050405020304" pitchFamily="18" charset="0"/>
              </a:rPr>
              <a:t>teoriile operationale</a:t>
            </a:r>
            <a:r>
              <a:rPr lang="ro-RO" sz="2400" dirty="0">
                <a:latin typeface="Times New Roman" panose="02020603050405020304" pitchFamily="18" charset="0"/>
                <a:cs typeface="Times New Roman" panose="02020603050405020304" pitchFamily="18" charset="0"/>
              </a:rPr>
              <a:t> (ale invatarii) care releva rolul manipularii obiectelor pentru dezvoltarea structurilor cognitive (operatii, notiuni), din ele rezultand o invatare operationala.</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785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2.</a:t>
            </a:r>
            <a:r>
              <a:rPr lang="ro-RO" sz="2400" i="1" dirty="0">
                <a:latin typeface="Times New Roman" panose="02020603050405020304" pitchFamily="18" charset="0"/>
                <a:cs typeface="Times New Roman" panose="02020603050405020304" pitchFamily="18" charset="0"/>
              </a:rPr>
              <a:t> moduri</a:t>
            </a:r>
            <a:r>
              <a:rPr lang="ro-RO" sz="2400" dirty="0">
                <a:latin typeface="Times New Roman" panose="02020603050405020304" pitchFamily="18" charset="0"/>
                <a:cs typeface="Times New Roman" panose="02020603050405020304" pitchFamily="18" charset="0"/>
              </a:rPr>
              <a:t> de invatare: </a:t>
            </a:r>
          </a:p>
          <a:p>
            <a:r>
              <a:rPr lang="ro-RO" sz="2400" dirty="0">
                <a:latin typeface="Times New Roman" panose="02020603050405020304" pitchFamily="18" charset="0"/>
                <a:cs typeface="Times New Roman" panose="02020603050405020304" pitchFamily="18" charset="0"/>
              </a:rPr>
              <a:t>- mecanica, constienta, de receptare, de mentinere, de descoperire,de inovare creativa etc.</a:t>
            </a:r>
          </a:p>
          <a:p>
            <a:r>
              <a:rPr lang="ro-RO" sz="2400" dirty="0">
                <a:latin typeface="Times New Roman" panose="02020603050405020304" pitchFamily="18" charset="0"/>
                <a:cs typeface="Times New Roman" panose="02020603050405020304" pitchFamily="18" charset="0"/>
              </a:rPr>
              <a:t>3.</a:t>
            </a:r>
            <a:r>
              <a:rPr lang="ro-RO" sz="2400" i="1" dirty="0">
                <a:latin typeface="Times New Roman" panose="02020603050405020304" pitchFamily="18" charset="0"/>
                <a:cs typeface="Times New Roman" panose="02020603050405020304" pitchFamily="18" charset="0"/>
              </a:rPr>
              <a:t>moduri de lucru</a:t>
            </a:r>
            <a:r>
              <a:rPr lang="ro-RO" sz="2400" dirty="0">
                <a:latin typeface="Times New Roman" panose="02020603050405020304" pitchFamily="18" charset="0"/>
                <a:cs typeface="Times New Roman" panose="02020603050405020304" pitchFamily="18" charset="0"/>
              </a:rPr>
              <a:t> cu elevii:</a:t>
            </a:r>
          </a:p>
          <a:p>
            <a:r>
              <a:rPr lang="ro-RO" sz="2400" dirty="0">
                <a:latin typeface="Times New Roman" panose="02020603050405020304" pitchFamily="18" charset="0"/>
                <a:cs typeface="Times New Roman" panose="02020603050405020304" pitchFamily="18" charset="0"/>
              </a:rPr>
              <a:t>- simbolic, operational, figural. </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4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r>
              <a:rPr lang="ro-RO" sz="2400" dirty="0">
                <a:latin typeface="Times New Roman" panose="02020603050405020304" pitchFamily="18" charset="0"/>
                <a:cs typeface="Times New Roman" panose="02020603050405020304" pitchFamily="18" charset="0"/>
              </a:rPr>
              <a:t>Toate acestea se refera la </a:t>
            </a:r>
            <a:r>
              <a:rPr lang="ro-RO" sz="2400" b="1" dirty="0">
                <a:latin typeface="Times New Roman" panose="02020603050405020304" pitchFamily="18" charset="0"/>
                <a:cs typeface="Times New Roman" panose="02020603050405020304" pitchFamily="18" charset="0"/>
              </a:rPr>
              <a:t>activitatea de instruire</a:t>
            </a:r>
            <a:r>
              <a:rPr lang="ro-RO" sz="2400" dirty="0">
                <a:latin typeface="Times New Roman" panose="02020603050405020304" pitchFamily="18" charset="0"/>
                <a:cs typeface="Times New Roman" panose="02020603050405020304" pitchFamily="18" charset="0"/>
              </a:rPr>
              <a:t>. In activitatea de instruire se folosesc mijloace de invatamant, metode si moduri de organizare a predarii si invatarii. </a:t>
            </a:r>
          </a:p>
          <a:p>
            <a:r>
              <a:rPr lang="ro-RO" sz="2400" dirty="0">
                <a:latin typeface="Times New Roman" panose="02020603050405020304" pitchFamily="18" charset="0"/>
                <a:cs typeface="Times New Roman" panose="02020603050405020304" pitchFamily="18" charset="0"/>
              </a:rPr>
              <a:t>Astfel, in </a:t>
            </a:r>
            <a:r>
              <a:rPr lang="ro-RO" sz="2400" b="1" dirty="0">
                <a:latin typeface="Times New Roman" panose="02020603050405020304" pitchFamily="18" charset="0"/>
                <a:cs typeface="Times New Roman" panose="02020603050405020304" pitchFamily="18" charset="0"/>
              </a:rPr>
              <a:t>predare</a:t>
            </a:r>
            <a:r>
              <a:rPr lang="ro-RO" sz="2400" dirty="0">
                <a:latin typeface="Times New Roman" panose="02020603050405020304" pitchFamily="18" charset="0"/>
                <a:cs typeface="Times New Roman" panose="02020603050405020304" pitchFamily="18" charset="0"/>
              </a:rPr>
              <a:t> se poate utiliza </a:t>
            </a:r>
            <a:r>
              <a:rPr lang="ro-RO" sz="2400" b="1" dirty="0">
                <a:latin typeface="Times New Roman" panose="02020603050405020304" pitchFamily="18" charset="0"/>
                <a:cs typeface="Times New Roman" panose="02020603050405020304" pitchFamily="18" charset="0"/>
              </a:rPr>
              <a:t>explicatia ca metoda</a:t>
            </a:r>
            <a:r>
              <a:rPr lang="ro-RO" sz="2400" dirty="0">
                <a:latin typeface="Times New Roman" panose="02020603050405020304" pitchFamily="18" charset="0"/>
                <a:cs typeface="Times New Roman" panose="02020603050405020304" pitchFamily="18" charset="0"/>
              </a:rPr>
              <a:t>, iar in </a:t>
            </a:r>
            <a:r>
              <a:rPr lang="ro-RO" sz="2400" i="1" dirty="0">
                <a:latin typeface="Times New Roman" panose="02020603050405020304" pitchFamily="18" charset="0"/>
                <a:cs typeface="Times New Roman" panose="02020603050405020304" pitchFamily="18" charset="0"/>
              </a:rPr>
              <a:t>“</a:t>
            </a:r>
            <a:r>
              <a:rPr lang="ro-RO" sz="2400" b="1" i="1" dirty="0">
                <a:latin typeface="Times New Roman" panose="02020603050405020304" pitchFamily="18" charset="0"/>
                <a:cs typeface="Times New Roman" panose="02020603050405020304" pitchFamily="18" charset="0"/>
              </a:rPr>
              <a:t>fixare</a:t>
            </a:r>
            <a:r>
              <a:rPr lang="ro-RO" sz="2400" i="1" dirty="0">
                <a:latin typeface="Times New Roman" panose="02020603050405020304" pitchFamily="18" charset="0"/>
                <a:cs typeface="Times New Roman" panose="02020603050405020304" pitchFamily="18" charset="0"/>
              </a:rPr>
              <a:t>”,</a:t>
            </a:r>
            <a:r>
              <a:rPr lang="ro-RO" sz="2400" dirty="0">
                <a:latin typeface="Times New Roman" panose="02020603050405020304" pitchFamily="18" charset="0"/>
                <a:cs typeface="Times New Roman" panose="02020603050405020304" pitchFamily="18" charset="0"/>
              </a:rPr>
              <a:t> ca etapa a lectiei, se poate utiliza </a:t>
            </a:r>
            <a:r>
              <a:rPr lang="ro-RO" sz="2400" b="1" dirty="0">
                <a:latin typeface="Times New Roman" panose="02020603050405020304" pitchFamily="18" charset="0"/>
                <a:cs typeface="Times New Roman" panose="02020603050405020304" pitchFamily="18" charset="0"/>
              </a:rPr>
              <a:t>exercitiul ca metoda</a:t>
            </a:r>
            <a:r>
              <a:rPr lang="ro-RO" sz="2400" dirty="0">
                <a:latin typeface="Times New Roman" panose="02020603050405020304" pitchFamily="18" charset="0"/>
                <a:cs typeface="Times New Roman" panose="02020603050405020304" pitchFamily="18" charset="0"/>
              </a:rPr>
              <a:t>. </a:t>
            </a:r>
          </a:p>
          <a:p>
            <a:r>
              <a:rPr lang="ro-RO" sz="2400" dirty="0">
                <a:latin typeface="Times New Roman" panose="02020603050405020304" pitchFamily="18" charset="0"/>
                <a:cs typeface="Times New Roman" panose="02020603050405020304" pitchFamily="18" charset="0"/>
              </a:rPr>
              <a:t>Daca in predare se utilizeaza explicatia unui material, demonstratia devine un suport. </a:t>
            </a:r>
          </a:p>
          <a:p>
            <a:endParaRPr lang="ro-RO" dirty="0"/>
          </a:p>
        </p:txBody>
      </p:sp>
    </p:spTree>
    <p:extLst>
      <p:ext uri="{BB962C8B-B14F-4D97-AF65-F5344CB8AC3E}">
        <p14:creationId xmlns:p14="http://schemas.microsoft.com/office/powerpoint/2010/main" val="3428810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pPr marL="0" indent="0">
              <a:buNone/>
            </a:pPr>
            <a:r>
              <a:rPr lang="ro-RO" sz="2400" b="1" dirty="0">
                <a:solidFill>
                  <a:srgbClr val="FF0000"/>
                </a:solidFill>
                <a:latin typeface="Times New Roman" panose="02020603050405020304" pitchFamily="18" charset="0"/>
                <a:cs typeface="Times New Roman" panose="02020603050405020304" pitchFamily="18" charset="0"/>
              </a:rPr>
              <a:t>Demonstratia</a:t>
            </a:r>
            <a:r>
              <a:rPr lang="ro-RO" sz="2400" dirty="0">
                <a:latin typeface="Times New Roman" panose="02020603050405020304" pitchFamily="18" charset="0"/>
                <a:cs typeface="Times New Roman" panose="02020603050405020304" pitchFamily="18" charset="0"/>
              </a:rPr>
              <a:t> se poate realiza:</a:t>
            </a:r>
          </a:p>
          <a:p>
            <a:pPr lvl="0"/>
            <a:r>
              <a:rPr lang="ro-RO" sz="2400" dirty="0">
                <a:latin typeface="Times New Roman" panose="02020603050405020304" pitchFamily="18" charset="0"/>
                <a:cs typeface="Times New Roman" panose="02020603050405020304" pitchFamily="18" charset="0"/>
              </a:rPr>
              <a:t>cu mijloace </a:t>
            </a:r>
            <a:r>
              <a:rPr lang="ro-RO" sz="2400" i="1" dirty="0">
                <a:latin typeface="Times New Roman" panose="02020603050405020304" pitchFamily="18" charset="0"/>
                <a:cs typeface="Times New Roman" panose="02020603050405020304" pitchFamily="18" charset="0"/>
              </a:rPr>
              <a:t>filmice</a:t>
            </a:r>
            <a:r>
              <a:rPr lang="ro-RO" sz="2400" dirty="0">
                <a:latin typeface="Times New Roman" panose="02020603050405020304" pitchFamily="18" charset="0"/>
                <a:cs typeface="Times New Roman" panose="02020603050405020304" pitchFamily="18" charset="0"/>
              </a:rPr>
              <a:t> pentru a reda  evolutia fenomenului</a:t>
            </a:r>
          </a:p>
          <a:p>
            <a:pPr lvl="0"/>
            <a:r>
              <a:rPr lang="ro-RO" sz="2400" i="1" dirty="0">
                <a:latin typeface="Times New Roman" panose="02020603050405020304" pitchFamily="18" charset="0"/>
                <a:cs typeface="Times New Roman" panose="02020603050405020304" pitchFamily="18" charset="0"/>
              </a:rPr>
              <a:t>cu mijloace</a:t>
            </a:r>
            <a:r>
              <a:rPr lang="ro-RO" sz="2400" dirty="0">
                <a:latin typeface="Times New Roman" panose="02020603050405020304" pitchFamily="18" charset="0"/>
                <a:cs typeface="Times New Roman" panose="02020603050405020304" pitchFamily="18" charset="0"/>
              </a:rPr>
              <a:t> </a:t>
            </a:r>
            <a:r>
              <a:rPr lang="ro-RO" sz="2400" i="1" dirty="0">
                <a:latin typeface="Times New Roman" panose="02020603050405020304" pitchFamily="18" charset="0"/>
                <a:cs typeface="Times New Roman" panose="02020603050405020304" pitchFamily="18" charset="0"/>
              </a:rPr>
              <a:t>grafice</a:t>
            </a:r>
            <a:r>
              <a:rPr lang="ro-RO" sz="2400" dirty="0">
                <a:latin typeface="Times New Roman" panose="02020603050405020304" pitchFamily="18" charset="0"/>
                <a:cs typeface="Times New Roman" panose="02020603050405020304" pitchFamily="18" charset="0"/>
              </a:rPr>
              <a:t>, scheme, desene, pentru a reda detailat fenomenul, evenimentul, materialul de predat.</a:t>
            </a:r>
          </a:p>
          <a:p>
            <a:endParaRPr lang="ro-RO" dirty="0"/>
          </a:p>
        </p:txBody>
      </p:sp>
    </p:spTree>
    <p:extLst>
      <p:ext uri="{BB962C8B-B14F-4D97-AF65-F5344CB8AC3E}">
        <p14:creationId xmlns:p14="http://schemas.microsoft.com/office/powerpoint/2010/main" val="1270100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b="1" dirty="0">
                <a:latin typeface="Times New Roman" panose="02020603050405020304" pitchFamily="18" charset="0"/>
                <a:cs typeface="Times New Roman" panose="02020603050405020304" pitchFamily="18" charset="0"/>
              </a:rPr>
              <a:t>Combinarea “fericita”, pe principiul de complementaritate, a celor trei elemente: “mijloace”, “metode” si “moduri” formeaza </a:t>
            </a:r>
            <a:r>
              <a:rPr lang="ro-RO" sz="2400" b="1" i="1" dirty="0">
                <a:solidFill>
                  <a:srgbClr val="FF0000"/>
                </a:solidFill>
                <a:latin typeface="Times New Roman" panose="02020603050405020304" pitchFamily="18" charset="0"/>
                <a:cs typeface="Times New Roman" panose="02020603050405020304" pitchFamily="18" charset="0"/>
              </a:rPr>
              <a:t>strategia didactica</a:t>
            </a:r>
            <a:r>
              <a:rPr lang="ro-RO" sz="2400" b="1" i="1" dirty="0">
                <a:latin typeface="Times New Roman" panose="02020603050405020304" pitchFamily="18" charset="0"/>
                <a:cs typeface="Times New Roman" panose="02020603050405020304" pitchFamily="18" charset="0"/>
              </a:rPr>
              <a:t>.</a:t>
            </a:r>
            <a:endParaRPr lang="ro-RO" sz="2400" dirty="0">
              <a:latin typeface="Times New Roman" panose="02020603050405020304" pitchFamily="18" charset="0"/>
              <a:cs typeface="Times New Roman" panose="02020603050405020304" pitchFamily="18" charset="0"/>
            </a:endParaRPr>
          </a:p>
          <a:p>
            <a:r>
              <a:rPr lang="ro-RO" sz="2400" b="1" i="1" dirty="0">
                <a:latin typeface="Times New Roman" panose="02020603050405020304" pitchFamily="18" charset="0"/>
                <a:cs typeface="Times New Roman" panose="02020603050405020304" pitchFamily="18" charset="0"/>
              </a:rPr>
              <a:t>Scopul</a:t>
            </a:r>
            <a:r>
              <a:rPr lang="ro-RO" sz="2400" b="1" dirty="0">
                <a:latin typeface="Times New Roman" panose="02020603050405020304" pitchFamily="18" charset="0"/>
                <a:cs typeface="Times New Roman" panose="02020603050405020304" pitchFamily="18" charset="0"/>
              </a:rPr>
              <a:t> strategiilor didactice este sa favorizeze elevului cunoasterea, s-o medieze, sa-l introduca in ea, sa-l ajute s-o descifreze.</a:t>
            </a:r>
            <a:endParaRPr lang="ro-RO" sz="2400" dirty="0">
              <a:latin typeface="Times New Roman" panose="02020603050405020304" pitchFamily="18" charset="0"/>
              <a:cs typeface="Times New Roman" panose="02020603050405020304" pitchFamily="18" charset="0"/>
            </a:endParaRP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59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lstStyle/>
          <a:p>
            <a:pPr marL="0" indent="0">
              <a:buNone/>
            </a:pPr>
            <a:r>
              <a:rPr lang="ro-RO" sz="2400" dirty="0">
                <a:latin typeface="Times New Roman" panose="02020603050405020304" pitchFamily="18" charset="0"/>
                <a:cs typeface="Times New Roman" panose="02020603050405020304" pitchFamily="18" charset="0"/>
              </a:rPr>
              <a:t>Strategia didactica se apropie astfel de </a:t>
            </a:r>
            <a:r>
              <a:rPr lang="ro-RO" sz="2400" b="1" i="1" dirty="0">
                <a:latin typeface="Times New Roman" panose="02020603050405020304" pitchFamily="18" charset="0"/>
                <a:cs typeface="Times New Roman" panose="02020603050405020304" pitchFamily="18" charset="0"/>
              </a:rPr>
              <a:t>strategia cognitiva</a:t>
            </a:r>
            <a:r>
              <a:rPr lang="ro-RO" sz="2400" dirty="0">
                <a:latin typeface="Times New Roman" panose="02020603050405020304" pitchFamily="18" charset="0"/>
                <a:cs typeface="Times New Roman" panose="02020603050405020304" pitchFamily="18" charset="0"/>
              </a:rPr>
              <a:t>. </a:t>
            </a:r>
          </a:p>
          <a:p>
            <a:r>
              <a:rPr lang="ro-RO" sz="2400" dirty="0">
                <a:latin typeface="Times New Roman" panose="02020603050405020304" pitchFamily="18" charset="0"/>
                <a:cs typeface="Times New Roman" panose="02020603050405020304" pitchFamily="18" charset="0"/>
              </a:rPr>
              <a:t>Strategia cognitiva reprezinta deprinderea elevului de a-si organiza modul de gandire, procesele psihice (atentia, gandirea, perceptia etc.) pentru a realiza cunoasterea. </a:t>
            </a:r>
          </a:p>
          <a:p>
            <a:r>
              <a:rPr lang="ro-RO" sz="2400" dirty="0">
                <a:latin typeface="Times New Roman" panose="02020603050405020304" pitchFamily="18" charset="0"/>
                <a:cs typeface="Times New Roman" panose="02020603050405020304" pitchFamily="18" charset="0"/>
              </a:rPr>
              <a:t>Prin urmare, ambele strategii, cea cognitiva si cea didactica, vizeaza acelasi lucru: </a:t>
            </a:r>
            <a:r>
              <a:rPr lang="ro-RO" sz="2400" b="1" i="1" dirty="0">
                <a:latin typeface="Times New Roman" panose="02020603050405020304" pitchFamily="18" charset="0"/>
                <a:cs typeface="Times New Roman" panose="02020603050405020304" pitchFamily="18" charset="0"/>
              </a:rPr>
              <a:t>organizarea cunoasterii </a:t>
            </a:r>
            <a:r>
              <a:rPr lang="ro-RO" sz="2400" b="1" dirty="0">
                <a:latin typeface="Times New Roman" panose="02020603050405020304" pitchFamily="18" charset="0"/>
                <a:cs typeface="Times New Roman" panose="02020603050405020304" pitchFamily="18" charset="0"/>
              </a:rPr>
              <a:t>umane</a:t>
            </a:r>
            <a:r>
              <a:rPr lang="ro-RO" sz="2400" dirty="0">
                <a:latin typeface="Times New Roman" panose="02020603050405020304" pitchFamily="18" charset="0"/>
                <a:cs typeface="Times New Roman" panose="02020603050405020304" pitchFamily="18" charset="0"/>
              </a:rPr>
              <a:t>.</a:t>
            </a:r>
          </a:p>
          <a:p>
            <a:endParaRPr lang="ro-RO" dirty="0"/>
          </a:p>
        </p:txBody>
      </p:sp>
    </p:spTree>
    <p:extLst>
      <p:ext uri="{BB962C8B-B14F-4D97-AF65-F5344CB8AC3E}">
        <p14:creationId xmlns:p14="http://schemas.microsoft.com/office/powerpoint/2010/main" val="2926022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Si tocmai in </a:t>
            </a:r>
            <a:r>
              <a:rPr lang="ro-RO" sz="2400" i="1" dirty="0">
                <a:latin typeface="Times New Roman" panose="02020603050405020304" pitchFamily="18" charset="0"/>
                <a:cs typeface="Times New Roman" panose="02020603050405020304" pitchFamily="18" charset="0"/>
              </a:rPr>
              <a:t>conceperea</a:t>
            </a:r>
            <a:r>
              <a:rPr lang="ro-RO" sz="2400" dirty="0">
                <a:latin typeface="Times New Roman" panose="02020603050405020304" pitchFamily="18" charset="0"/>
                <a:cs typeface="Times New Roman" panose="02020603050405020304" pitchFamily="18" charset="0"/>
              </a:rPr>
              <a:t> strategiilor didactice intervine “arta didactica” a profesorului. Ea favorizeaza creativitatea didactica. Nu exista “o strategie” didactica, ci strategii didactice posibile.</a:t>
            </a:r>
          </a:p>
          <a:p>
            <a:r>
              <a:rPr lang="ro-RO" sz="2400" i="1" dirty="0">
                <a:latin typeface="Times New Roman" panose="02020603050405020304" pitchFamily="18" charset="0"/>
                <a:cs typeface="Times New Roman" panose="02020603050405020304" pitchFamily="18" charset="0"/>
              </a:rPr>
              <a:t>Legarea strategiilor </a:t>
            </a:r>
            <a:r>
              <a:rPr lang="ro-RO" sz="2400" dirty="0">
                <a:latin typeface="Times New Roman" panose="02020603050405020304" pitchFamily="18" charset="0"/>
                <a:cs typeface="Times New Roman" panose="02020603050405020304" pitchFamily="18" charset="0"/>
              </a:rPr>
              <a:t>didactice de situatiile de instruire (actiuni,simboluri) conduce la specificarea functiilor lor.</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6605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STRATEGIILE DIDACTICE</a:t>
            </a:r>
            <a:endParaRPr lang="ro-RO" dirty="0"/>
          </a:p>
        </p:txBody>
      </p:sp>
      <p:sp>
        <p:nvSpPr>
          <p:cNvPr id="3" name="Content Placeholder 2"/>
          <p:cNvSpPr>
            <a:spLocks noGrp="1"/>
          </p:cNvSpPr>
          <p:nvPr>
            <p:ph idx="1"/>
          </p:nvPr>
        </p:nvSpPr>
        <p:spPr/>
        <p:txBody>
          <a:bodyPr>
            <a:normAutofit/>
          </a:bodyPr>
          <a:lstStyle/>
          <a:p>
            <a:r>
              <a:rPr lang="ro-RO" sz="2400" dirty="0">
                <a:latin typeface="Times New Roman" panose="02020603050405020304" pitchFamily="18" charset="0"/>
                <a:cs typeface="Times New Roman" panose="02020603050405020304" pitchFamily="18" charset="0"/>
              </a:rPr>
              <a:t>1.</a:t>
            </a:r>
            <a:r>
              <a:rPr lang="ro-RO" sz="2400" i="1" dirty="0">
                <a:latin typeface="Times New Roman" panose="02020603050405020304" pitchFamily="18" charset="0"/>
                <a:cs typeface="Times New Roman" panose="02020603050405020304" pitchFamily="18" charset="0"/>
              </a:rPr>
              <a:t>Strategia didactica sugereaza modul</a:t>
            </a:r>
            <a:r>
              <a:rPr lang="ro-RO" sz="2400" dirty="0">
                <a:latin typeface="Times New Roman" panose="02020603050405020304" pitchFamily="18" charset="0"/>
                <a:cs typeface="Times New Roman" panose="02020603050405020304" pitchFamily="18" charset="0"/>
              </a:rPr>
              <a:t> in care trebuie sa fie abordata instruirea,modul de a pune elevul in contact cu materialul de invatat, utilizand o anumita experienta de invatare (prin receptare, prin actiune, prin descoperire etc.) ;</a:t>
            </a:r>
          </a:p>
          <a:p>
            <a:r>
              <a:rPr lang="ro-RO" sz="2400" dirty="0">
                <a:latin typeface="Times New Roman" panose="02020603050405020304" pitchFamily="18" charset="0"/>
                <a:cs typeface="Times New Roman" panose="02020603050405020304" pitchFamily="18" charset="0"/>
              </a:rPr>
              <a:t> 2. </a:t>
            </a:r>
            <a:r>
              <a:rPr lang="ro-RO" sz="2400" i="1" dirty="0">
                <a:latin typeface="Times New Roman" panose="02020603050405020304" pitchFamily="18" charset="0"/>
                <a:cs typeface="Times New Roman" panose="02020603050405020304" pitchFamily="18" charset="0"/>
              </a:rPr>
              <a:t>Strategia didactica sugereaza</a:t>
            </a:r>
            <a:r>
              <a:rPr lang="ro-RO" sz="2400" dirty="0">
                <a:latin typeface="Times New Roman" panose="02020603050405020304" pitchFamily="18" charset="0"/>
                <a:cs typeface="Times New Roman" panose="02020603050405020304" pitchFamily="18" charset="0"/>
              </a:rPr>
              <a:t> o ipoteza de lucru privind organizarea invatarii, a conditiilor ei interne si externe ( R. Gagné ) a mijloacelor si metodelor pentru a valorifica deplin  resursele ei;</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61890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54</TotalTime>
  <Words>189</Words>
  <Application>Microsoft Office PowerPoint</Application>
  <PresentationFormat>Widescreen</PresentationFormat>
  <Paragraphs>68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Algerian</vt:lpstr>
      <vt:lpstr>Gill Sans MT</vt:lpstr>
      <vt:lpstr>Times New Roman</vt:lpstr>
      <vt:lpstr>Wingdings 2</vt:lpstr>
      <vt:lpstr>Dividend</vt:lpstr>
      <vt:lpstr>A 3.3. Platforma educationala online pentru sprijin profesional. Identificare resurse educaționale pentru susținerea educației incluzive de calitate  STRATEGIILE DIDACTICE </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lpstr>STRATEGIILE DIDACTICE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STRATEGIILE DIDACTICE</dc:title>
  <dc:creator>Calculator</dc:creator>
  <cp:lastModifiedBy>Irina Mihailescu</cp:lastModifiedBy>
  <cp:revision>4</cp:revision>
  <dcterms:created xsi:type="dcterms:W3CDTF">2018-12-19T08:22:02Z</dcterms:created>
  <dcterms:modified xsi:type="dcterms:W3CDTF">2019-02-05T07:10:25Z</dcterms:modified>
</cp:coreProperties>
</file>