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05/02/2019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05/02/2019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2099257"/>
            <a:ext cx="6815669" cy="1815441"/>
          </a:xfrm>
        </p:spPr>
        <p:txBody>
          <a:bodyPr/>
          <a:lstStyle/>
          <a:p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A 3.3. Platforma educationala online pentru sprijin </a:t>
            </a:r>
            <a:br>
              <a:rPr lang="ro-RO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Resurse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dezvoltarea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unui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management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instituțional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antreprenorial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calitate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școli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defavorizate</a:t>
            </a:r>
            <a:b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4000" b="1" dirty="0">
                <a:solidFill>
                  <a:srgbClr val="7030A0"/>
                </a:solidFill>
                <a:latin typeface="Algerian" panose="04020705040A02060702" pitchFamily="82" charset="0"/>
                <a:cs typeface="Arial" panose="020B0604020202020204" pitchFamily="34" charset="0"/>
              </a:rPr>
              <a:t>SCOALA PERFORMANTA</a:t>
            </a:r>
            <a:br>
              <a:rPr lang="ro-RO" sz="2800" b="1" dirty="0">
                <a:solidFill>
                  <a:srgbClr val="7030A0"/>
                </a:solidFill>
                <a:latin typeface="Algerian" panose="04020705040A02060702" pitchFamily="82" charset="0"/>
                <a:cs typeface="Arial" panose="020B0604020202020204" pitchFamily="34" charset="0"/>
              </a:rPr>
            </a:br>
            <a:endParaRPr lang="ro-RO" sz="2800" dirty="0">
              <a:solidFill>
                <a:srgbClr val="7030A0"/>
              </a:solidFill>
              <a:latin typeface="Algerian" panose="04020705040A02060702" pitchFamily="82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  <a:p>
            <a:endParaRPr lang="ro-RO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79462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800" dirty="0"/>
              <a:t>Practicile educaţionale confirmă, că </a:t>
            </a:r>
            <a:r>
              <a:rPr lang="ro-RO" sz="2800" b="1" dirty="0">
                <a:solidFill>
                  <a:srgbClr val="FF0000"/>
                </a:solidFill>
              </a:rPr>
              <a:t>indicatorii de performanţă în cadrul unei şcoli </a:t>
            </a:r>
            <a:r>
              <a:rPr lang="ro-RO" sz="2800" dirty="0"/>
              <a:t>trebuie să vizeze cu precădere </a:t>
            </a:r>
            <a:r>
              <a:rPr lang="ro-RO" sz="2800" b="1" u="sng" dirty="0"/>
              <a:t>patru domenii ce determină nivelul de calitate: </a:t>
            </a:r>
            <a:br>
              <a:rPr lang="ro-RO" sz="2800" dirty="0"/>
            </a:br>
            <a:r>
              <a:rPr lang="ro-RO" sz="2800" dirty="0"/>
              <a:t>- management şi organizare, </a:t>
            </a:r>
            <a:br>
              <a:rPr lang="ro-RO" sz="2800" dirty="0"/>
            </a:br>
            <a:r>
              <a:rPr lang="ro-RO" sz="2800" dirty="0"/>
              <a:t>- predare şi învăţare, </a:t>
            </a:r>
            <a:br>
              <a:rPr lang="ro-RO" sz="2800" dirty="0"/>
            </a:br>
            <a:r>
              <a:rPr lang="ro-RO" sz="2800" dirty="0"/>
              <a:t>- suportul elevului şi cultura şcolii şi </a:t>
            </a:r>
            <a:br>
              <a:rPr lang="ro-RO" sz="2800" dirty="0"/>
            </a:br>
            <a:r>
              <a:rPr lang="ro-RO" sz="2800" dirty="0"/>
              <a:t>- performanţele elevului. 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63159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556932"/>
            <a:ext cx="10038007" cy="3318936"/>
          </a:xfrm>
        </p:spPr>
        <p:txBody>
          <a:bodyPr>
            <a:normAutofit fontScale="92500" lnSpcReduction="10000"/>
          </a:bodyPr>
          <a:lstStyle/>
          <a:p>
            <a:r>
              <a:rPr lang="ro-RO" sz="2600" dirty="0"/>
              <a:t>Factorul principal pentru performanţa unităţii de învăţământ este </a:t>
            </a:r>
            <a:r>
              <a:rPr lang="ro-RO" sz="2600" b="1" dirty="0"/>
              <a:t>competenta directorilor. </a:t>
            </a:r>
          </a:p>
          <a:p>
            <a:r>
              <a:rPr lang="ro-RO" sz="2600" dirty="0"/>
              <a:t>Această recunoaştere a importanţei managerului şcolar a trezit din partea cercetătorilor şi organizaţiilor guvernamentale nevoia de definire si clarificare a rolului conducerii şcolilor în stabilirea standardelor, competenţelor aşteptate, care sunt sau vor fi utilizate pentru formarea, recrutarea şi evaluarea celor responsabili de conducerea şcolii. </a:t>
            </a:r>
          </a:p>
          <a:p>
            <a:r>
              <a:rPr lang="ro-RO" sz="2600" dirty="0"/>
              <a:t> 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105967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Eficacitatea activităţii de conducere a instituţiei de învăţământ se axează pe </a:t>
            </a:r>
            <a:r>
              <a:rPr lang="ro-RO" b="1" u="sng" dirty="0"/>
              <a:t>criterii care înglobează două direcţii complementare</a:t>
            </a:r>
            <a:r>
              <a:rPr lang="ro-RO" dirty="0"/>
              <a:t>: </a:t>
            </a:r>
          </a:p>
          <a:p>
            <a:r>
              <a:rPr lang="ro-RO" dirty="0"/>
              <a:t>criterii care reflectă </a:t>
            </a:r>
            <a:r>
              <a:rPr lang="ro-RO" b="1" dirty="0"/>
              <a:t>activitatea de conducere propriu zisă </a:t>
            </a:r>
            <a:r>
              <a:rPr lang="ro-RO" dirty="0"/>
              <a:t>şi </a:t>
            </a:r>
          </a:p>
          <a:p>
            <a:r>
              <a:rPr lang="ro-RO" dirty="0"/>
              <a:t>criterii care semnifică </a:t>
            </a:r>
            <a:r>
              <a:rPr lang="ro-RO" b="1" dirty="0"/>
              <a:t>dinamica proceselor pedagogice </a:t>
            </a:r>
            <a:r>
              <a:rPr lang="ro-RO" dirty="0"/>
              <a:t>din instituţia de învăţământ</a:t>
            </a:r>
          </a:p>
        </p:txBody>
      </p:sp>
    </p:spTree>
    <p:extLst>
      <p:ext uri="{BB962C8B-B14F-4D97-AF65-F5344CB8AC3E}">
        <p14:creationId xmlns:p14="http://schemas.microsoft.com/office/powerpoint/2010/main" val="1412198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800" dirty="0"/>
              <a:t>Astfel, activitatea de conducere a instituţiei de învăţământ se apreciază printr-o </a:t>
            </a:r>
            <a:r>
              <a:rPr lang="ro-RO" sz="2800" b="1" dirty="0"/>
              <a:t>categorie generală a calităţii, care evidenţiază o activitate utilă, necesară, folositoare a echipei manageriale, care facilitează productivitate, eficienţă, complexitate/integralitate </a:t>
            </a:r>
            <a:r>
              <a:rPr lang="ro-RO" sz="2800" dirty="0"/>
              <a:t>în realizarea scopurilor şi obiectivelor preconizate, in dezvoltarea organizaţiei şcolare, îmbunătăţirea performanţelor şcolii, a elevilor, profesorilor.</a:t>
            </a:r>
          </a:p>
          <a:p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966410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833789"/>
          </a:xfrm>
        </p:spPr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27" y="1944709"/>
            <a:ext cx="10201139" cy="42113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o-RO" sz="9600" dirty="0"/>
              <a:t>In </a:t>
            </a:r>
            <a:r>
              <a:rPr lang="ro-RO" sz="9600" b="1" dirty="0">
                <a:solidFill>
                  <a:srgbClr val="FF0000"/>
                </a:solidFill>
              </a:rPr>
              <a:t>competentele manageriale </a:t>
            </a:r>
            <a:r>
              <a:rPr lang="ro-RO" sz="9600" dirty="0"/>
              <a:t>trebuie sa fie prezente:</a:t>
            </a:r>
          </a:p>
          <a:p>
            <a:r>
              <a:rPr lang="ro-RO" sz="9600" dirty="0"/>
              <a:t>- capacitatea de a organiza,</a:t>
            </a:r>
          </a:p>
          <a:p>
            <a:r>
              <a:rPr lang="ro-RO" sz="9600" dirty="0"/>
              <a:t>- coordona si motiva; </a:t>
            </a:r>
          </a:p>
          <a:p>
            <a:r>
              <a:rPr lang="ro-RO" sz="9600" dirty="0"/>
              <a:t>-capacitatea de a prevedea; </a:t>
            </a:r>
          </a:p>
          <a:p>
            <a:r>
              <a:rPr lang="ro-RO" sz="9600" dirty="0"/>
              <a:t>-capacitatea de a evalua, prelucra si utiliza corect informatiile inexercitarea atributiilor ce-i revin</a:t>
            </a:r>
            <a:r>
              <a:rPr lang="pt-BR" sz="9600" dirty="0"/>
              <a:t>; </a:t>
            </a:r>
            <a:endParaRPr lang="ro-RO" sz="9600" dirty="0"/>
          </a:p>
          <a:p>
            <a:r>
              <a:rPr lang="ro-RO" sz="9600" dirty="0"/>
              <a:t>- competenta</a:t>
            </a:r>
            <a:r>
              <a:rPr lang="pt-BR" sz="9600" dirty="0"/>
              <a:t> socio-</a:t>
            </a:r>
            <a:r>
              <a:rPr lang="ro-RO" sz="9600" dirty="0"/>
              <a:t>morala</a:t>
            </a:r>
            <a:r>
              <a:rPr lang="pt-BR" sz="9600" dirty="0"/>
              <a:t>; </a:t>
            </a:r>
            <a:endParaRPr lang="ro-RO" sz="9600" dirty="0"/>
          </a:p>
          <a:p>
            <a:r>
              <a:rPr lang="pt-BR" sz="9600" dirty="0"/>
              <a:t>- capacitatea de a solutiona si de a mentine un climat favorabil obtinerii unor performante de nivel inalt; </a:t>
            </a:r>
            <a:endParaRPr lang="ro-RO" sz="9600" dirty="0"/>
          </a:p>
          <a:p>
            <a:r>
              <a:rPr lang="pt-BR" sz="9600" dirty="0"/>
              <a:t>- capacitatea de a comunica si negocia. </a:t>
            </a:r>
            <a:endParaRPr lang="ro-RO" sz="9600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03331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b="1" dirty="0">
                <a:solidFill>
                  <a:srgbClr val="FF0000"/>
                </a:solidFill>
              </a:rPr>
              <a:t>Rolurile directorului </a:t>
            </a:r>
            <a:r>
              <a:rPr lang="ro-RO" dirty="0"/>
              <a:t>sunt:</a:t>
            </a:r>
          </a:p>
          <a:p>
            <a:r>
              <a:rPr lang="ro-RO" dirty="0"/>
              <a:t>decident, </a:t>
            </a:r>
          </a:p>
          <a:p>
            <a:r>
              <a:rPr lang="ro-RO" dirty="0"/>
              <a:t>organizator, </a:t>
            </a:r>
          </a:p>
          <a:p>
            <a:r>
              <a:rPr lang="ro-RO" dirty="0"/>
              <a:t>evaluator si </a:t>
            </a:r>
          </a:p>
          <a:p>
            <a:r>
              <a:rPr lang="ro-RO" dirty="0"/>
              <a:t>mediator. </a:t>
            </a:r>
          </a:p>
          <a:p>
            <a:r>
              <a:rPr lang="ro-RO" dirty="0"/>
              <a:t>Principalul </a:t>
            </a:r>
            <a:r>
              <a:rPr lang="ro-RO" b="1" dirty="0"/>
              <a:t>obiectiv al directorului este</a:t>
            </a:r>
            <a:r>
              <a:rPr lang="ro-RO" dirty="0"/>
              <a:t> de a furniza pricepere si experienta in domeniul invatamantului. 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4693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730758"/>
          </a:xfrm>
        </p:spPr>
        <p:txBody>
          <a:bodyPr>
            <a:normAutofit/>
          </a:bodyPr>
          <a:lstStyle/>
          <a:p>
            <a:r>
              <a:rPr lang="ro-RO" sz="3200" b="1" dirty="0"/>
              <a:t>ȘCOALA PERFORMANTĂ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Performanţa obţinută prin management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caracterizată în realitate şi atinsă, practic si in domeniul scolar prin cele două dimensiuni: </a:t>
            </a:r>
            <a:r>
              <a:rPr 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eficacitate şi eficienţă. </a:t>
            </a: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esenţă, scolile trebuie să prezinte existenţa ambelor dimensiuni, respectiv eficacitatea (realizarea de lucruri potrivite, drepte) şi eficienţă (realizarea dreaptă, corectă a a lucrurilor) pentru a fi performante. </a:t>
            </a: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Performanţa in scoala este asociată cu gradul de satisfacere. </a:t>
            </a:r>
          </a:p>
        </p:txBody>
      </p:sp>
    </p:spTree>
    <p:extLst>
      <p:ext uri="{BB962C8B-B14F-4D97-AF65-F5344CB8AC3E}">
        <p14:creationId xmlns:p14="http://schemas.microsoft.com/office/powerpoint/2010/main" val="335858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 dirty="0"/>
              <a:t>Indicatorii de performanţă în cadrul unei şcoli </a:t>
            </a:r>
            <a:r>
              <a:rPr lang="ro-RO" dirty="0"/>
              <a:t>trebuie să vizeze cu precădere patru domenii ce determină nivelul de calitate: </a:t>
            </a:r>
          </a:p>
          <a:p>
            <a:pPr lvl="0"/>
            <a:r>
              <a:rPr lang="ro-RO" dirty="0"/>
              <a:t>management şi organizare, </a:t>
            </a:r>
          </a:p>
          <a:p>
            <a:pPr lvl="0"/>
            <a:r>
              <a:rPr lang="ro-RO" dirty="0"/>
              <a:t>predare şi învăţare, </a:t>
            </a:r>
          </a:p>
          <a:p>
            <a:pPr lvl="0"/>
            <a:r>
              <a:rPr lang="ro-RO" dirty="0"/>
              <a:t>suportul elevului şi cultura şcolii şi </a:t>
            </a:r>
          </a:p>
          <a:p>
            <a:pPr lvl="0"/>
            <a:r>
              <a:rPr lang="ro-RO" dirty="0"/>
              <a:t>performanţele elevului. 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3507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Practica demonstrează indubitabil că </a:t>
            </a:r>
            <a:r>
              <a:rPr lang="ro-RO" b="1" dirty="0"/>
              <a:t>performanţă, realizarea de calitate superioară a obiectivelor unei acţiuni</a:t>
            </a:r>
            <a:r>
              <a:rPr lang="ro-RO" dirty="0"/>
              <a:t>, nu este posibilă decât la un nivel ridicat, corespunzător, de competentă. </a:t>
            </a:r>
          </a:p>
          <a:p>
            <a:r>
              <a:rPr lang="ro-RO" dirty="0"/>
              <a:t>Managementul performanţei, acolo unde este introdus corect in scoala, poate fi un factor semnificativ ce contribuie la succesul institutiei de invatamant respective. </a:t>
            </a:r>
          </a:p>
        </p:txBody>
      </p:sp>
    </p:spTree>
    <p:extLst>
      <p:ext uri="{BB962C8B-B14F-4D97-AF65-F5344CB8AC3E}">
        <p14:creationId xmlns:p14="http://schemas.microsoft.com/office/powerpoint/2010/main" val="1503255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2" y="2285999"/>
            <a:ext cx="9601196" cy="38825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2800" dirty="0"/>
              <a:t>Pentru ca o </a:t>
            </a:r>
            <a:r>
              <a:rPr lang="ro-RO" sz="2800" b="1" dirty="0"/>
              <a:t>şcoală sa fie performantă inseamnă</a:t>
            </a:r>
            <a:r>
              <a:rPr lang="ro-RO" sz="2800" dirty="0"/>
              <a:t>: </a:t>
            </a:r>
          </a:p>
          <a:p>
            <a:pPr lvl="0"/>
            <a:r>
              <a:rPr lang="ro-RO" sz="2800" dirty="0"/>
              <a:t>rezultate şcolare bune şi foarte bune, </a:t>
            </a:r>
          </a:p>
          <a:p>
            <a:pPr lvl="0"/>
            <a:r>
              <a:rPr lang="ro-RO" sz="2800" dirty="0"/>
              <a:t>rezultate sociale (integrare socială a absolventilor, procentaj de reuşita la admiteri), </a:t>
            </a:r>
          </a:p>
          <a:p>
            <a:pPr lvl="0"/>
            <a:r>
              <a:rPr lang="ro-RO" sz="2800" dirty="0"/>
              <a:t>material curricular, </a:t>
            </a:r>
          </a:p>
          <a:p>
            <a:pPr lvl="0"/>
            <a:r>
              <a:rPr lang="ro-RO" sz="2800" dirty="0"/>
              <a:t>mijloace de invăţământ, </a:t>
            </a:r>
          </a:p>
          <a:p>
            <a:pPr lvl="0"/>
            <a:r>
              <a:rPr lang="ro-RO" sz="2800" dirty="0"/>
              <a:t>programe de educaţie socială.</a:t>
            </a:r>
          </a:p>
        </p:txBody>
      </p:sp>
    </p:spTree>
    <p:extLst>
      <p:ext uri="{BB962C8B-B14F-4D97-AF65-F5344CB8AC3E}">
        <p14:creationId xmlns:p14="http://schemas.microsoft.com/office/powerpoint/2010/main" val="368449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Când vorbim despre performanţă ne referim la </a:t>
            </a:r>
            <a:r>
              <a:rPr lang="ro-RO" b="1" dirty="0"/>
              <a:t>atingerea scopurilor. </a:t>
            </a:r>
          </a:p>
          <a:p>
            <a:r>
              <a:rPr lang="ro-RO" dirty="0"/>
              <a:t>Pentru a determina performanţa unei instituţii şcolare este nevoie să se analizeze prestaţia acesteia pe cele două elemente ale performanţei, complementare intre ele (eficacitate, eficienţă) din două perspective: </a:t>
            </a:r>
          </a:p>
          <a:p>
            <a:pPr lvl="0"/>
            <a:r>
              <a:rPr lang="ro-RO" b="1" dirty="0"/>
              <a:t>administrativă şi </a:t>
            </a:r>
          </a:p>
          <a:p>
            <a:pPr lvl="0"/>
            <a:r>
              <a:rPr lang="ro-RO" b="1" dirty="0"/>
              <a:t>instructiv-educativă.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56707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o-RO" sz="2800" dirty="0"/>
              <a:t>Definirea </a:t>
            </a:r>
            <a:r>
              <a:rPr lang="ro-RO" sz="2800" b="1" dirty="0"/>
              <a:t>conceptului de eficacitate şcolară</a:t>
            </a:r>
            <a:r>
              <a:rPr lang="ro-RO" sz="2800" dirty="0"/>
              <a:t> este considerată dificilă deoarece acesta nu este neutru, ci </a:t>
            </a:r>
            <a:r>
              <a:rPr lang="ro-RO" sz="2800" b="1" u="sng" dirty="0"/>
              <a:t>implică raportarea la criterii bine definite în raport cu fiecare dintre nivelurile la care functionează o instituţie şcolară şi este nuanţat de raportarea la fiecare unitate şcolară în parte. </a:t>
            </a:r>
          </a:p>
        </p:txBody>
      </p:sp>
    </p:spTree>
    <p:extLst>
      <p:ext uri="{BB962C8B-B14F-4D97-AF65-F5344CB8AC3E}">
        <p14:creationId xmlns:p14="http://schemas.microsoft.com/office/powerpoint/2010/main" val="2603097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800" dirty="0"/>
              <a:t>S-a ajuns la un relativ consens privind necesitatea ca </a:t>
            </a:r>
            <a:r>
              <a:rPr lang="ro-RO" sz="2800" b="1" dirty="0">
                <a:solidFill>
                  <a:srgbClr val="FF0000"/>
                </a:solidFill>
              </a:rPr>
              <a:t>accentul să cadă pe rezultatele la nivelul elevilor </a:t>
            </a:r>
            <a:r>
              <a:rPr lang="ro-RO" sz="2800" dirty="0"/>
              <a:t>şi în special privind conceptul de valoare adăugată de către şcoală (</a:t>
            </a:r>
            <a:r>
              <a:rPr lang="ro-RO" sz="2800" b="1" dirty="0"/>
              <a:t>o şcoală eficace adaugă un plus de valoare în formarea elevilor ei, în comparaţie cu alte şcoli servind aceloraşi finalităţi generale</a:t>
            </a:r>
            <a:r>
              <a:rPr lang="ro-RO" sz="2800" dirty="0"/>
              <a:t>). </a:t>
            </a:r>
          </a:p>
          <a:p>
            <a:endParaRPr lang="ro-RO" sz="2800" dirty="0"/>
          </a:p>
          <a:p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2492094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ȘCOALA PERFORMANTĂ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3200" b="1" u="sng" dirty="0"/>
              <a:t>Eficacitatea</a:t>
            </a:r>
            <a:r>
              <a:rPr lang="ro-RO" sz="3200" dirty="0"/>
              <a:t> se impune permanent întrucât o scoala care nu-şi realizează obiectivele şi care nu derulează procesele educationale prin care acestea se îndeplinesc, este sortită eşecului . 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0686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35</TotalTime>
  <Words>620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Algerian</vt:lpstr>
      <vt:lpstr>Arial</vt:lpstr>
      <vt:lpstr>Garamond</vt:lpstr>
      <vt:lpstr>Times New Roman</vt:lpstr>
      <vt:lpstr>Organic</vt:lpstr>
      <vt:lpstr>A 3.3. Platforma educationala online pentru sprijin  Resurse pentru dezvoltarea unui management instituțional antreprenorial de calitate în școli defavorizate  SCOALA PERFORMANTA </vt:lpstr>
      <vt:lpstr>ȘCOALA PERFORMANTĂ</vt:lpstr>
      <vt:lpstr>ȘCOALA PERFORMANTĂ</vt:lpstr>
      <vt:lpstr>ȘCOALA PERFORMANTĂ</vt:lpstr>
      <vt:lpstr>ȘCOALA PERFORMANTĂ</vt:lpstr>
      <vt:lpstr>ȘCOALA PERFORMANTĂ</vt:lpstr>
      <vt:lpstr>ȘCOALA PERFORMANTĂ</vt:lpstr>
      <vt:lpstr>ȘCOALA PERFORMANTĂ</vt:lpstr>
      <vt:lpstr>ȘCOALA PERFORMANTĂ</vt:lpstr>
      <vt:lpstr>ȘCOALA PERFORMANTĂ</vt:lpstr>
      <vt:lpstr>ȘCOALA PERFORMANTĂ</vt:lpstr>
      <vt:lpstr>ȘCOALA PERFORMANTĂ</vt:lpstr>
      <vt:lpstr>ȘCOALA PERFORMANTĂ</vt:lpstr>
      <vt:lpstr>ȘCOALA PERFORMANTĂ</vt:lpstr>
      <vt:lpstr>ȘCOALA PERFORMANTĂ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3.3. Platforma educationala online pentru sprijin  Resurse pentru dezvoltarea unui management instituțional antreprenorial de calitate în școli defavorizate  SCOALA PERFORMANTA</dc:title>
  <dc:creator>Calculator</dc:creator>
  <cp:lastModifiedBy>Irina Mihailescu</cp:lastModifiedBy>
  <cp:revision>4</cp:revision>
  <dcterms:created xsi:type="dcterms:W3CDTF">2018-12-19T17:01:49Z</dcterms:created>
  <dcterms:modified xsi:type="dcterms:W3CDTF">2019-02-05T07:10:51Z</dcterms:modified>
</cp:coreProperties>
</file>