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en-US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CEAC</a:t>
            </a:r>
            <a:r>
              <a:rPr lang="ro-RO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o-RO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ro-RO" sz="4000" b="1" cap="none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Strategie</a:t>
            </a:r>
            <a:r>
              <a:rPr lang="en-US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</a:t>
            </a:r>
            <a:r>
              <a:rPr lang="en-US" altLang="ro-RO" sz="4000" b="1" cap="none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evaluare</a:t>
            </a:r>
            <a:r>
              <a:rPr lang="en-US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</a:t>
            </a:r>
            <a:r>
              <a:rPr lang="ro-RO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</a:t>
            </a:r>
            <a:r>
              <a:rPr lang="en-US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o-RO" altLang="ro-RO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Structura PDI</a:t>
            </a:r>
            <a:endParaRPr lang="en-US" sz="5400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2" y="652031"/>
            <a:ext cx="8858256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23" y="865410"/>
            <a:ext cx="8333954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37" y="874554"/>
            <a:ext cx="8559526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548" y="536197"/>
            <a:ext cx="8772904" cy="5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19" y="1133657"/>
            <a:ext cx="8321761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8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88" y="889796"/>
            <a:ext cx="8388823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50" y="813589"/>
            <a:ext cx="8077900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3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15167" y="2567985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/>
            </a:r>
            <a:br>
              <a:rPr lang="ro-RO" altLang="ro-RO" dirty="0">
                <a:solidFill>
                  <a:srgbClr val="FF0000"/>
                </a:solidFill>
              </a:rPr>
            </a:br>
            <a:r>
              <a:rPr lang="ro-RO" altLang="ro-RO" dirty="0">
                <a:solidFill>
                  <a:srgbClr val="FF0000"/>
                </a:solidFill>
              </a:rPr>
              <a:t>Cum se asigură calitatea </a:t>
            </a:r>
            <a:r>
              <a:rPr lang="ro-RO" altLang="ro-RO" dirty="0" err="1">
                <a:solidFill>
                  <a:srgbClr val="FF0000"/>
                </a:solidFill>
              </a:rPr>
              <a:t>educaţiei</a:t>
            </a:r>
            <a:r>
              <a:rPr lang="ro-RO" altLang="ro-RO" dirty="0">
                <a:solidFill>
                  <a:srgbClr val="FF0000"/>
                </a:solidFill>
              </a:rPr>
              <a:t> ?</a:t>
            </a:r>
            <a:br>
              <a:rPr lang="ro-RO" altLang="ro-RO" dirty="0">
                <a:solidFill>
                  <a:srgbClr val="FF0000"/>
                </a:solidFill>
              </a:rPr>
            </a:br>
            <a:endParaRPr lang="ro-RO" altLang="ro-RO" dirty="0">
              <a:solidFill>
                <a:srgbClr val="FF0000"/>
              </a:solidFill>
            </a:endParaRPr>
          </a:p>
          <a:p>
            <a:pPr eaLnBrk="1" hangingPunct="1"/>
            <a:r>
              <a:rPr lang="ro-RO" altLang="ro-RO" dirty="0">
                <a:solidFill>
                  <a:srgbClr val="FF0000"/>
                </a:solidFill>
              </a:rPr>
              <a:t>Procese interne </a:t>
            </a:r>
            <a:r>
              <a:rPr lang="ro-RO" altLang="ro-RO" sz="2400" dirty="0">
                <a:solidFill>
                  <a:srgbClr val="FF0000"/>
                </a:solidFill>
              </a:rPr>
              <a:t>– planificarea </a:t>
            </a:r>
            <a:r>
              <a:rPr lang="ro-RO" altLang="ro-RO" sz="2400" dirty="0" err="1">
                <a:solidFill>
                  <a:srgbClr val="FF0000"/>
                </a:solidFill>
              </a:rPr>
              <a:t>şi</a:t>
            </a:r>
            <a:r>
              <a:rPr lang="ro-RO" altLang="ro-RO" sz="2400" dirty="0">
                <a:solidFill>
                  <a:srgbClr val="FF0000"/>
                </a:solidFill>
              </a:rPr>
              <a:t> realizarea efectivă a rezultatelor, monitorizarea rezultatelor, evaluarea internă a rezultatelor </a:t>
            </a:r>
            <a:r>
              <a:rPr lang="ro-RO" altLang="ro-RO" sz="2400" dirty="0" err="1">
                <a:solidFill>
                  <a:srgbClr val="FF0000"/>
                </a:solidFill>
              </a:rPr>
              <a:t>şi</a:t>
            </a:r>
            <a:r>
              <a:rPr lang="ro-RO" altLang="ro-RO" sz="2400" dirty="0">
                <a:solidFill>
                  <a:srgbClr val="FF0000"/>
                </a:solidFill>
              </a:rPr>
              <a:t> aplicarea măsurilor reglatoare /corective</a:t>
            </a:r>
          </a:p>
          <a:p>
            <a:pPr eaLnBrk="1" hangingPunct="1"/>
            <a:r>
              <a:rPr lang="ro-RO" altLang="ro-RO" dirty="0">
                <a:solidFill>
                  <a:srgbClr val="FF0000"/>
                </a:solidFill>
              </a:rPr>
              <a:t>Procese externe </a:t>
            </a:r>
            <a:r>
              <a:rPr lang="ro-RO" altLang="ro-RO" sz="2400" dirty="0">
                <a:solidFill>
                  <a:srgbClr val="FF0000"/>
                </a:solidFill>
              </a:rPr>
              <a:t>– evaluarea externă a rezultatelor </a:t>
            </a:r>
            <a:endParaRPr lang="en-GB" altLang="ro-R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8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199" y="600892"/>
            <a:ext cx="10524309" cy="55252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o-RO" altLang="ro-RO" dirty="0">
                <a:solidFill>
                  <a:srgbClr val="FF0000"/>
                </a:solidFill>
              </a:rPr>
              <a:t>Monitorizarea rezultatelor</a:t>
            </a:r>
          </a:p>
          <a:p>
            <a:pPr algn="ctr">
              <a:buFontTx/>
              <a:buNone/>
            </a:pPr>
            <a:endParaRPr lang="ro-RO" altLang="ro-RO" dirty="0">
              <a:solidFill>
                <a:srgbClr val="FF0000"/>
              </a:solidFill>
            </a:endParaRPr>
          </a:p>
          <a:p>
            <a:pPr algn="ctr"/>
            <a:r>
              <a:rPr lang="ro-RO" altLang="ro-RO" dirty="0">
                <a:solidFill>
                  <a:srgbClr val="FF0000"/>
                </a:solidFill>
              </a:rPr>
              <a:t>Cine </a:t>
            </a:r>
            <a:r>
              <a:rPr lang="en-US" altLang="ro-RO" dirty="0">
                <a:solidFill>
                  <a:srgbClr val="FF0000"/>
                </a:solidFill>
              </a:rPr>
              <a:t>? </a:t>
            </a:r>
            <a:r>
              <a:rPr lang="ro-RO" altLang="ro-RO" sz="2000" dirty="0">
                <a:solidFill>
                  <a:srgbClr val="FF0000"/>
                </a:solidFill>
              </a:rPr>
              <a:t>– </a:t>
            </a:r>
            <a:r>
              <a:rPr lang="en-US" altLang="ro-RO" sz="2000" dirty="0">
                <a:solidFill>
                  <a:srgbClr val="FF0000"/>
                </a:solidFill>
              </a:rPr>
              <a:t> </a:t>
            </a:r>
            <a:r>
              <a:rPr lang="ro-RO" altLang="ro-RO" sz="2000" dirty="0">
                <a:solidFill>
                  <a:srgbClr val="FF0000"/>
                </a:solidFill>
              </a:rPr>
              <a:t>cadre didactice, elevi, </a:t>
            </a:r>
            <a:r>
              <a:rPr lang="ro-RO" altLang="ro-RO" sz="2000" dirty="0" err="1">
                <a:solidFill>
                  <a:srgbClr val="FF0000"/>
                </a:solidFill>
              </a:rPr>
              <a:t>părinţi</a:t>
            </a:r>
            <a:r>
              <a:rPr lang="ro-RO" altLang="ro-RO" sz="2000" dirty="0">
                <a:solidFill>
                  <a:srgbClr val="FF0000"/>
                </a:solidFill>
              </a:rPr>
              <a:t>;</a:t>
            </a:r>
            <a:r>
              <a:rPr lang="en-US" altLang="ro-RO" sz="2000" dirty="0">
                <a:solidFill>
                  <a:srgbClr val="FF0000"/>
                </a:solidFill>
              </a:rPr>
              <a:t> </a:t>
            </a:r>
            <a:r>
              <a:rPr lang="ro-RO" altLang="ro-RO" sz="2000" dirty="0">
                <a:solidFill>
                  <a:srgbClr val="FF0000"/>
                </a:solidFill>
              </a:rPr>
              <a:t>responsabilii comisiilor metodice, CEAC, conducerea </a:t>
            </a:r>
            <a:r>
              <a:rPr lang="ro-RO" altLang="ro-RO" sz="2000" dirty="0" err="1">
                <a:solidFill>
                  <a:srgbClr val="FF0000"/>
                </a:solidFill>
              </a:rPr>
              <a:t>unităţii</a:t>
            </a:r>
            <a:r>
              <a:rPr lang="ro-RO" altLang="ro-RO" sz="2000" dirty="0">
                <a:solidFill>
                  <a:srgbClr val="FF0000"/>
                </a:solidFill>
              </a:rPr>
              <a:t> de </a:t>
            </a:r>
            <a:r>
              <a:rPr lang="ro-RO" altLang="ro-RO" sz="2000" dirty="0" err="1">
                <a:solidFill>
                  <a:srgbClr val="FF0000"/>
                </a:solidFill>
              </a:rPr>
              <a:t>învăţământ</a:t>
            </a:r>
            <a:endParaRPr lang="ro-RO" altLang="ro-RO" sz="2000" dirty="0">
              <a:solidFill>
                <a:srgbClr val="FF0000"/>
              </a:solidFill>
            </a:endParaRPr>
          </a:p>
          <a:p>
            <a:pPr algn="ctr"/>
            <a:r>
              <a:rPr lang="ro-RO" altLang="ro-RO" dirty="0">
                <a:solidFill>
                  <a:srgbClr val="FF0000"/>
                </a:solidFill>
              </a:rPr>
              <a:t>Când</a:t>
            </a:r>
            <a:r>
              <a:rPr lang="en-US" altLang="ro-RO" dirty="0">
                <a:solidFill>
                  <a:srgbClr val="FF0000"/>
                </a:solidFill>
              </a:rPr>
              <a:t>?</a:t>
            </a:r>
            <a:r>
              <a:rPr lang="ro-RO" altLang="ro-RO" dirty="0">
                <a:solidFill>
                  <a:srgbClr val="FF0000"/>
                </a:solidFill>
              </a:rPr>
              <a:t> –</a:t>
            </a:r>
            <a:r>
              <a:rPr lang="en-US" altLang="ro-RO" dirty="0">
                <a:solidFill>
                  <a:srgbClr val="FF0000"/>
                </a:solidFill>
              </a:rPr>
              <a:t> </a:t>
            </a:r>
            <a:r>
              <a:rPr lang="ro-RO" altLang="ro-RO" sz="2000" dirty="0">
                <a:solidFill>
                  <a:srgbClr val="FF0000"/>
                </a:solidFill>
              </a:rPr>
              <a:t>permanent</a:t>
            </a:r>
            <a:r>
              <a:rPr lang="en-US" altLang="ro-RO" sz="2000" dirty="0">
                <a:solidFill>
                  <a:srgbClr val="FF0000"/>
                </a:solidFill>
              </a:rPr>
              <a:t>;</a:t>
            </a:r>
            <a:endParaRPr lang="ro-RO" altLang="ro-RO" sz="2000" dirty="0">
              <a:solidFill>
                <a:srgbClr val="FF0000"/>
              </a:solidFill>
            </a:endParaRPr>
          </a:p>
          <a:p>
            <a:pPr algn="ctr"/>
            <a:r>
              <a:rPr lang="ro-RO" altLang="ro-RO" dirty="0">
                <a:solidFill>
                  <a:srgbClr val="FF0000"/>
                </a:solidFill>
              </a:rPr>
              <a:t>Cum</a:t>
            </a:r>
            <a:r>
              <a:rPr lang="en-US" altLang="ro-RO" dirty="0">
                <a:solidFill>
                  <a:srgbClr val="FF0000"/>
                </a:solidFill>
              </a:rPr>
              <a:t>? </a:t>
            </a:r>
            <a:r>
              <a:rPr lang="ro-RO" altLang="ro-RO" dirty="0">
                <a:solidFill>
                  <a:srgbClr val="FF0000"/>
                </a:solidFill>
              </a:rPr>
              <a:t>- </a:t>
            </a:r>
            <a:r>
              <a:rPr lang="ro-RO" altLang="ro-RO" sz="2000" dirty="0">
                <a:solidFill>
                  <a:srgbClr val="FF0000"/>
                </a:solidFill>
              </a:rPr>
              <a:t>proceduri comune, cunoscute</a:t>
            </a:r>
            <a:r>
              <a:rPr lang="en-US" altLang="ro-RO" sz="2000" dirty="0">
                <a:solidFill>
                  <a:srgbClr val="FF0000"/>
                </a:solidFill>
              </a:rPr>
              <a:t>.</a:t>
            </a:r>
            <a:endParaRPr lang="en-GB" altLang="ro-RO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293223" y="156536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Evaluarea internă a rezultatelor şi aplicarea măsurilor reglatoare /corective</a:t>
            </a:r>
            <a:r>
              <a:rPr kumimoji="0" lang="ro-RO" altLang="ro-RO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dacă este cazul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altLang="ro-R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Cine</a:t>
            </a:r>
            <a:r>
              <a:rPr kumimoji="0" lang="en-US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</a:t>
            </a:r>
            <a:r>
              <a:rPr kumimoji="0" lang="ro-RO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fiecare cadru didactic, fiecare comisie metodică, CEAC</a:t>
            </a:r>
            <a:r>
              <a:rPr kumimoji="0" lang="en-US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lang="ro-RO" altLang="ro-RO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Când</a:t>
            </a:r>
            <a:r>
              <a:rPr kumimoji="0" lang="en-US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</a:t>
            </a: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lang="ro-RO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permanent (evaluarea de parcurs), la sfârşitul ciclului de proiectare, la sfârşitul anului</a:t>
            </a:r>
            <a:r>
              <a:rPr kumimoji="0" lang="en-US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o-RO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şcolar</a:t>
            </a:r>
            <a:r>
              <a:rPr kumimoji="0" lang="en-US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Cum</a:t>
            </a:r>
            <a:r>
              <a:rPr kumimoji="0" lang="en-US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  <a:r>
              <a:rPr kumimoji="0" lang="ro-RO" altLang="ro-RO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o-RO" altLang="ro-R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lang="ro-RO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instrumente de evaluare</a:t>
            </a:r>
            <a:r>
              <a:rPr kumimoji="0" lang="en-US" altLang="ro-RO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ro-RO" altLang="ro-RO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GB" altLang="ro-RO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02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92490" y="1184594"/>
            <a:ext cx="6227762" cy="49418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FontTx/>
              <a:buNone/>
            </a:pPr>
            <a:r>
              <a:rPr lang="ro-RO" altLang="ro-RO" b="1" i="1" dirty="0">
                <a:solidFill>
                  <a:srgbClr val="CC0000"/>
                </a:solidFill>
              </a:rPr>
              <a:t>Comisia pentru evaluarea </a:t>
            </a:r>
            <a:r>
              <a:rPr lang="ro-RO" altLang="ro-RO" b="1" i="1" dirty="0" err="1">
                <a:solidFill>
                  <a:srgbClr val="CC0000"/>
                </a:solidFill>
              </a:rPr>
              <a:t>şi</a:t>
            </a:r>
            <a:r>
              <a:rPr lang="ro-RO" altLang="ro-RO" b="1" i="1" dirty="0">
                <a:solidFill>
                  <a:srgbClr val="CC0000"/>
                </a:solidFill>
              </a:rPr>
              <a:t> asigurarea </a:t>
            </a:r>
            <a:r>
              <a:rPr lang="ro-RO" altLang="ro-RO" b="1" i="1" dirty="0" err="1">
                <a:solidFill>
                  <a:srgbClr val="CC0000"/>
                </a:solidFill>
              </a:rPr>
              <a:t>calităţii</a:t>
            </a:r>
            <a:endParaRPr lang="en-US" altLang="ro-RO" b="1" i="1" dirty="0">
              <a:solidFill>
                <a:srgbClr val="CC0000"/>
              </a:solidFill>
            </a:endParaRPr>
          </a:p>
          <a:p>
            <a:pPr marL="609600" indent="-609600">
              <a:buFontTx/>
              <a:buNone/>
            </a:pPr>
            <a:r>
              <a:rPr lang="ro-RO" altLang="ro-RO" b="1" i="1" dirty="0">
                <a:solidFill>
                  <a:srgbClr val="FF0000"/>
                </a:solidFill>
              </a:rPr>
              <a:t>4-8</a:t>
            </a:r>
            <a:r>
              <a:rPr lang="ro-RO" altLang="ro-RO" b="1" i="1" dirty="0"/>
              <a:t> </a:t>
            </a:r>
            <a:r>
              <a:rPr lang="ro-RO" altLang="ro-RO" b="1" i="1" dirty="0">
                <a:solidFill>
                  <a:srgbClr val="FF0000"/>
                </a:solidFill>
              </a:rPr>
              <a:t>membri + 1 coordonator</a:t>
            </a:r>
          </a:p>
          <a:p>
            <a:pPr marL="609600" indent="-609600">
              <a:buFontTx/>
              <a:buNone/>
            </a:pPr>
            <a:r>
              <a:rPr lang="ro-RO" altLang="ro-RO" b="1" i="1" dirty="0">
                <a:solidFill>
                  <a:srgbClr val="FF0000"/>
                </a:solidFill>
              </a:rPr>
              <a:t>						</a:t>
            </a:r>
          </a:p>
          <a:p>
            <a:pPr marL="609600" indent="-609600">
              <a:buFontTx/>
              <a:buNone/>
            </a:pPr>
            <a:r>
              <a:rPr lang="ro-RO" altLang="ro-RO" b="1" i="1" dirty="0">
                <a:solidFill>
                  <a:srgbClr val="FF0000"/>
                </a:solidFill>
              </a:rPr>
              <a:t>			</a:t>
            </a:r>
            <a:r>
              <a:rPr lang="ro-RO" altLang="ro-RO" sz="2000" b="1" i="1" dirty="0">
                <a:solidFill>
                  <a:srgbClr val="FF0000"/>
                </a:solidFill>
              </a:rPr>
              <a:t>conducătorul </a:t>
            </a:r>
            <a:r>
              <a:rPr lang="ro-RO" altLang="ro-RO" sz="2000" b="1" i="1" dirty="0" err="1">
                <a:solidFill>
                  <a:srgbClr val="FF0000"/>
                </a:solidFill>
              </a:rPr>
              <a:t>organizaţiei</a:t>
            </a:r>
            <a:r>
              <a:rPr lang="ro-RO" altLang="ro-RO" sz="2000" b="1" i="1" dirty="0">
                <a:solidFill>
                  <a:srgbClr val="FF0000"/>
                </a:solidFill>
              </a:rPr>
              <a:t>/un alt 			coordonator desemnat</a:t>
            </a:r>
          </a:p>
          <a:p>
            <a:pPr marL="609600" indent="-609600">
              <a:buFontTx/>
              <a:buNone/>
            </a:pPr>
            <a:endParaRPr lang="ro-RO" altLang="ro-RO" sz="2000" b="1" i="1" dirty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endParaRPr lang="ro-RO" altLang="ro-RO" sz="2000" b="1" i="1" dirty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ro-RO" altLang="ro-RO" sz="2000" b="1" i="1" dirty="0">
                <a:solidFill>
                  <a:srgbClr val="FF0000"/>
                </a:solidFill>
              </a:rPr>
              <a:t>		nu pot îndeplini </a:t>
            </a:r>
            <a:r>
              <a:rPr lang="ro-RO" altLang="ro-RO" sz="2000" b="1" i="1" dirty="0" err="1">
                <a:solidFill>
                  <a:srgbClr val="FF0000"/>
                </a:solidFill>
              </a:rPr>
              <a:t>funcţii</a:t>
            </a:r>
            <a:r>
              <a:rPr lang="ro-RO" altLang="ro-RO" sz="2000" b="1" i="1" dirty="0">
                <a:solidFill>
                  <a:srgbClr val="FF0000"/>
                </a:solidFill>
              </a:rPr>
              <a:t> de conducere, cu </a:t>
            </a:r>
            <a:r>
              <a:rPr lang="ro-RO" altLang="ro-RO" sz="2000" b="1" i="1" dirty="0" err="1">
                <a:solidFill>
                  <a:srgbClr val="FF0000"/>
                </a:solidFill>
              </a:rPr>
              <a:t>excepţia</a:t>
            </a:r>
            <a:r>
              <a:rPr lang="ro-RO" altLang="ro-RO" sz="2000" b="1" i="1" dirty="0">
                <a:solidFill>
                  <a:srgbClr val="FF0000"/>
                </a:solidFill>
              </a:rPr>
              <a:t> conducătorului/coordonatorului </a:t>
            </a:r>
            <a:endParaRPr lang="en-US" altLang="ro-RO" sz="2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7" y="695143"/>
            <a:ext cx="284321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2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336766" y="113864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Strategia de evaluare internă a calităţii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2800" b="1" i="1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STRATEGIE  înseamnă: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-RO" sz="2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Ansamblu de acțiuni coordonate în vederea atingerii unui scop.(dex)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-RO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Partea cea mai importantă a artei militare, care se ocupă cu pregătirea și conducerea războiului în ansamblul lui.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o-RO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48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02" y="734334"/>
            <a:ext cx="8260796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58" y="1039161"/>
            <a:ext cx="8986283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1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:Users:arty:Dropbox:1_proiecte_noi:2_EduForm_cs_mh:identitate vizuala:foi antet fara ush:id_viz_bw_portrait_edu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8" y="0"/>
            <a:ext cx="11305382" cy="67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8" y="996485"/>
            <a:ext cx="8632684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blem - Solution.potx" id="{618825C9-7A5B-4FD0-8173-05FBE0DDE387}" vid="{0970E009-9DDA-4822-A7D1-BB4C8516F0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142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Rockwell</vt:lpstr>
      <vt:lpstr>Trebuchet MS</vt:lpstr>
      <vt:lpstr>Tw Cen MT</vt:lpstr>
      <vt:lpstr>Circuit</vt:lpstr>
      <vt:lpstr>CEAC Strategie de evaluare internă Structura PDI</vt:lpstr>
      <vt:lpstr>       Cum se asigură calitatea educaţiei ?  Procese interne – planificarea şi realizarea efectivă a rezultatelor, monitorizarea rezultatelor, evaluarea internă a rezultatelor şi aplicarea măsurilor reglatoare /corective Procese externe – evaluarea externă a rezultatelor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2018-11-26T19:12:45Z</dcterms:created>
  <dcterms:modified xsi:type="dcterms:W3CDTF">2018-12-12T13:38:21Z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2018-08-20T22:55:44.5188046Z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