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73" r:id="rId15"/>
    <p:sldId id="274" r:id="rId16"/>
    <p:sldId id="268" r:id="rId17"/>
    <p:sldId id="269" r:id="rId18"/>
    <p:sldId id="286" r:id="rId19"/>
    <p:sldId id="288" r:id="rId20"/>
    <p:sldId id="289" r:id="rId21"/>
    <p:sldId id="297" r:id="rId22"/>
    <p:sldId id="290" r:id="rId23"/>
    <p:sldId id="291" r:id="rId24"/>
    <p:sldId id="292" r:id="rId25"/>
    <p:sldId id="293" r:id="rId26"/>
    <p:sldId id="294" r:id="rId27"/>
    <p:sldId id="295" r:id="rId28"/>
    <p:sldId id="296" r:id="rId29"/>
    <p:sldId id="270" r:id="rId30"/>
    <p:sldId id="27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22/04/2019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22/04/2019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22/04/2019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22/04/2019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22/04/2019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22/04/2019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22/04/2019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22/04/2019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22/04/2019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22/04/2019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22/04/2019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22/04/2019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mts.ro/wp-content/uploads/2019/01/PROGNOZA-EVOLU%C8%9AIEI-%C8%98I-TENDIN%C8%9AELOR-PIE%C8%9AEI-MUNCII.pdf" TargetMode="External"/><Relationship Id="rId2" Type="http://schemas.openxmlformats.org/officeDocument/2006/relationships/hyperlink" Target="http://www.insse.ro/old/ro/content/tinerii-pe-pia%C5%A3a-munci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dep.ro/interpel/2018/r4836A.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8530" y="1071615"/>
            <a:ext cx="9966960" cy="3035808"/>
          </a:xfrm>
        </p:spPr>
        <p:txBody>
          <a:bodyPr/>
          <a:lstStyle/>
          <a:p>
            <a:pPr algn="ctr"/>
            <a:r>
              <a:rPr lang="ro-RO" sz="1800" b="1" dirty="0">
                <a:latin typeface="Arial" panose="020B0604020202020204" pitchFamily="34" charset="0"/>
                <a:cs typeface="Arial" panose="020B0604020202020204" pitchFamily="34" charset="0"/>
              </a:rPr>
              <a:t>A 3.3. Platforma educationala online pentru sprijin </a:t>
            </a:r>
            <a:br>
              <a:rPr lang="ro-RO" sz="1800" dirty="0">
                <a:latin typeface="Arial" panose="020B0604020202020204" pitchFamily="34" charset="0"/>
                <a:cs typeface="Arial" panose="020B0604020202020204" pitchFamily="34" charset="0"/>
              </a:rPr>
            </a:br>
            <a:r>
              <a:rPr lang="en-US" sz="1800" b="1" dirty="0" err="1">
                <a:latin typeface="Arial" panose="020B0604020202020204" pitchFamily="34" charset="0"/>
                <a:cs typeface="Arial" panose="020B0604020202020204" pitchFamily="34" charset="0"/>
              </a:rPr>
              <a:t>Resurse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pentru</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dezvoltarea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unui</a:t>
            </a:r>
            <a:r>
              <a:rPr lang="en-US" sz="1800" b="1" dirty="0">
                <a:latin typeface="Arial" panose="020B0604020202020204" pitchFamily="34" charset="0"/>
                <a:cs typeface="Arial" panose="020B0604020202020204" pitchFamily="34" charset="0"/>
              </a:rPr>
              <a:t> management </a:t>
            </a:r>
            <a:r>
              <a:rPr lang="en-US" sz="1800" b="1" dirty="0" err="1">
                <a:latin typeface="Arial" panose="020B0604020202020204" pitchFamily="34" charset="0"/>
                <a:cs typeface="Arial" panose="020B0604020202020204" pitchFamily="34" charset="0"/>
              </a:rPr>
              <a:t>instituțional</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antreprenorial</a:t>
            </a:r>
            <a:r>
              <a:rPr lang="en-US" sz="1800" b="1" dirty="0">
                <a:latin typeface="Arial" panose="020B0604020202020204" pitchFamily="34" charset="0"/>
                <a:cs typeface="Arial" panose="020B0604020202020204" pitchFamily="34" charset="0"/>
              </a:rPr>
              <a:t> de </a:t>
            </a:r>
            <a:r>
              <a:rPr lang="en-US" sz="1800" b="1" dirty="0" err="1">
                <a:latin typeface="Arial" panose="020B0604020202020204" pitchFamily="34" charset="0"/>
                <a:cs typeface="Arial" panose="020B0604020202020204" pitchFamily="34" charset="0"/>
              </a:rPr>
              <a:t>calitate</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în</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școli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defavorizate</a:t>
            </a:r>
            <a:br>
              <a:rPr lang="ro-RO" sz="1800" b="1" dirty="0">
                <a:latin typeface="Arial" panose="020B0604020202020204" pitchFamily="34" charset="0"/>
                <a:cs typeface="Arial" panose="020B0604020202020204" pitchFamily="34" charset="0"/>
              </a:rPr>
            </a:br>
            <a:br>
              <a:rPr lang="ro-RO" b="1" dirty="0">
                <a:latin typeface="Arial" panose="020B0604020202020204" pitchFamily="34" charset="0"/>
                <a:cs typeface="Arial" panose="020B0604020202020204" pitchFamily="34" charset="0"/>
              </a:rPr>
            </a:br>
            <a:r>
              <a:rPr lang="ro-RO" sz="3600" b="1" dirty="0">
                <a:solidFill>
                  <a:srgbClr val="0070C0"/>
                </a:solidFill>
                <a:latin typeface="Algerian" panose="04020705040A02060702" pitchFamily="82" charset="0"/>
                <a:cs typeface="Arial" panose="020B0604020202020204" pitchFamily="34" charset="0"/>
              </a:rPr>
              <a:t>PIATA MUNCII-INSERTIA ELEVILOR</a:t>
            </a:r>
            <a:endParaRPr lang="ro-RO" sz="3600" dirty="0">
              <a:solidFill>
                <a:srgbClr val="0070C0"/>
              </a:solidFill>
              <a:latin typeface="Algerian" panose="04020705040A02060702" pitchFamily="82" charset="0"/>
            </a:endParaRPr>
          </a:p>
        </p:txBody>
      </p:sp>
    </p:spTree>
    <p:extLst>
      <p:ext uri="{BB962C8B-B14F-4D97-AF65-F5344CB8AC3E}">
        <p14:creationId xmlns:p14="http://schemas.microsoft.com/office/powerpoint/2010/main" val="2208771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fontScale="55000" lnSpcReduction="20000"/>
          </a:bodyPr>
          <a:lstStyle/>
          <a:p>
            <a:pPr marL="0" indent="0" algn="ctr" fontAlgn="base">
              <a:buNone/>
            </a:pPr>
            <a:r>
              <a:rPr lang="ro-RO" sz="4000" b="1" dirty="0">
                <a:solidFill>
                  <a:srgbClr val="FF0000"/>
                </a:solidFill>
              </a:rPr>
              <a:t>Principalele tipuri de contracte de muncă</a:t>
            </a:r>
            <a:r>
              <a:rPr lang="ro-RO" sz="4000" b="1" dirty="0"/>
              <a:t>: </a:t>
            </a:r>
          </a:p>
          <a:p>
            <a:pPr marL="0" indent="0" algn="ctr" fontAlgn="base">
              <a:buNone/>
            </a:pPr>
            <a:endParaRPr lang="ro-RO" sz="4000" b="1" dirty="0"/>
          </a:p>
          <a:p>
            <a:pPr algn="just" fontAlgn="base"/>
            <a:r>
              <a:rPr lang="ro-RO" sz="4000" dirty="0"/>
              <a:t>Contractele de muncă pot fi încheiate pe o perioadă determinată sau nedeterminată, cu program complet de lucru (full time) sau parţial (part time). </a:t>
            </a:r>
          </a:p>
          <a:p>
            <a:pPr marL="0" indent="0" algn="just" fontAlgn="base">
              <a:buNone/>
            </a:pPr>
            <a:endParaRPr lang="ro-RO" sz="4000" dirty="0"/>
          </a:p>
          <a:p>
            <a:pPr algn="just" fontAlgn="base"/>
            <a:r>
              <a:rPr lang="ro-RO" sz="4000" dirty="0"/>
              <a:t>Pentru unele meserii este necesară o anumită calificare şi/sau experienţă. </a:t>
            </a:r>
          </a:p>
          <a:p>
            <a:pPr marL="0" indent="0" algn="just" fontAlgn="base">
              <a:buNone/>
            </a:pPr>
            <a:endParaRPr lang="ro-RO" sz="4000" dirty="0"/>
          </a:p>
          <a:p>
            <a:pPr marL="0" indent="0" algn="just" fontAlgn="base">
              <a:buNone/>
            </a:pPr>
            <a:endParaRPr lang="ro-RO" sz="4000" b="1" dirty="0"/>
          </a:p>
          <a:p>
            <a:pPr marL="0" indent="0" fontAlgn="base">
              <a:buNone/>
            </a:pPr>
            <a:endParaRPr lang="ro-RO" b="1" dirty="0"/>
          </a:p>
          <a:p>
            <a:pPr marL="0" indent="0" fontAlgn="base">
              <a:buNone/>
            </a:pPr>
            <a:endParaRPr lang="ro-RO" dirty="0"/>
          </a:p>
          <a:p>
            <a:pPr fontAlgn="base"/>
            <a:r>
              <a:rPr lang="ro-RO" b="1" i="1" dirty="0">
                <a:solidFill>
                  <a:srgbClr val="FF0000"/>
                </a:solidFill>
              </a:rPr>
              <a:t>Surse utilizate:</a:t>
            </a:r>
            <a:r>
              <a:rPr lang="ro-RO" i="1" dirty="0">
                <a:solidFill>
                  <a:srgbClr val="FF0000"/>
                </a:solidFill>
              </a:rPr>
              <a:t> Agenţia Naţională pentru Ocuparea Forţei de Muncă, Ministerul Muncii şi Justiţiei Sociale, Institutul Naţional de Statistică. </a:t>
            </a:r>
            <a:endParaRPr lang="ro-RO" dirty="0">
              <a:solidFill>
                <a:srgbClr val="FF0000"/>
              </a:solidFill>
            </a:endParaRPr>
          </a:p>
          <a:p>
            <a:endParaRPr lang="ro-RO" dirty="0"/>
          </a:p>
        </p:txBody>
      </p:sp>
    </p:spTree>
    <p:extLst>
      <p:ext uri="{BB962C8B-B14F-4D97-AF65-F5344CB8AC3E}">
        <p14:creationId xmlns:p14="http://schemas.microsoft.com/office/powerpoint/2010/main" val="4210978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lstStyle/>
          <a:p>
            <a:pPr algn="just"/>
            <a:r>
              <a:rPr lang="ro-RO" sz="2800" dirty="0"/>
              <a:t>Un raport publicat recent de </a:t>
            </a:r>
            <a:r>
              <a:rPr lang="ro-RO" sz="2800" b="1" dirty="0"/>
              <a:t>Banca Mondială pe tema impactului revoluţiei tehnologice asupra națiunilor sărace ale Europei </a:t>
            </a:r>
            <a:r>
              <a:rPr lang="ro-RO" sz="2800" dirty="0"/>
              <a:t>arată că peste </a:t>
            </a:r>
            <a:r>
              <a:rPr lang="ro-RO" sz="2800" dirty="0">
                <a:solidFill>
                  <a:srgbClr val="FF0000"/>
                </a:solidFill>
              </a:rPr>
              <a:t>30% din adolescenții români au cunoștințe pentru citit și matematică sub nivelul de bază. </a:t>
            </a:r>
          </a:p>
          <a:p>
            <a:pPr algn="just"/>
            <a:r>
              <a:rPr lang="ro-RO" sz="2800" dirty="0"/>
              <a:t>Un pas important pentru ca școala româ­­neas­că să furnizeze absolvenți capabili să practice meseriile viitorului este înţelegerea </a:t>
            </a:r>
            <a:r>
              <a:rPr lang="ro-RO" sz="2800" b="1" u="sng" dirty="0">
                <a:solidFill>
                  <a:srgbClr val="FF0000"/>
                </a:solidFill>
              </a:rPr>
              <a:t>rolului pe care îl joacă școlile de arte și meserii.</a:t>
            </a:r>
          </a:p>
          <a:p>
            <a:endParaRPr lang="ro-RO" dirty="0"/>
          </a:p>
        </p:txBody>
      </p:sp>
    </p:spTree>
    <p:extLst>
      <p:ext uri="{BB962C8B-B14F-4D97-AF65-F5344CB8AC3E}">
        <p14:creationId xmlns:p14="http://schemas.microsoft.com/office/powerpoint/2010/main" val="5073742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a:bodyPr>
          <a:lstStyle/>
          <a:p>
            <a:pPr algn="just"/>
            <a:r>
              <a:rPr lang="ro-RO" sz="2800" dirty="0"/>
              <a:t>Avansul </a:t>
            </a:r>
            <a:r>
              <a:rPr lang="ro-RO" sz="2800" b="1" u="sng" dirty="0">
                <a:solidFill>
                  <a:srgbClr val="FF0000"/>
                </a:solidFill>
              </a:rPr>
              <a:t>tehnologiei </a:t>
            </a:r>
            <a:r>
              <a:rPr lang="ro-RO" sz="2800" dirty="0"/>
              <a:t>și aplicarea extinsă în tot mai multe domenii riscă să lase în urmă cele mai sărace naţiuni ale Europei, dar şi lucrătorii necalificaţi, adâncind şi mai mult discrepanţele economice la nivelul Uniunii Europene.</a:t>
            </a:r>
          </a:p>
          <a:p>
            <a:pPr algn="just"/>
            <a:r>
              <a:rPr lang="ro-RO" sz="2800" dirty="0"/>
              <a:t>Explicația este simplă. Pe măsură ce în economiile avansate tehnologia generează beneficii pentru cei cu venituri mari și pentru companiile puternice, în statele cu economii slabe, aceasta conduce către o creștere a ratei șomajului și o sărăcire a popu­lației. </a:t>
            </a:r>
          </a:p>
        </p:txBody>
      </p:sp>
    </p:spTree>
    <p:extLst>
      <p:ext uri="{BB962C8B-B14F-4D97-AF65-F5344CB8AC3E}">
        <p14:creationId xmlns:p14="http://schemas.microsoft.com/office/powerpoint/2010/main" val="252325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lnSpcReduction="10000"/>
          </a:bodyPr>
          <a:lstStyle/>
          <a:p>
            <a:pPr algn="just"/>
            <a:r>
              <a:rPr lang="ro-RO" sz="2400" dirty="0"/>
              <a:t>De aceea, una din soluțiile de reechilibrare ar trebui să fie </a:t>
            </a:r>
            <a:r>
              <a:rPr lang="ro-RO" sz="2400" b="1" dirty="0">
                <a:solidFill>
                  <a:srgbClr val="FF0000"/>
                </a:solidFill>
              </a:rPr>
              <a:t>eliminarea birocrației</a:t>
            </a:r>
            <a:r>
              <a:rPr lang="ro-RO" sz="2400" dirty="0"/>
              <a:t>, astfel încât companiile să-și valorifice întregul potențial pentru a beneficia de tranziția spre tehnologie.</a:t>
            </a:r>
          </a:p>
          <a:p>
            <a:pPr algn="just"/>
            <a:r>
              <a:rPr lang="ro-RO" sz="2400" dirty="0"/>
              <a:t>Datele prezentate de experții Băncii Mondiale arată că, în </a:t>
            </a:r>
            <a:r>
              <a:rPr lang="ro-RO" sz="2400" b="1" dirty="0">
                <a:solidFill>
                  <a:srgbClr val="FF0000"/>
                </a:solidFill>
              </a:rPr>
              <a:t>ultimii 15 ani, numărul meseriilor ce necesită muncă fizică a scăzut cu 15%, </a:t>
            </a:r>
            <a:r>
              <a:rPr lang="ro-RO" sz="2400" dirty="0"/>
              <a:t>în timp ce </a:t>
            </a:r>
            <a:r>
              <a:rPr lang="ro-RO" sz="2400" b="1" dirty="0">
                <a:solidFill>
                  <a:srgbClr val="0070C0"/>
                </a:solidFill>
              </a:rPr>
              <a:t>meseriile care presupun analiză și creativitate au crescut cu același procentaj. </a:t>
            </a:r>
          </a:p>
          <a:p>
            <a:pPr algn="just"/>
            <a:r>
              <a:rPr lang="ro-RO" sz="2400" dirty="0">
                <a:solidFill>
                  <a:srgbClr val="FF0000"/>
                </a:solidFill>
              </a:rPr>
              <a:t>Lucrătorii necalificați</a:t>
            </a:r>
            <a:r>
              <a:rPr lang="ro-RO" sz="2400" dirty="0"/>
              <a:t>, cei mai expuși șocurilor de pe piața muncii.</a:t>
            </a:r>
          </a:p>
          <a:p>
            <a:pPr algn="just"/>
            <a:r>
              <a:rPr lang="ro-RO" sz="2400" dirty="0"/>
              <a:t>Experții Băncii Mondiale previzionează că în condițiile unei piețe de muncă aflate într-o continuă schimbare, </a:t>
            </a:r>
            <a:r>
              <a:rPr lang="ro-RO" sz="2400" b="1" dirty="0"/>
              <a:t>lucrătorii neca­lificați vor fi cei mai vulnerabili la șocuri.</a:t>
            </a:r>
            <a:endParaRPr lang="ro-RO" sz="2400" dirty="0"/>
          </a:p>
          <a:p>
            <a:pPr algn="just"/>
            <a:endParaRPr lang="ro-RO" sz="2400" b="1" dirty="0">
              <a:solidFill>
                <a:srgbClr val="0070C0"/>
              </a:solidFill>
            </a:endParaRPr>
          </a:p>
          <a:p>
            <a:pPr algn="just"/>
            <a:endParaRPr lang="ro-RO" sz="2400" dirty="0"/>
          </a:p>
        </p:txBody>
      </p:sp>
    </p:spTree>
    <p:extLst>
      <p:ext uri="{BB962C8B-B14F-4D97-AF65-F5344CB8AC3E}">
        <p14:creationId xmlns:p14="http://schemas.microsoft.com/office/powerpoint/2010/main" val="1064390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algn="just"/>
            <a:r>
              <a:rPr lang="ro-RO" sz="2400" dirty="0"/>
              <a:t>În aceste condiții, autorii raportului recomandă guvernelor din țările afectate de acest fenomen să-și adapteze politicile de muncă și educaționale, astfel încât </a:t>
            </a:r>
            <a:r>
              <a:rPr lang="ro-RO" sz="2400" b="1" dirty="0">
                <a:solidFill>
                  <a:srgbClr val="0070C0"/>
                </a:solidFill>
              </a:rPr>
              <a:t>lucrătorii să capete competențe mai bune, adecvate noilor ocupații pe care le generează o piață a muncii aflată într-o continuă dinamică.</a:t>
            </a:r>
          </a:p>
          <a:p>
            <a:pPr marL="0" indent="0" algn="just">
              <a:buNone/>
            </a:pPr>
            <a:r>
              <a:rPr lang="ro-RO" sz="2400" b="1" dirty="0">
                <a:solidFill>
                  <a:srgbClr val="0070C0"/>
                </a:solidFill>
              </a:rPr>
              <a:t> </a:t>
            </a:r>
          </a:p>
          <a:p>
            <a:pPr algn="just"/>
            <a:r>
              <a:rPr lang="ro-RO" sz="2400" dirty="0">
                <a:solidFill>
                  <a:srgbClr val="FF0000"/>
                </a:solidFill>
              </a:rPr>
              <a:t>Accesul sporit la învăţământ şi formare pentru copii si tineri, alături de îmbunătăţirea mediului de afaceri naţional </a:t>
            </a:r>
            <a:r>
              <a:rPr lang="ro-RO" sz="2400" dirty="0"/>
              <a:t>in Romania, va crea credem, mai multe locuri de muncă pentru oameni.</a:t>
            </a:r>
          </a:p>
          <a:p>
            <a:pPr algn="just"/>
            <a:endParaRPr lang="ro-RO" sz="2400" dirty="0"/>
          </a:p>
        </p:txBody>
      </p:sp>
    </p:spTree>
    <p:extLst>
      <p:ext uri="{BB962C8B-B14F-4D97-AF65-F5344CB8AC3E}">
        <p14:creationId xmlns:p14="http://schemas.microsoft.com/office/powerpoint/2010/main" val="3972402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a:xfrm>
            <a:off x="1332894" y="1783206"/>
            <a:ext cx="10058400" cy="4429704"/>
          </a:xfrm>
        </p:spPr>
        <p:txBody>
          <a:bodyPr>
            <a:noAutofit/>
          </a:bodyPr>
          <a:lstStyle/>
          <a:p>
            <a:pPr marL="0" indent="0" algn="ctr">
              <a:buNone/>
            </a:pPr>
            <a:r>
              <a:rPr lang="ro-RO" sz="2800" b="1" dirty="0"/>
              <a:t>„</a:t>
            </a:r>
            <a:r>
              <a:rPr lang="ro-RO" sz="2800" b="1" dirty="0">
                <a:solidFill>
                  <a:srgbClr val="FF0000"/>
                </a:solidFill>
              </a:rPr>
              <a:t>Copiii noștri nu știu să aplice ceea ce învață”</a:t>
            </a:r>
            <a:endParaRPr lang="ro-RO" sz="2800" dirty="0">
              <a:solidFill>
                <a:srgbClr val="FF0000"/>
              </a:solidFill>
            </a:endParaRPr>
          </a:p>
          <a:p>
            <a:pPr marL="0" indent="0" algn="just">
              <a:buNone/>
            </a:pPr>
            <a:r>
              <a:rPr lang="ro-RO" sz="2800" dirty="0"/>
              <a:t> </a:t>
            </a:r>
          </a:p>
          <a:p>
            <a:pPr algn="just"/>
            <a:r>
              <a:rPr lang="ro-RO" sz="2800" dirty="0"/>
              <a:t>Una dintre cauzele care au condus către un clivaj socio-economic vizibil în anumite țări și regiuni ale Uniunii Europene este </a:t>
            </a:r>
            <a:r>
              <a:rPr lang="ro-RO" sz="2800" dirty="0">
                <a:solidFill>
                  <a:srgbClr val="FF0000"/>
                </a:solidFill>
              </a:rPr>
              <a:t>calitatea precară a educației. </a:t>
            </a:r>
          </a:p>
          <a:p>
            <a:pPr algn="just"/>
            <a:r>
              <a:rPr lang="ro-RO" sz="2800" dirty="0"/>
              <a:t>Astfel, se arată în raport, „în 50% din statele UE, peste 20% din adolescenţii cu vârste de peste 15 ani se află sub nivelul de bază al cunoştinţelor necesare pentru citit şi pentru matematică, în timp ce în Bulgaria, Malta, </a:t>
            </a:r>
            <a:r>
              <a:rPr lang="ro-RO" sz="2800" dirty="0">
                <a:solidFill>
                  <a:srgbClr val="FF0000"/>
                </a:solidFill>
              </a:rPr>
              <a:t>România</a:t>
            </a:r>
            <a:r>
              <a:rPr lang="ro-RO" sz="2800" dirty="0"/>
              <a:t> şi Slovacia, proporţia </a:t>
            </a:r>
            <a:r>
              <a:rPr lang="ro-RO" sz="2800" dirty="0">
                <a:solidFill>
                  <a:srgbClr val="FF0000"/>
                </a:solidFill>
              </a:rPr>
              <a:t>depăşeşte 30%”.</a:t>
            </a:r>
          </a:p>
          <a:p>
            <a:pPr algn="just"/>
            <a:endParaRPr lang="ro-RO" sz="2800" dirty="0"/>
          </a:p>
        </p:txBody>
      </p:sp>
    </p:spTree>
    <p:extLst>
      <p:ext uri="{BB962C8B-B14F-4D97-AF65-F5344CB8AC3E}">
        <p14:creationId xmlns:p14="http://schemas.microsoft.com/office/powerpoint/2010/main" val="2243179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a:bodyPr>
          <a:lstStyle/>
          <a:p>
            <a:pPr algn="just"/>
            <a:r>
              <a:rPr lang="ro-RO" sz="2800" b="1" dirty="0">
                <a:solidFill>
                  <a:srgbClr val="0070C0"/>
                </a:solidFill>
              </a:rPr>
              <a:t>De ce în România un adolescent din trei nu are noțiuni elementare de matematică și deprinderea de a citi corect?</a:t>
            </a:r>
            <a:r>
              <a:rPr lang="ro-RO" sz="2800" dirty="0">
                <a:solidFill>
                  <a:srgbClr val="0070C0"/>
                </a:solidFill>
              </a:rPr>
              <a:t> </a:t>
            </a:r>
          </a:p>
          <a:p>
            <a:pPr marL="0" indent="0" algn="just">
              <a:buNone/>
            </a:pPr>
            <a:endParaRPr lang="ro-RO" sz="2800" dirty="0"/>
          </a:p>
          <a:p>
            <a:pPr algn="just"/>
            <a:r>
              <a:rPr lang="ro-RO" sz="2800" dirty="0"/>
              <a:t>Această statistică, alăturată alteia, și mai gravă, care plasează nivelul </a:t>
            </a:r>
            <a:r>
              <a:rPr lang="ro-RO" sz="2800" b="1" dirty="0">
                <a:solidFill>
                  <a:srgbClr val="FF0000"/>
                </a:solidFill>
              </a:rPr>
              <a:t>analfabetismului funcțional undeva la 42% în rândul românilor,</a:t>
            </a:r>
            <a:r>
              <a:rPr lang="ro-RO" sz="2800" dirty="0"/>
              <a:t> conturează un tablou cu adevărat îngrijorător. </a:t>
            </a:r>
          </a:p>
          <a:p>
            <a:pPr marL="0" indent="0" algn="just">
              <a:buNone/>
            </a:pPr>
            <a:endParaRPr lang="ro-RO" sz="2800" dirty="0"/>
          </a:p>
        </p:txBody>
      </p:sp>
    </p:spTree>
    <p:extLst>
      <p:ext uri="{BB962C8B-B14F-4D97-AF65-F5344CB8AC3E}">
        <p14:creationId xmlns:p14="http://schemas.microsoft.com/office/powerpoint/2010/main" val="2851307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fontScale="92500"/>
          </a:bodyPr>
          <a:lstStyle/>
          <a:p>
            <a:pPr marL="0" indent="0" algn="just">
              <a:buNone/>
            </a:pPr>
            <a:r>
              <a:rPr lang="ro-RO" sz="2800" b="1" u="sng" dirty="0">
                <a:solidFill>
                  <a:srgbClr val="FF0000"/>
                </a:solidFill>
              </a:rPr>
              <a:t>Cauzele</a:t>
            </a:r>
            <a:r>
              <a:rPr lang="ro-RO" sz="2800" dirty="0"/>
              <a:t> par a veni dintr-o ofertă educațională cu multe carențe.</a:t>
            </a:r>
          </a:p>
          <a:p>
            <a:pPr algn="just"/>
            <a:r>
              <a:rPr lang="ro-RO" sz="2800" dirty="0"/>
              <a:t>Învățământul românesc actual, prin finalitățile proiectate, dar și prin conținuturile predate sau competențele vizate, </a:t>
            </a:r>
            <a:r>
              <a:rPr lang="ro-RO" sz="2800" b="1" dirty="0">
                <a:solidFill>
                  <a:srgbClr val="FF0000"/>
                </a:solidFill>
              </a:rPr>
              <a:t>nu este suficient de calibrat nici cu po­sibilitățile reale ale populației școlare, nici în consens cu ce­rințele unei lumi a muncii în continuă dinamică, reformare, schimbare. </a:t>
            </a:r>
          </a:p>
          <a:p>
            <a:pPr algn="just"/>
            <a:r>
              <a:rPr lang="ro-RO" sz="2800" dirty="0"/>
              <a:t>Dovadă, </a:t>
            </a:r>
            <a:r>
              <a:rPr lang="ro-RO" sz="2800" b="1" dirty="0">
                <a:solidFill>
                  <a:srgbClr val="FF0000"/>
                </a:solidFill>
              </a:rPr>
              <a:t>slabele rezultate ale elevilor noștri în raport cu testele internaționale </a:t>
            </a:r>
            <a:r>
              <a:rPr lang="ro-RO" sz="2800" dirty="0"/>
              <a:t>(gen PISA), orientate, cum este firesc, mai degrabă pe «a face» sau «a aplica», decât pe «a ști». </a:t>
            </a:r>
          </a:p>
          <a:p>
            <a:endParaRPr lang="ro-RO" dirty="0"/>
          </a:p>
        </p:txBody>
      </p:sp>
    </p:spTree>
    <p:extLst>
      <p:ext uri="{BB962C8B-B14F-4D97-AF65-F5344CB8AC3E}">
        <p14:creationId xmlns:p14="http://schemas.microsoft.com/office/powerpoint/2010/main" val="3756331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Autofit/>
          </a:bodyPr>
          <a:lstStyle/>
          <a:p>
            <a:pPr algn="just"/>
            <a:r>
              <a:rPr lang="ro-RO" sz="2800" dirty="0"/>
              <a:t>Copiii noștri sunt învățați nenumarate lucruri teoretice, dar nu sunt formați să sesizeze sau să aprecieze lucrurile «mărunte», </a:t>
            </a:r>
            <a:r>
              <a:rPr lang="ro-RO" sz="2800" b="1" dirty="0">
                <a:solidFill>
                  <a:srgbClr val="FF0000"/>
                </a:solidFill>
              </a:rPr>
              <a:t>nu știu să aplice ceea ce învață, nu sunt orientați înspre acțiuni concrete sau comportamente care pot primi relevanță socială, împlinire personală, valoare pragmatică</a:t>
            </a:r>
            <a:r>
              <a:rPr lang="ro-RO" sz="2800" dirty="0"/>
              <a:t>. </a:t>
            </a:r>
          </a:p>
          <a:p>
            <a:pPr marL="0" indent="0" algn="just">
              <a:buNone/>
            </a:pPr>
            <a:endParaRPr lang="ro-RO" sz="2800" dirty="0"/>
          </a:p>
          <a:p>
            <a:pPr algn="just"/>
            <a:r>
              <a:rPr lang="ro-RO" sz="2800" dirty="0"/>
              <a:t>De asemenea, </a:t>
            </a:r>
            <a:r>
              <a:rPr lang="ro-RO" sz="2800" dirty="0">
                <a:solidFill>
                  <a:srgbClr val="FF0000"/>
                </a:solidFill>
              </a:rPr>
              <a:t>nu se stimulează sau valorizează dimensiunile creative ale perso­nalității</a:t>
            </a:r>
            <a:r>
              <a:rPr lang="ro-RO" sz="2800" dirty="0"/>
              <a:t>.</a:t>
            </a:r>
          </a:p>
          <a:p>
            <a:pPr algn="just"/>
            <a:endParaRPr lang="ro-RO" sz="2800" dirty="0"/>
          </a:p>
        </p:txBody>
      </p:sp>
    </p:spTree>
    <p:extLst>
      <p:ext uri="{BB962C8B-B14F-4D97-AF65-F5344CB8AC3E}">
        <p14:creationId xmlns:p14="http://schemas.microsoft.com/office/powerpoint/2010/main" val="1812144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lnSpcReduction="10000"/>
          </a:bodyPr>
          <a:lstStyle/>
          <a:p>
            <a:pPr algn="just"/>
            <a:r>
              <a:rPr lang="ro-RO" sz="2800" dirty="0"/>
              <a:t>La acest capitol, România are mari probleme. </a:t>
            </a:r>
          </a:p>
          <a:p>
            <a:pPr algn="just"/>
            <a:r>
              <a:rPr lang="ro-RO" sz="2800" dirty="0"/>
              <a:t>Într-o primă fază, acestea ar putea fi rezolvate la nivelul școlarizării. </a:t>
            </a:r>
          </a:p>
          <a:p>
            <a:pPr algn="just"/>
            <a:r>
              <a:rPr lang="ro-RO" sz="2800" dirty="0">
                <a:solidFill>
                  <a:srgbClr val="FF0000"/>
                </a:solidFill>
              </a:rPr>
              <a:t>Scoala românească prezintă o deficiență sistemică, prin ponderea insuficientă pe care o ocupă profesionalizarea</a:t>
            </a:r>
            <a:r>
              <a:rPr lang="ro-RO" sz="2800" dirty="0"/>
              <a:t>, rutele de formare pentru anumite meserii sunt diminuate, depreciate, marginalizate în profitul unei formări generaliste, fără obiect, fără finalitate - mai ales după intervalul educației obligatorii de nouă clase, așa cum este acreditată la noi.</a:t>
            </a:r>
          </a:p>
          <a:p>
            <a:pPr algn="just"/>
            <a:endParaRPr lang="ro-RO" sz="2800" dirty="0"/>
          </a:p>
          <a:p>
            <a:endParaRPr lang="ro-RO" dirty="0"/>
          </a:p>
        </p:txBody>
      </p:sp>
    </p:spTree>
    <p:extLst>
      <p:ext uri="{BB962C8B-B14F-4D97-AF65-F5344CB8AC3E}">
        <p14:creationId xmlns:p14="http://schemas.microsoft.com/office/powerpoint/2010/main" val="4041151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a:xfrm>
            <a:off x="1069848" y="2121408"/>
            <a:ext cx="10058400" cy="4736592"/>
          </a:xfrm>
        </p:spPr>
        <p:txBody>
          <a:bodyPr>
            <a:normAutofit/>
          </a:bodyPr>
          <a:lstStyle/>
          <a:p>
            <a:pPr marL="0" indent="0" algn="ctr">
              <a:buNone/>
            </a:pPr>
            <a:r>
              <a:rPr lang="ro-RO" b="1" dirty="0">
                <a:solidFill>
                  <a:srgbClr val="FF0000"/>
                </a:solidFill>
              </a:rPr>
              <a:t>PREZENTAREA PIEŢEI MUNCII</a:t>
            </a:r>
            <a:r>
              <a:rPr lang="ro-RO" dirty="0">
                <a:solidFill>
                  <a:srgbClr val="FF0000"/>
                </a:solidFill>
              </a:rPr>
              <a:t> </a:t>
            </a:r>
            <a:r>
              <a:rPr lang="ro-RO" b="1" dirty="0">
                <a:solidFill>
                  <a:srgbClr val="FF0000"/>
                </a:solidFill>
              </a:rPr>
              <a:t>IN ROMANIA</a:t>
            </a:r>
            <a:endParaRPr lang="ro-RO" dirty="0">
              <a:solidFill>
                <a:srgbClr val="FF0000"/>
              </a:solidFill>
            </a:endParaRPr>
          </a:p>
          <a:p>
            <a:pPr fontAlgn="base"/>
            <a:r>
              <a:rPr lang="ro-RO" dirty="0"/>
              <a:t>Conform datelor furnizate de </a:t>
            </a:r>
            <a:r>
              <a:rPr lang="ro-RO" b="1" dirty="0"/>
              <a:t>Institutul Naţional de Statistică</a:t>
            </a:r>
            <a:r>
              <a:rPr lang="ro-RO" dirty="0"/>
              <a:t>, populaţia rezidentă a României era in 2017 de 19.64 milioane persoane.  </a:t>
            </a:r>
          </a:p>
          <a:p>
            <a:pPr fontAlgn="base"/>
            <a:r>
              <a:rPr lang="ro-RO" dirty="0"/>
              <a:t>Populaţia activă a României era la finele lunii </a:t>
            </a:r>
            <a:r>
              <a:rPr lang="ro-RO" b="1" dirty="0">
                <a:solidFill>
                  <a:srgbClr val="FF0000"/>
                </a:solidFill>
              </a:rPr>
              <a:t>iunie 2018 </a:t>
            </a:r>
            <a:r>
              <a:rPr lang="ro-RO" dirty="0"/>
              <a:t>de 9,21 milioane persoane, în scădere cu 206.000 persoane faţă de perioada similară din 2017, din numărul total, 8,83 milioane persoane fiind ocupate, în scădere cu 135.000, potrivit datelor </a:t>
            </a:r>
            <a:r>
              <a:rPr lang="ro-RO" b="1" dirty="0"/>
              <a:t>INS.</a:t>
            </a:r>
            <a:endParaRPr lang="ro-RO" dirty="0"/>
          </a:p>
          <a:p>
            <a:pPr fontAlgn="base"/>
            <a:r>
              <a:rPr lang="ro-RO" b="1" dirty="0"/>
              <a:t>Potrivit Balanţei Forţei de Muncă la 1 ianuarie 2017, populaţia activă civilă </a:t>
            </a:r>
            <a:r>
              <a:rPr lang="ro-RO" dirty="0"/>
              <a:t>era de 8.73 mil persoane, reprezentând 44.5% din populaţia rezidentă a ţării. Din totalul persoanelor active, 54.6% erau de sex masculin, iar 45.4% erau de sex feminin.</a:t>
            </a:r>
          </a:p>
          <a:p>
            <a:r>
              <a:rPr lang="ro-RO" dirty="0"/>
              <a:t>În acelaşi timp, numărul şomerilor a scăzut in 2018 la 380.000 de persoane, cu 143.000 mai puţin decât în iunie 2017. </a:t>
            </a:r>
          </a:p>
          <a:p>
            <a:pPr fontAlgn="base"/>
            <a:endParaRPr lang="ro-RO" dirty="0"/>
          </a:p>
          <a:p>
            <a:endParaRPr lang="ro-RO" dirty="0"/>
          </a:p>
        </p:txBody>
      </p:sp>
    </p:spTree>
    <p:extLst>
      <p:ext uri="{BB962C8B-B14F-4D97-AF65-F5344CB8AC3E}">
        <p14:creationId xmlns:p14="http://schemas.microsoft.com/office/powerpoint/2010/main" val="2855940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Autofit/>
          </a:bodyPr>
          <a:lstStyle/>
          <a:p>
            <a:pPr algn="just"/>
            <a:endParaRPr lang="ro-RO" sz="2800" dirty="0"/>
          </a:p>
          <a:p>
            <a:pPr algn="just"/>
            <a:r>
              <a:rPr lang="ro-RO" sz="2800" dirty="0"/>
              <a:t>De aceea, </a:t>
            </a:r>
            <a:r>
              <a:rPr lang="ro-RO" sz="2800" b="1" dirty="0"/>
              <a:t>pentru a furniza absolvenți capabili să practice meseriile viitorului, învăță­mân­tul românesc trebuie să înțeleagă rolul pe care îl joacă școlile de arte și meserii</a:t>
            </a:r>
            <a:r>
              <a:rPr lang="ro-RO" sz="2800" dirty="0"/>
              <a:t>, „de profesionalizare concretă în orizontul unor meserii, de formare prin «</a:t>
            </a:r>
            <a:r>
              <a:rPr lang="ro-RO" sz="2800" dirty="0">
                <a:solidFill>
                  <a:srgbClr val="FF0000"/>
                </a:solidFill>
              </a:rPr>
              <a:t>punerea în situație</a:t>
            </a:r>
            <a:r>
              <a:rPr lang="ro-RO" sz="2800" dirty="0"/>
              <a:t>»”. </a:t>
            </a:r>
          </a:p>
          <a:p>
            <a:pPr marL="0" indent="0" algn="just">
              <a:buNone/>
            </a:pPr>
            <a:endParaRPr lang="ro-RO" sz="2800" dirty="0"/>
          </a:p>
          <a:p>
            <a:pPr algn="just"/>
            <a:endParaRPr lang="ro-RO" sz="2800" dirty="0"/>
          </a:p>
        </p:txBody>
      </p:sp>
    </p:spTree>
    <p:extLst>
      <p:ext uri="{BB962C8B-B14F-4D97-AF65-F5344CB8AC3E}">
        <p14:creationId xmlns:p14="http://schemas.microsoft.com/office/powerpoint/2010/main" val="541533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algn="just"/>
            <a:r>
              <a:rPr lang="ro-RO" sz="2800" dirty="0"/>
              <a:t>De altfel, la nivelul </a:t>
            </a:r>
            <a:r>
              <a:rPr lang="ro-RO" sz="2800" dirty="0">
                <a:solidFill>
                  <a:srgbClr val="FF0000"/>
                </a:solidFill>
              </a:rPr>
              <a:t>mentalului colectiv </a:t>
            </a:r>
            <a:r>
              <a:rPr lang="ro-RO" sz="2800" dirty="0"/>
              <a:t>se poate observa această depreciere a formării pentru o meserie, în contrasens cu formarea așa-zis înaltă, chiar superioară - măsurată, fals, prin numărul de certificate sau diplome care nu folosesc la nimic. </a:t>
            </a:r>
          </a:p>
          <a:p>
            <a:pPr algn="just"/>
            <a:r>
              <a:rPr lang="ro-RO" sz="2800" dirty="0"/>
              <a:t>Să nu uităm că multe secole ale omenirii s-au sprijinit pe </a:t>
            </a:r>
            <a:r>
              <a:rPr lang="ro-RO" sz="2800" b="1" u="sng" dirty="0">
                <a:solidFill>
                  <a:srgbClr val="FF0000"/>
                </a:solidFill>
              </a:rPr>
              <a:t>instituția uceniciei, a formării la locul de muncă, a educării prin și pentru acțiune!!</a:t>
            </a:r>
          </a:p>
        </p:txBody>
      </p:sp>
    </p:spTree>
    <p:extLst>
      <p:ext uri="{BB962C8B-B14F-4D97-AF65-F5344CB8AC3E}">
        <p14:creationId xmlns:p14="http://schemas.microsoft.com/office/powerpoint/2010/main" val="1644857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lstStyle/>
          <a:p>
            <a:pPr algn="just"/>
            <a:endParaRPr lang="ro-RO" sz="2800" dirty="0"/>
          </a:p>
          <a:p>
            <a:pPr algn="just"/>
            <a:endParaRPr lang="ro-RO" sz="2800" dirty="0"/>
          </a:p>
          <a:p>
            <a:pPr algn="just"/>
            <a:r>
              <a:rPr lang="ro-RO" sz="2800" dirty="0"/>
              <a:t>Sunt sisteme educaționale moderne care redescoperă aceste formule de pregătire care pot primi, prin anumite proceduri, chiar o recunoaștere sau formalizare concretizată în diplome sau certificate.</a:t>
            </a:r>
          </a:p>
          <a:p>
            <a:pPr algn="just"/>
            <a:endParaRPr lang="ro-RO" sz="2800" dirty="0"/>
          </a:p>
          <a:p>
            <a:endParaRPr lang="ro-RO" dirty="0"/>
          </a:p>
        </p:txBody>
      </p:sp>
    </p:spTree>
    <p:extLst>
      <p:ext uri="{BB962C8B-B14F-4D97-AF65-F5344CB8AC3E}">
        <p14:creationId xmlns:p14="http://schemas.microsoft.com/office/powerpoint/2010/main" val="626279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7682"/>
            <a:ext cx="10058400" cy="2181658"/>
          </a:xfrm>
        </p:spPr>
        <p:txBody>
          <a:bodyPr/>
          <a:lstStyle/>
          <a:p>
            <a:r>
              <a:rPr lang="ro-RO" dirty="0"/>
              <a:t>Piata muncii-insertia elevilor</a:t>
            </a:r>
          </a:p>
        </p:txBody>
      </p:sp>
      <p:sp>
        <p:nvSpPr>
          <p:cNvPr id="3" name="Content Placeholder 2"/>
          <p:cNvSpPr>
            <a:spLocks noGrp="1"/>
          </p:cNvSpPr>
          <p:nvPr>
            <p:ph idx="1"/>
          </p:nvPr>
        </p:nvSpPr>
        <p:spPr>
          <a:xfrm>
            <a:off x="769223" y="1415441"/>
            <a:ext cx="10579357" cy="6237962"/>
          </a:xfrm>
        </p:spPr>
        <p:txBody>
          <a:bodyPr>
            <a:noAutofit/>
          </a:bodyPr>
          <a:lstStyle/>
          <a:p>
            <a:pPr marL="0" indent="0" algn="ctr">
              <a:buNone/>
            </a:pPr>
            <a:r>
              <a:rPr lang="ro-RO" sz="2800" b="1" dirty="0">
                <a:solidFill>
                  <a:srgbClr val="FF0000"/>
                </a:solidFill>
              </a:rPr>
              <a:t>Soluții din perspectiva cadrului legislativ</a:t>
            </a:r>
            <a:endParaRPr lang="ro-RO" sz="2800" dirty="0">
              <a:solidFill>
                <a:srgbClr val="FF0000"/>
              </a:solidFill>
            </a:endParaRPr>
          </a:p>
          <a:p>
            <a:pPr marL="0" indent="0" algn="just">
              <a:buNone/>
            </a:pPr>
            <a:endParaRPr lang="ro-RO" sz="2800" dirty="0"/>
          </a:p>
          <a:p>
            <a:pPr algn="just"/>
            <a:r>
              <a:rPr lang="ro-RO" sz="2800" dirty="0"/>
              <a:t>Soluțiile teoretice, propuse de specialiștii în educație, ar trebui să se regăsească însă și în demersurile pe care factorii de decizie le fac în creionarea politicilor publice. </a:t>
            </a:r>
          </a:p>
          <a:p>
            <a:pPr algn="just"/>
            <a:r>
              <a:rPr lang="ro-RO" sz="2800" dirty="0"/>
              <a:t>De pildă, regândirea unor norme legislative importante (cum ar fi </a:t>
            </a:r>
            <a:r>
              <a:rPr lang="ro-RO" sz="2800" dirty="0">
                <a:solidFill>
                  <a:srgbClr val="FF0000"/>
                </a:solidFill>
              </a:rPr>
              <a:t>Legea educației națio­nale</a:t>
            </a:r>
            <a:r>
              <a:rPr lang="ro-RO" sz="2800" dirty="0"/>
              <a:t>), în care să se creioneze explicit facilități - inclusiv materiale, de angajabilitate - pentru cei care doresc să îmbrățișeze o meserie, dar și direcții noi privind diversificarea și actualizarea acestor rute, stimularea legăturilor dintre agenții economici și entitățile școlare care pregătesc viitori meseriași. </a:t>
            </a:r>
          </a:p>
          <a:p>
            <a:pPr algn="just"/>
            <a:endParaRPr lang="ro-RO" sz="2800" dirty="0"/>
          </a:p>
        </p:txBody>
      </p:sp>
    </p:spTree>
    <p:extLst>
      <p:ext uri="{BB962C8B-B14F-4D97-AF65-F5344CB8AC3E}">
        <p14:creationId xmlns:p14="http://schemas.microsoft.com/office/powerpoint/2010/main" val="12836122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algn="just"/>
            <a:endParaRPr lang="ro-RO" sz="2800" dirty="0"/>
          </a:p>
          <a:p>
            <a:pPr algn="just"/>
            <a:r>
              <a:rPr lang="ro-RO" sz="2800" dirty="0"/>
              <a:t>De asemenea, prin crearea, la </a:t>
            </a:r>
            <a:r>
              <a:rPr lang="ro-RO" sz="2800" dirty="0">
                <a:solidFill>
                  <a:srgbClr val="FF0000"/>
                </a:solidFill>
              </a:rPr>
              <a:t>nivel de comunitate</a:t>
            </a:r>
            <a:r>
              <a:rPr lang="ro-RO" sz="2800" dirty="0"/>
              <a:t>, a unui curent favorabil în raport cu </a:t>
            </a:r>
            <a:r>
              <a:rPr lang="ro-RO" sz="2800" b="1" u="sng" dirty="0">
                <a:solidFill>
                  <a:srgbClr val="FF0000"/>
                </a:solidFill>
              </a:rPr>
              <a:t>prestanța meseriașului</a:t>
            </a:r>
            <a:r>
              <a:rPr lang="ro-RO" sz="2800" dirty="0"/>
              <a:t>, a profesionistului, a lucrului bine făcut - indiferent că acesta este întrupat de zidar, tâmplar, bucătar, mecanic auto, informatician.</a:t>
            </a:r>
          </a:p>
          <a:p>
            <a:pPr algn="just"/>
            <a:endParaRPr lang="ro-RO" sz="2800" dirty="0"/>
          </a:p>
          <a:p>
            <a:pPr marL="0" indent="0" algn="just">
              <a:buNone/>
            </a:pPr>
            <a:endParaRPr lang="ro-RO" sz="2800" dirty="0"/>
          </a:p>
        </p:txBody>
      </p:sp>
    </p:spTree>
    <p:extLst>
      <p:ext uri="{BB962C8B-B14F-4D97-AF65-F5344CB8AC3E}">
        <p14:creationId xmlns:p14="http://schemas.microsoft.com/office/powerpoint/2010/main" val="937303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algn="just"/>
            <a:r>
              <a:rPr lang="ro-RO" sz="2800" dirty="0"/>
              <a:t>Un pas timid a fost făcut deja prin adoptarea</a:t>
            </a:r>
            <a:r>
              <a:rPr lang="ro-RO" sz="2800" b="1" dirty="0"/>
              <a:t> Legii pentru aprobarea Ordonanţei de Urgenţă a Guvernului nr. 81/2016, ca</a:t>
            </a:r>
            <a:r>
              <a:rPr lang="ro-RO" sz="2800" dirty="0"/>
              <a:t>re statuează </a:t>
            </a:r>
            <a:r>
              <a:rPr lang="ro-RO" sz="2800" b="1" dirty="0">
                <a:solidFill>
                  <a:srgbClr val="FF0000"/>
                </a:solidFill>
              </a:rPr>
              <a:t>învăță­mân­tul dual în școlile profesionale, licee tehnice și școli postliceale</a:t>
            </a:r>
            <a:r>
              <a:rPr lang="ro-RO" sz="2800" dirty="0"/>
              <a:t>. </a:t>
            </a:r>
          </a:p>
          <a:p>
            <a:pPr algn="just"/>
            <a:r>
              <a:rPr lang="ro-RO" sz="2800" dirty="0"/>
              <a:t>Această lege are </a:t>
            </a:r>
            <a:r>
              <a:rPr lang="ro-RO" sz="2800" u="sng" dirty="0">
                <a:solidFill>
                  <a:srgbClr val="FF0000"/>
                </a:solidFill>
              </a:rPr>
              <a:t>rolul de a încuraja parteneriatele între școli și companii, cu beneficii de ambele părți</a:t>
            </a:r>
            <a:r>
              <a:rPr lang="ro-RO" sz="2800" dirty="0"/>
              <a:t>: școala își poate specializa elevii în spații de practică puse la dispoziție de companii, iar companiile își asigură astfel un bun bazin de recrutare a lucrătorilor de care au nevoie.</a:t>
            </a:r>
          </a:p>
          <a:p>
            <a:pPr algn="just"/>
            <a:endParaRPr lang="ro-RO" sz="2800" dirty="0"/>
          </a:p>
          <a:p>
            <a:pPr algn="just"/>
            <a:endParaRPr lang="ro-RO" sz="2800" dirty="0"/>
          </a:p>
        </p:txBody>
      </p:sp>
    </p:spTree>
    <p:extLst>
      <p:ext uri="{BB962C8B-B14F-4D97-AF65-F5344CB8AC3E}">
        <p14:creationId xmlns:p14="http://schemas.microsoft.com/office/powerpoint/2010/main" val="8701047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marL="0" indent="0" algn="just">
              <a:buNone/>
            </a:pPr>
            <a:r>
              <a:rPr lang="ro-RO" sz="2400" dirty="0"/>
              <a:t>	Realitatea noastra este cauzată şi </a:t>
            </a:r>
            <a:r>
              <a:rPr lang="ro-RO" sz="2400" dirty="0">
                <a:solidFill>
                  <a:srgbClr val="FF0000"/>
                </a:solidFill>
              </a:rPr>
              <a:t>de insuficienţa şi ineficienţa activităţilor de consiliere şi orientare în carieră din învăţământul preuniversitar.</a:t>
            </a:r>
          </a:p>
          <a:p>
            <a:pPr marL="0" indent="0" algn="just">
              <a:buNone/>
            </a:pPr>
            <a:r>
              <a:rPr lang="ro-RO" sz="2400" dirty="0">
                <a:solidFill>
                  <a:srgbClr val="FF0000"/>
                </a:solidFill>
              </a:rPr>
              <a:t>	</a:t>
            </a:r>
            <a:r>
              <a:rPr lang="ro-RO" sz="2400" dirty="0"/>
              <a:t>Aceste activităţi ar trebui să </a:t>
            </a:r>
            <a:r>
              <a:rPr lang="ro-RO" sz="2400" dirty="0">
                <a:solidFill>
                  <a:srgbClr val="FF0000"/>
                </a:solidFill>
              </a:rPr>
              <a:t>dubleze procesul educaţional </a:t>
            </a:r>
            <a:r>
              <a:rPr lang="ro-RO" sz="2400" dirty="0"/>
              <a:t>şi in cadrul acestor acţiuni elevii să fie ghidaţi, sfătuiţi, prin intermediul unor programe personalizate, în alegerea celei mai bune oferte de studii atât în timpul liceului, cât şi după finalizarea lui, urmată de dezvoltarea carierei, a vieţii profe­sionale, finalizând cu integrarea în societate ca adulţi şi ca profesionişti pe piaţa muncii.</a:t>
            </a:r>
          </a:p>
          <a:p>
            <a:pPr algn="just"/>
            <a:endParaRPr lang="ro-RO" sz="2400" dirty="0"/>
          </a:p>
          <a:p>
            <a:pPr algn="just"/>
            <a:endParaRPr lang="ro-RO" sz="2400" dirty="0"/>
          </a:p>
        </p:txBody>
      </p:sp>
    </p:spTree>
    <p:extLst>
      <p:ext uri="{BB962C8B-B14F-4D97-AF65-F5344CB8AC3E}">
        <p14:creationId xmlns:p14="http://schemas.microsoft.com/office/powerpoint/2010/main" val="7270174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a:xfrm>
            <a:off x="669015" y="1795731"/>
            <a:ext cx="10817352" cy="4050792"/>
          </a:xfrm>
        </p:spPr>
        <p:txBody>
          <a:bodyPr>
            <a:noAutofit/>
          </a:bodyPr>
          <a:lstStyle/>
          <a:p>
            <a:pPr algn="just" fontAlgn="base"/>
            <a:r>
              <a:rPr lang="ro-RO" sz="2800" dirty="0">
                <a:solidFill>
                  <a:srgbClr val="FF0000"/>
                </a:solidFill>
              </a:rPr>
              <a:t>Lipsa experienţei şi a cunoştinţelor practice necesare pentru a performa `ntr-un mediu competitiv, a abilităţilor de comunicare/ lucru în echipă</a:t>
            </a:r>
            <a:r>
              <a:rPr lang="ro-RO" sz="2800" dirty="0"/>
              <a:t> îngreunează accesul tânărului absolvent la un loc de muncă. </a:t>
            </a:r>
          </a:p>
          <a:p>
            <a:pPr algn="just" fontAlgn="base"/>
            <a:r>
              <a:rPr lang="ro-RO" sz="2800" dirty="0"/>
              <a:t>Din această cauză, este nevoie de demersuri care să urmărească </a:t>
            </a:r>
            <a:r>
              <a:rPr lang="ro-RO" sz="2800" b="1" dirty="0">
                <a:solidFill>
                  <a:srgbClr val="FF0000"/>
                </a:solidFill>
              </a:rPr>
              <a:t>creşterea competitivităţii tinerilor pe piaţa forţei de muncă, prin dezvoltarea abilităţilor şi competenţelor de muncă ale elevilor din ciclul liceal şi profesional, în cadrul unor stagii de pregătire practică,</a:t>
            </a:r>
            <a:r>
              <a:rPr lang="ro-RO" sz="2800" dirty="0"/>
              <a:t> cu scopul de a facilita accesul acestora pe piaţa forţei de muncă după absolvirea studiilor.</a:t>
            </a:r>
          </a:p>
        </p:txBody>
      </p:sp>
    </p:spTree>
    <p:extLst>
      <p:ext uri="{BB962C8B-B14F-4D97-AF65-F5344CB8AC3E}">
        <p14:creationId xmlns:p14="http://schemas.microsoft.com/office/powerpoint/2010/main" val="128463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Piata muncii-insertia elevilor</a:t>
            </a:r>
          </a:p>
        </p:txBody>
      </p:sp>
      <p:sp>
        <p:nvSpPr>
          <p:cNvPr id="3" name="Content Placeholder 2"/>
          <p:cNvSpPr>
            <a:spLocks noGrp="1"/>
          </p:cNvSpPr>
          <p:nvPr>
            <p:ph idx="1"/>
          </p:nvPr>
        </p:nvSpPr>
        <p:spPr/>
        <p:txBody>
          <a:bodyPr>
            <a:normAutofit/>
          </a:bodyPr>
          <a:lstStyle/>
          <a:p>
            <a:pPr algn="just"/>
            <a:r>
              <a:rPr lang="ro-RO" sz="2800" dirty="0"/>
              <a:t>Pe </a:t>
            </a:r>
            <a:r>
              <a:rPr lang="ro-RO" sz="2800" b="1" dirty="0"/>
              <a:t>termen scurt şi mediu</a:t>
            </a:r>
            <a:r>
              <a:rPr lang="ro-RO" sz="2800" dirty="0"/>
              <a:t>, stagiile de pregătire practică, activităţile de consiliere şi orientare profesională îi vor ajuta pe elevi:</a:t>
            </a:r>
          </a:p>
          <a:p>
            <a:pPr algn="just"/>
            <a:r>
              <a:rPr lang="ro-RO" sz="2800" dirty="0"/>
              <a:t> pe de o parte, să obţină </a:t>
            </a:r>
            <a:r>
              <a:rPr lang="ro-RO" sz="2800" b="1" dirty="0"/>
              <a:t>rezultate cât mai bune atât la examenele naţionale,</a:t>
            </a:r>
            <a:r>
              <a:rPr lang="ro-RO" sz="2800" dirty="0"/>
              <a:t> cât şi la alte examene şi concursuri şcolare/extraşcolare, </a:t>
            </a:r>
          </a:p>
          <a:p>
            <a:pPr algn="just"/>
            <a:r>
              <a:rPr lang="ro-RO" sz="2800" dirty="0"/>
              <a:t>pe de altă parte, îi va familiariza cu </a:t>
            </a:r>
            <a:r>
              <a:rPr lang="ro-RO" sz="2800" b="1" dirty="0"/>
              <a:t>mediul de lucru din cadrul unei instituţii angajatoare.</a:t>
            </a:r>
          </a:p>
          <a:p>
            <a:pPr algn="just"/>
            <a:endParaRPr lang="ro-RO" sz="2800" dirty="0"/>
          </a:p>
          <a:p>
            <a:pPr algn="just"/>
            <a:endParaRPr lang="ro-RO" sz="2800" dirty="0"/>
          </a:p>
        </p:txBody>
      </p:sp>
    </p:spTree>
    <p:extLst>
      <p:ext uri="{BB962C8B-B14F-4D97-AF65-F5344CB8AC3E}">
        <p14:creationId xmlns:p14="http://schemas.microsoft.com/office/powerpoint/2010/main" val="32427507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fontScale="25000" lnSpcReduction="20000"/>
          </a:bodyPr>
          <a:lstStyle/>
          <a:p>
            <a:pPr fontAlgn="base"/>
            <a:r>
              <a:rPr lang="ro-RO" dirty="0"/>
              <a:t> </a:t>
            </a:r>
          </a:p>
          <a:p>
            <a:pPr lvl="0" fontAlgn="base"/>
            <a:r>
              <a:rPr lang="ro-RO" sz="9600" dirty="0">
                <a:latin typeface="Times New Roman" panose="02020603050405020304" pitchFamily="18" charset="0"/>
                <a:cs typeface="Times New Roman" panose="02020603050405020304" pitchFamily="18" charset="0"/>
              </a:rPr>
              <a:t>Situatia 2016 INS privind insertia pe piata muncii a tinerilor – vezi:</a:t>
            </a:r>
          </a:p>
          <a:p>
            <a:pPr marL="0" indent="0" fontAlgn="base">
              <a:buNone/>
            </a:pPr>
            <a:r>
              <a:rPr lang="ro-RO" sz="9600" u="sng" dirty="0">
                <a:latin typeface="Times New Roman" panose="02020603050405020304" pitchFamily="18" charset="0"/>
                <a:cs typeface="Times New Roman" panose="02020603050405020304" pitchFamily="18" charset="0"/>
                <a:hlinkClick r:id="rId2"/>
              </a:rPr>
              <a:t>http://www.insse.ro/old/ro/content/tinerii-pe-pia%C5%A3a-muncii</a:t>
            </a:r>
            <a:endParaRPr lang="ro-RO" sz="9600" dirty="0">
              <a:latin typeface="Times New Roman" panose="02020603050405020304" pitchFamily="18" charset="0"/>
              <a:cs typeface="Times New Roman" panose="02020603050405020304" pitchFamily="18" charset="0"/>
            </a:endParaRPr>
          </a:p>
          <a:p>
            <a:pPr marL="0" indent="0">
              <a:buNone/>
            </a:pPr>
            <a:r>
              <a:rPr lang="ro-RO" sz="9600" dirty="0">
                <a:latin typeface="Times New Roman" panose="02020603050405020304" pitchFamily="18" charset="0"/>
                <a:cs typeface="Times New Roman" panose="02020603050405020304" pitchFamily="18" charset="0"/>
              </a:rPr>
              <a:t> </a:t>
            </a:r>
          </a:p>
          <a:p>
            <a:endParaRPr lang="ro-RO" sz="9600" dirty="0">
              <a:latin typeface="Times New Roman" panose="02020603050405020304" pitchFamily="18" charset="0"/>
              <a:cs typeface="Times New Roman" panose="02020603050405020304" pitchFamily="18" charset="0"/>
            </a:endParaRPr>
          </a:p>
          <a:p>
            <a:pPr lvl="0"/>
            <a:r>
              <a:rPr lang="ro-RO" sz="9600" b="1" dirty="0">
                <a:latin typeface="Times New Roman" panose="02020603050405020304" pitchFamily="18" charset="0"/>
                <a:cs typeface="Times New Roman" panose="02020603050405020304" pitchFamily="18" charset="0"/>
              </a:rPr>
              <a:t>INSTITUTUL ROMAN PENTRU EVALUARE SI STRATEGIE-</a:t>
            </a:r>
            <a:endParaRPr lang="ro-RO" sz="9600" dirty="0">
              <a:latin typeface="Times New Roman" panose="02020603050405020304" pitchFamily="18" charset="0"/>
              <a:cs typeface="Times New Roman" panose="02020603050405020304" pitchFamily="18" charset="0"/>
            </a:endParaRPr>
          </a:p>
          <a:p>
            <a:pPr marL="0" indent="0">
              <a:buNone/>
            </a:pPr>
            <a:r>
              <a:rPr lang="ro-RO" sz="9600" dirty="0">
                <a:latin typeface="Times New Roman" panose="02020603050405020304" pitchFamily="18" charset="0"/>
                <a:cs typeface="Times New Roman" panose="02020603050405020304" pitchFamily="18" charset="0"/>
              </a:rPr>
              <a:t>PROGNOZA EVOLUȚIEI ȘI TENDINȚELOR PIEȚEI MUNCII – AMENINȚĂRI ȘI OPORTUNITĂȚI 2018 – vezi:</a:t>
            </a:r>
          </a:p>
          <a:p>
            <a:pPr marL="0" indent="0">
              <a:buNone/>
            </a:pPr>
            <a:r>
              <a:rPr lang="ro-RO" sz="9600" u="sng" dirty="0">
                <a:latin typeface="Times New Roman" panose="02020603050405020304" pitchFamily="18" charset="0"/>
                <a:cs typeface="Times New Roman" panose="02020603050405020304" pitchFamily="18" charset="0"/>
                <a:hlinkClick r:id="rId3"/>
              </a:rPr>
              <a:t>http://mts.ro/wp-content/uploads/2019/01/PROGNOZA-EVOLU%C8%9AIEI-%C8%98I-TENDIN%C8%9AELOR-PIE%C8%9AEI-MUNCII.pdf</a:t>
            </a:r>
            <a:endParaRPr lang="ro-RO" sz="9600" dirty="0">
              <a:latin typeface="Times New Roman" panose="02020603050405020304" pitchFamily="18" charset="0"/>
              <a:cs typeface="Times New Roman" panose="02020603050405020304" pitchFamily="18" charset="0"/>
            </a:endParaRPr>
          </a:p>
          <a:p>
            <a:pPr marL="0" indent="0">
              <a:buNone/>
            </a:pPr>
            <a:endParaRPr lang="ro-RO" sz="9600" dirty="0">
              <a:latin typeface="Times New Roman" panose="02020603050405020304" pitchFamily="18" charset="0"/>
              <a:cs typeface="Times New Roman" panose="02020603050405020304" pitchFamily="18" charset="0"/>
            </a:endParaRPr>
          </a:p>
          <a:p>
            <a:pPr marL="0" indent="0">
              <a:buNone/>
            </a:pPr>
            <a:endParaRPr lang="ro-RO" sz="9600" dirty="0">
              <a:latin typeface="Times New Roman" panose="02020603050405020304" pitchFamily="18" charset="0"/>
              <a:cs typeface="Times New Roman" panose="02020603050405020304" pitchFamily="18" charset="0"/>
            </a:endParaRPr>
          </a:p>
          <a:p>
            <a:r>
              <a:rPr lang="ro-RO" sz="9600" b="1" dirty="0">
                <a:latin typeface="Times New Roman" panose="02020603050405020304" pitchFamily="18" charset="0"/>
                <a:cs typeface="Times New Roman" panose="02020603050405020304" pitchFamily="18" charset="0"/>
              </a:rPr>
              <a:t> </a:t>
            </a:r>
            <a:endParaRPr lang="ro-RO" sz="9600" dirty="0">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2757604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a:bodyPr>
          <a:lstStyle/>
          <a:p>
            <a:pPr fontAlgn="base"/>
            <a:r>
              <a:rPr lang="ro-RO" sz="2400" b="1" dirty="0"/>
              <a:t>Populaţia ocupată civilă </a:t>
            </a:r>
            <a:r>
              <a:rPr lang="ro-RO" sz="2400" dirty="0"/>
              <a:t>era in 2018 (iunie) de 8.31 mil persoane, din care salariaţi 5.223.8 mil persoane. </a:t>
            </a:r>
          </a:p>
          <a:p>
            <a:pPr fontAlgn="base"/>
            <a:r>
              <a:rPr lang="ro-RO" sz="2400" dirty="0"/>
              <a:t>Cei mai mulţi salariaţi lucrau în sectorul serviciilor (3241.7 mii persoane) iar în industrie şi construcţii erau ocupate 1857.7 mii persoane. </a:t>
            </a:r>
          </a:p>
          <a:p>
            <a:pPr fontAlgn="base"/>
            <a:r>
              <a:rPr lang="ro-RO" sz="2400" dirty="0"/>
              <a:t>În agricultură, silvicultură şi piscicultură erau ocupate 124.4 mii persoane. </a:t>
            </a:r>
          </a:p>
          <a:p>
            <a:pPr fontAlgn="base"/>
            <a:r>
              <a:rPr lang="ro-RO" sz="2400" dirty="0"/>
              <a:t>În trimestrul III, rata de ocupare a populaţiei în vârstă de muncă (15-64 ani) a fost de 65.3% având valori mai ridicate pentru bărbaţi  (73.3% faţă de 57.2% pentru femei).</a:t>
            </a:r>
          </a:p>
          <a:p>
            <a:endParaRPr lang="ro-RO" sz="2400" dirty="0"/>
          </a:p>
        </p:txBody>
      </p:sp>
    </p:spTree>
    <p:extLst>
      <p:ext uri="{BB962C8B-B14F-4D97-AF65-F5344CB8AC3E}">
        <p14:creationId xmlns:p14="http://schemas.microsoft.com/office/powerpoint/2010/main" val="2434844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200" dirty="0"/>
              <a:t>Piata muncii-insertia elevilor</a:t>
            </a:r>
          </a:p>
        </p:txBody>
      </p:sp>
      <p:sp>
        <p:nvSpPr>
          <p:cNvPr id="3" name="Content Placeholder 2"/>
          <p:cNvSpPr>
            <a:spLocks noGrp="1"/>
          </p:cNvSpPr>
          <p:nvPr>
            <p:ph idx="1"/>
          </p:nvPr>
        </p:nvSpPr>
        <p:spPr/>
        <p:txBody>
          <a:bodyPr>
            <a:normAutofit/>
          </a:bodyPr>
          <a:lstStyle/>
          <a:p>
            <a:pPr lvl="0"/>
            <a:r>
              <a:rPr lang="ro-RO" sz="2800" dirty="0">
                <a:latin typeface="Times New Roman" panose="02020603050405020304" pitchFamily="18" charset="0"/>
                <a:cs typeface="Times New Roman" panose="02020603050405020304" pitchFamily="18" charset="0"/>
              </a:rPr>
              <a:t>SITUATIE 2017-2018 ELEVI INSCRISI IN INVATAMANTUL PROFESIONAL (STATISTICA A INS) - vezi:</a:t>
            </a:r>
          </a:p>
          <a:p>
            <a:pPr marL="0" indent="0">
              <a:buNone/>
            </a:pPr>
            <a:endParaRPr lang="ro-RO" sz="2800" dirty="0">
              <a:latin typeface="Times New Roman" panose="02020603050405020304" pitchFamily="18" charset="0"/>
              <a:cs typeface="Times New Roman" panose="02020603050405020304" pitchFamily="18" charset="0"/>
            </a:endParaRPr>
          </a:p>
          <a:p>
            <a:pPr marL="0" indent="0">
              <a:buNone/>
            </a:pPr>
            <a:r>
              <a:rPr lang="ro-RO" sz="2800" u="sng" dirty="0">
                <a:latin typeface="Times New Roman" panose="02020603050405020304" pitchFamily="18" charset="0"/>
                <a:cs typeface="Times New Roman" panose="02020603050405020304" pitchFamily="18" charset="0"/>
                <a:hlinkClick r:id="rId2"/>
              </a:rPr>
              <a:t>http://www.cdep.ro/interpel/2018/r4836A.pdf</a:t>
            </a:r>
            <a:endParaRPr lang="ro-RO" sz="2800" dirty="0">
              <a:latin typeface="Times New Roman" panose="02020603050405020304" pitchFamily="18" charset="0"/>
              <a:cs typeface="Times New Roman" panose="02020603050405020304" pitchFamily="18" charset="0"/>
            </a:endParaRPr>
          </a:p>
          <a:p>
            <a:pPr marL="0" indent="0">
              <a:buNone/>
            </a:pPr>
            <a:endParaRPr lang="ro-RO" sz="2800" dirty="0"/>
          </a:p>
        </p:txBody>
      </p:sp>
    </p:spTree>
    <p:extLst>
      <p:ext uri="{BB962C8B-B14F-4D97-AF65-F5344CB8AC3E}">
        <p14:creationId xmlns:p14="http://schemas.microsoft.com/office/powerpoint/2010/main" val="272554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lstStyle/>
          <a:p>
            <a:pPr marL="0" indent="0" fontAlgn="base">
              <a:buNone/>
            </a:pPr>
            <a:r>
              <a:rPr lang="ro-RO" sz="2400" dirty="0"/>
              <a:t>În România se calculează două </a:t>
            </a:r>
            <a:r>
              <a:rPr lang="ro-RO" sz="2400" b="1" dirty="0">
                <a:solidFill>
                  <a:srgbClr val="FF0000"/>
                </a:solidFill>
              </a:rPr>
              <a:t>serii de date referitoare la rata şomajului. </a:t>
            </a:r>
          </a:p>
          <a:p>
            <a:pPr fontAlgn="base"/>
            <a:r>
              <a:rPr lang="ro-RO" sz="2400" b="1" dirty="0"/>
              <a:t>Rata şomajului BIM</a:t>
            </a:r>
            <a:r>
              <a:rPr lang="ro-RO" sz="2400" dirty="0"/>
              <a:t> se calculează de către Institutul Naţional de Statistică, conform definiţiei Biroului Internaţional al Muncii. În luna decembrie 2017, această rată a fost de 4.6%, conform Buletinului Statistic Lunar INS din martie 2018. </a:t>
            </a:r>
          </a:p>
          <a:p>
            <a:pPr fontAlgn="base"/>
            <a:r>
              <a:rPr lang="ro-RO" sz="2400" b="1" dirty="0"/>
              <a:t>Rata şomajului înregistrat</a:t>
            </a:r>
            <a:r>
              <a:rPr lang="ro-RO" sz="2400" dirty="0"/>
              <a:t>, a cărei determinare este atribuţie a ANOFM, se calculează în funcţie de numărul de şomeri înregistraţi în baza de date a ANOFM. La sfârşitul lunii decembrie 2017, aceasta a fost de 4%, fiind înregistraţi 351.1 mii şomeri.</a:t>
            </a:r>
          </a:p>
          <a:p>
            <a:endParaRPr lang="ro-RO" dirty="0"/>
          </a:p>
        </p:txBody>
      </p:sp>
    </p:spTree>
    <p:extLst>
      <p:ext uri="{BB962C8B-B14F-4D97-AF65-F5344CB8AC3E}">
        <p14:creationId xmlns:p14="http://schemas.microsoft.com/office/powerpoint/2010/main" val="3454360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lstStyle/>
          <a:p>
            <a:pPr marL="0" indent="0" algn="just" fontAlgn="base">
              <a:buNone/>
            </a:pPr>
            <a:r>
              <a:rPr lang="ro-RO" sz="2800" dirty="0"/>
              <a:t>Din punct de vedere </a:t>
            </a:r>
            <a:r>
              <a:rPr lang="ro-RO" sz="2800" b="1" dirty="0">
                <a:solidFill>
                  <a:srgbClr val="FF0000"/>
                </a:solidFill>
              </a:rPr>
              <a:t>administrativ România </a:t>
            </a:r>
            <a:r>
              <a:rPr lang="ro-RO" sz="2800" dirty="0"/>
              <a:t>este împărţită în </a:t>
            </a:r>
            <a:r>
              <a:rPr lang="ro-RO" sz="2800" b="1" dirty="0">
                <a:solidFill>
                  <a:srgbClr val="FF0000"/>
                </a:solidFill>
              </a:rPr>
              <a:t>8 regiuni</a:t>
            </a:r>
            <a:r>
              <a:rPr lang="ro-RO" sz="2800" dirty="0"/>
              <a:t>: Nord-Vest, Centru, Nord-Est, Sud-Est, Sud-Muntenia, Bucureşti-Ilfov, Sud-Vest Oltenia şi Vest. </a:t>
            </a:r>
          </a:p>
          <a:p>
            <a:pPr algn="just" fontAlgn="base"/>
            <a:r>
              <a:rPr lang="ro-RO" sz="2800" dirty="0"/>
              <a:t>Acestea prezintă anumite particularităţi în ceea ce priveşte structura lor economică, ceea ce face ca anumite sectoare să joace un rol hotărâtor în dezvoltarea lor. </a:t>
            </a:r>
          </a:p>
          <a:p>
            <a:pPr algn="just" fontAlgn="base"/>
            <a:r>
              <a:rPr lang="ro-RO" sz="2800" dirty="0"/>
              <a:t>În regiunile </a:t>
            </a:r>
            <a:r>
              <a:rPr lang="ro-RO" sz="2800" b="1" dirty="0">
                <a:solidFill>
                  <a:srgbClr val="FF0000"/>
                </a:solidFill>
              </a:rPr>
              <a:t>Nord-Est şi Sud-Vest o pondere mare a populaţiei este ocupată în activităţi agricole. </a:t>
            </a:r>
          </a:p>
          <a:p>
            <a:endParaRPr lang="ro-RO" b="1" dirty="0">
              <a:solidFill>
                <a:srgbClr val="FF0000"/>
              </a:solidFill>
            </a:endParaRPr>
          </a:p>
        </p:txBody>
      </p:sp>
    </p:spTree>
    <p:extLst>
      <p:ext uri="{BB962C8B-B14F-4D97-AF65-F5344CB8AC3E}">
        <p14:creationId xmlns:p14="http://schemas.microsoft.com/office/powerpoint/2010/main" val="2763093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lstStyle/>
          <a:p>
            <a:pPr algn="just" fontAlgn="base"/>
            <a:r>
              <a:rPr lang="ro-RO" sz="2800" dirty="0"/>
              <a:t>Populaţia civilă este ocupată în special în </a:t>
            </a:r>
            <a:r>
              <a:rPr lang="ro-RO" sz="2800" dirty="0">
                <a:solidFill>
                  <a:srgbClr val="FF0000"/>
                </a:solidFill>
              </a:rPr>
              <a:t>industrie şi construcţii în regiunile Vest şi Centru </a:t>
            </a:r>
            <a:r>
              <a:rPr lang="ro-RO" sz="2800" dirty="0"/>
              <a:t>iar în </a:t>
            </a:r>
            <a:r>
              <a:rPr lang="ro-RO" sz="2800" dirty="0">
                <a:solidFill>
                  <a:srgbClr val="FF0000"/>
                </a:solidFill>
              </a:rPr>
              <a:t>servicii, în regiunile Centru, Vest şi Bucureşti-Ilfov. </a:t>
            </a:r>
          </a:p>
          <a:p>
            <a:pPr algn="just" fontAlgn="base"/>
            <a:r>
              <a:rPr lang="ro-RO" sz="2800" dirty="0"/>
              <a:t>De asemenea, sunt regiuni cu un potenţial </a:t>
            </a:r>
            <a:r>
              <a:rPr lang="ro-RO" sz="2800" dirty="0">
                <a:solidFill>
                  <a:srgbClr val="FF0000"/>
                </a:solidFill>
              </a:rPr>
              <a:t>turistic important (zona Bucovinei în regiunea Nord – Est, litoralul şi Delta Dunării în regiunea Sud – Est, etc.), </a:t>
            </a:r>
            <a:r>
              <a:rPr lang="ro-RO" sz="2800" dirty="0"/>
              <a:t>evoluţiile economice ale acestora fiind influenţate şi de nivelul de utilizare al acestui potenţial. </a:t>
            </a:r>
          </a:p>
          <a:p>
            <a:endParaRPr lang="ro-RO" dirty="0"/>
          </a:p>
        </p:txBody>
      </p:sp>
    </p:spTree>
    <p:extLst>
      <p:ext uri="{BB962C8B-B14F-4D97-AF65-F5344CB8AC3E}">
        <p14:creationId xmlns:p14="http://schemas.microsoft.com/office/powerpoint/2010/main" val="1730590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a:bodyPr>
          <a:lstStyle/>
          <a:p>
            <a:pPr algn="just"/>
            <a:r>
              <a:rPr lang="ro-RO" sz="2800" dirty="0"/>
              <a:t>La sfârşitul lunii decembrie 2017, </a:t>
            </a:r>
            <a:r>
              <a:rPr lang="ro-RO" sz="2800" b="1" dirty="0">
                <a:solidFill>
                  <a:srgbClr val="FF0000"/>
                </a:solidFill>
              </a:rPr>
              <a:t>regiunile statistice cu cele mai ridicate rate ale şomajului înregistrat au fost Sud-Vest (7.2%) şi Nord-Est (5.8%). </a:t>
            </a:r>
          </a:p>
          <a:p>
            <a:pPr algn="just"/>
            <a:endParaRPr lang="ro-RO" sz="2800" b="1" dirty="0">
              <a:solidFill>
                <a:srgbClr val="FF0000"/>
              </a:solidFill>
            </a:endParaRPr>
          </a:p>
          <a:p>
            <a:pPr algn="just"/>
            <a:r>
              <a:rPr lang="ro-RO" sz="2800" dirty="0"/>
              <a:t>Regiunile cu </a:t>
            </a:r>
            <a:r>
              <a:rPr lang="ro-RO" sz="2800" b="1" dirty="0">
                <a:solidFill>
                  <a:srgbClr val="0070C0"/>
                </a:solidFill>
              </a:rPr>
              <a:t>cele mai scăzute niveluri ale ratei şomajului au fost Bucureşti (1.1%) şi Vest (2.6%). </a:t>
            </a:r>
          </a:p>
          <a:p>
            <a:pPr algn="just"/>
            <a:endParaRPr lang="ro-RO" sz="2800" dirty="0"/>
          </a:p>
        </p:txBody>
      </p:sp>
    </p:spTree>
    <p:extLst>
      <p:ext uri="{BB962C8B-B14F-4D97-AF65-F5344CB8AC3E}">
        <p14:creationId xmlns:p14="http://schemas.microsoft.com/office/powerpoint/2010/main" val="1708299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ro-RO" sz="3600" dirty="0"/>
              <a:t>Piata muncii-insertia elevilor</a:t>
            </a:r>
          </a:p>
        </p:txBody>
      </p:sp>
      <p:sp>
        <p:nvSpPr>
          <p:cNvPr id="3" name="Content Placeholder 2"/>
          <p:cNvSpPr>
            <a:spLocks noGrp="1"/>
          </p:cNvSpPr>
          <p:nvPr>
            <p:ph idx="1"/>
          </p:nvPr>
        </p:nvSpPr>
        <p:spPr/>
        <p:txBody>
          <a:bodyPr>
            <a:normAutofit/>
          </a:bodyPr>
          <a:lstStyle/>
          <a:p>
            <a:pPr algn="just" fontAlgn="base"/>
            <a:r>
              <a:rPr lang="ro-RO" sz="2800" b="1" dirty="0"/>
              <a:t>Principalele tipuri de firme </a:t>
            </a:r>
            <a:r>
              <a:rPr lang="ro-RO" sz="2800" dirty="0"/>
              <a:t>existente pe piaţa muncii: Societăţi comerciale [Societate cu răspundere limitată (SRL), Societate pe acţiuni (SA), Societate în nume colectiv (SNC), Societate în comandită simplă (SCS), Societate în comandită pe acţiuni (SCA)], persoane fizice autorizate (PFA) şi asociaţii familiale.</a:t>
            </a:r>
          </a:p>
          <a:p>
            <a:pPr algn="just" fontAlgn="base"/>
            <a:r>
              <a:rPr lang="ro-RO" sz="2800" b="1" dirty="0"/>
              <a:t>Principalele tipuri de angajatori</a:t>
            </a:r>
            <a:r>
              <a:rPr lang="ro-RO" sz="2800" dirty="0"/>
              <a:t> sunt companiile multinaţionale, companii de stat  fără/cu profit, companiile private şi ONG-uri. </a:t>
            </a:r>
          </a:p>
          <a:p>
            <a:pPr algn="just"/>
            <a:endParaRPr lang="ro-RO" sz="2800" dirty="0"/>
          </a:p>
        </p:txBody>
      </p:sp>
    </p:spTree>
    <p:extLst>
      <p:ext uri="{BB962C8B-B14F-4D97-AF65-F5344CB8AC3E}">
        <p14:creationId xmlns:p14="http://schemas.microsoft.com/office/powerpoint/2010/main" val="1884010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Piata muncii-insertia elevilor</a:t>
            </a:r>
          </a:p>
        </p:txBody>
      </p:sp>
      <p:sp>
        <p:nvSpPr>
          <p:cNvPr id="3" name="Content Placeholder 2"/>
          <p:cNvSpPr>
            <a:spLocks noGrp="1"/>
          </p:cNvSpPr>
          <p:nvPr>
            <p:ph idx="1"/>
          </p:nvPr>
        </p:nvSpPr>
        <p:spPr/>
        <p:txBody>
          <a:bodyPr>
            <a:normAutofit/>
          </a:bodyPr>
          <a:lstStyle/>
          <a:p>
            <a:pPr algn="just"/>
            <a:r>
              <a:rPr lang="ro-RO" sz="2800" dirty="0"/>
              <a:t>Conform ediției pe 2017 a studiului elaborat de Coface “</a:t>
            </a:r>
            <a:r>
              <a:rPr lang="ro-RO" sz="2800" i="1" dirty="0"/>
              <a:t>Top 500 Companii din Europa Centrală și de Est</a:t>
            </a:r>
            <a:r>
              <a:rPr lang="ro-RO" sz="2800" dirty="0"/>
              <a:t>”, cele mai importante companii din România în funcție de cifrele de afaceri sunt: </a:t>
            </a:r>
          </a:p>
          <a:p>
            <a:pPr algn="just"/>
            <a:r>
              <a:rPr lang="ro-RO" sz="2800" dirty="0"/>
              <a:t>Automobile Dacia SA, OMV Petrom Marketing SRL, OMV Petrom SA, Kaufland România SCS, Rompetrol Rafinare SA, Rompetrol Downstream SRL, British American Tobacco Trading SRL, Carrefour România SA, Lidl Discount SA, Lukoil România SRL. </a:t>
            </a:r>
          </a:p>
          <a:p>
            <a:pPr algn="just"/>
            <a:endParaRPr lang="ro-RO" sz="2800" dirty="0"/>
          </a:p>
        </p:txBody>
      </p:sp>
    </p:spTree>
    <p:extLst>
      <p:ext uri="{BB962C8B-B14F-4D97-AF65-F5344CB8AC3E}">
        <p14:creationId xmlns:p14="http://schemas.microsoft.com/office/powerpoint/2010/main" val="30910870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89</TotalTime>
  <Words>1598</Words>
  <Application>Microsoft Office PowerPoint</Application>
  <PresentationFormat>Widescreen</PresentationFormat>
  <Paragraphs>127</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Algerian</vt:lpstr>
      <vt:lpstr>Arial</vt:lpstr>
      <vt:lpstr>Rockwell</vt:lpstr>
      <vt:lpstr>Rockwell Condensed</vt:lpstr>
      <vt:lpstr>Times New Roman</vt:lpstr>
      <vt:lpstr>Wingdings</vt:lpstr>
      <vt:lpstr>Wood Type</vt:lpstr>
      <vt:lpstr>A 3.3. Platforma educationala online pentru sprijin  Resurse pentru dezvoltarea unui management instituțional antreprenorial de calitate în școli defavorizate  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lpstr>Piata muncii-insertia elevilor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3.3. Platforma educationala online pentru sprijin  Resurse pentru dezvoltarea unui management instituțional antreprenorial de calitate în școli defavorizate  PIATA MUNCII-INSERTIA ELEVILOR</dc:title>
  <dc:creator>Calculator</dc:creator>
  <cp:lastModifiedBy>Irina Mihailescu</cp:lastModifiedBy>
  <cp:revision>8</cp:revision>
  <dcterms:created xsi:type="dcterms:W3CDTF">2019-04-01T06:41:23Z</dcterms:created>
  <dcterms:modified xsi:type="dcterms:W3CDTF">2019-04-22T13:59:15Z</dcterms:modified>
</cp:coreProperties>
</file>