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17/04/2019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17/04/2019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17/04/2019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17/04/2019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17/04/2019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17/04/2019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17/04/2019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953037"/>
            <a:ext cx="8144134" cy="4778062"/>
          </a:xfrm>
        </p:spPr>
        <p:txBody>
          <a:bodyPr/>
          <a:lstStyle/>
          <a:p>
            <a:pPr algn="ctr"/>
            <a:r>
              <a:rPr lang="ro-RO" sz="1600" b="1" dirty="0">
                <a:latin typeface="Arial" panose="020B0604020202020204" pitchFamily="34" charset="0"/>
                <a:cs typeface="Arial" panose="020B0604020202020204" pitchFamily="34" charset="0"/>
              </a:rPr>
              <a:t>A 3.3. Platforma educationala online pentru sprijin </a:t>
            </a:r>
            <a:br>
              <a:rPr lang="ro-RO" sz="1600" dirty="0">
                <a:latin typeface="Arial" panose="020B0604020202020204" pitchFamily="34" charset="0"/>
                <a:cs typeface="Arial" panose="020B0604020202020204" pitchFamily="34" charset="0"/>
              </a:rPr>
            </a:br>
            <a:r>
              <a:rPr lang="en-US" sz="1600" b="1" dirty="0" err="1">
                <a:latin typeface="Arial" panose="020B0604020202020204" pitchFamily="34" charset="0"/>
                <a:cs typeface="Arial" panose="020B0604020202020204" pitchFamily="34" charset="0"/>
              </a:rPr>
              <a:t>Resurse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dezvoltarea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unui</a:t>
            </a:r>
            <a:r>
              <a:rPr lang="en-US" sz="1600" b="1" dirty="0">
                <a:latin typeface="Arial" panose="020B0604020202020204" pitchFamily="34" charset="0"/>
                <a:cs typeface="Arial" panose="020B0604020202020204" pitchFamily="34" charset="0"/>
              </a:rPr>
              <a:t> management </a:t>
            </a:r>
            <a:r>
              <a:rPr lang="en-US" sz="1600" b="1" dirty="0" err="1">
                <a:latin typeface="Arial" panose="020B0604020202020204" pitchFamily="34" charset="0"/>
                <a:cs typeface="Arial" panose="020B0604020202020204" pitchFamily="34" charset="0"/>
              </a:rPr>
              <a:t>instituțional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antreprenorial</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calitate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școli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defavorizate</a:t>
            </a:r>
            <a:br>
              <a:rPr lang="ro-RO" sz="1600" b="1" dirty="0">
                <a:latin typeface="Arial" panose="020B0604020202020204" pitchFamily="34" charset="0"/>
                <a:cs typeface="Arial" panose="020B0604020202020204" pitchFamily="34" charset="0"/>
              </a:rPr>
            </a:br>
            <a:br>
              <a:rPr lang="ro-RO" sz="1600" b="1" dirty="0">
                <a:latin typeface="Arial" panose="020B0604020202020204" pitchFamily="34" charset="0"/>
                <a:cs typeface="Arial" panose="020B0604020202020204" pitchFamily="34" charset="0"/>
              </a:rPr>
            </a:br>
            <a:r>
              <a:rPr lang="ro-RO" sz="2800" b="1" dirty="0"/>
              <a:t>INVATAREA, O ACTIVITATE DE FORMARE-DEZVOLTARE PERMANENTA A PERSONALITATII</a:t>
            </a:r>
            <a:br>
              <a:rPr lang="ro-RO" dirty="0"/>
            </a:br>
            <a:br>
              <a:rPr lang="ro-RO" b="1" dirty="0">
                <a:latin typeface="Arial" panose="020B0604020202020204" pitchFamily="34" charset="0"/>
                <a:cs typeface="Arial" panose="020B0604020202020204" pitchFamily="34" charset="0"/>
              </a:rPr>
            </a:br>
            <a:endParaRPr lang="ro-RO" dirty="0"/>
          </a:p>
        </p:txBody>
      </p:sp>
    </p:spTree>
    <p:extLst>
      <p:ext uri="{BB962C8B-B14F-4D97-AF65-F5344CB8AC3E}">
        <p14:creationId xmlns:p14="http://schemas.microsoft.com/office/powerpoint/2010/main" val="64007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pPr algn="just">
              <a:lnSpc>
                <a:spcPct val="150000"/>
              </a:lnSpc>
            </a:pPr>
            <a:r>
              <a:rPr lang="ro-RO" dirty="0"/>
              <a:t>Atunci </a:t>
            </a:r>
            <a:r>
              <a:rPr lang="ro-RO" b="1" dirty="0"/>
              <a:t>când trecem printr-un proces educativ, intrăm în contact cu resursele noastre sau ne dezvoltăm capacități noi</a:t>
            </a:r>
            <a:r>
              <a:rPr lang="ro-RO" dirty="0"/>
              <a:t> iar acest lucru ne dă sentimentul de competență și de autoeficiență, scopul in ultimă instanță fiind acela de adaptare la lumea înconjurătoare, la societatea din care facem parte, urmărind o mai bună funcționare și creștere a calității vieții.</a:t>
            </a:r>
          </a:p>
          <a:p>
            <a:pPr algn="just">
              <a:lnSpc>
                <a:spcPct val="150000"/>
              </a:lnSpc>
            </a:pPr>
            <a:endParaRPr lang="ro-RO" dirty="0"/>
          </a:p>
        </p:txBody>
      </p:sp>
    </p:spTree>
    <p:extLst>
      <p:ext uri="{BB962C8B-B14F-4D97-AF65-F5344CB8AC3E}">
        <p14:creationId xmlns:p14="http://schemas.microsoft.com/office/powerpoint/2010/main" val="652614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a:xfrm>
            <a:off x="487137" y="1963386"/>
            <a:ext cx="10962181" cy="4598400"/>
          </a:xfrm>
        </p:spPr>
        <p:txBody>
          <a:bodyPr>
            <a:normAutofit fontScale="25000" lnSpcReduction="20000"/>
          </a:bodyPr>
          <a:lstStyle/>
          <a:p>
            <a:pPr algn="just">
              <a:lnSpc>
                <a:spcPct val="150000"/>
              </a:lnSpc>
            </a:pPr>
            <a:r>
              <a:rPr lang="ro-RO" sz="9600" dirty="0">
                <a:latin typeface="Arial" panose="020B0604020202020204" pitchFamily="34" charset="0"/>
                <a:cs typeface="Arial" panose="020B0604020202020204" pitchFamily="34" charset="0"/>
              </a:rPr>
              <a:t>Politicile educationale moderne tind spre vitalizarea conceptului de </a:t>
            </a:r>
            <a:r>
              <a:rPr lang="ro-RO" sz="9600" b="1" i="1" dirty="0">
                <a:latin typeface="Arial" panose="020B0604020202020204" pitchFamily="34" charset="0"/>
                <a:cs typeface="Arial" panose="020B0604020202020204" pitchFamily="34" charset="0"/>
              </a:rPr>
              <a:t>learning society</a:t>
            </a:r>
            <a:r>
              <a:rPr lang="ro-RO" sz="9600" b="1" dirty="0">
                <a:latin typeface="Arial" panose="020B0604020202020204" pitchFamily="34" charset="0"/>
                <a:cs typeface="Arial" panose="020B0604020202020204" pitchFamily="34" charset="0"/>
              </a:rPr>
              <a:t>, caracterizata in esenta de tranzitia de la paradigma educatiei centrate pe scoala spre cea bazata pe educatia permanenta - prin dezvoltarea de programe de reconversie profesionala si formare profesionala continua.  </a:t>
            </a:r>
          </a:p>
          <a:p>
            <a:pPr algn="just">
              <a:lnSpc>
                <a:spcPct val="150000"/>
              </a:lnSpc>
            </a:pPr>
            <a:r>
              <a:rPr lang="ro-RO" sz="9600" dirty="0">
                <a:latin typeface="Arial" panose="020B0604020202020204" pitchFamily="34" charset="0"/>
                <a:cs typeface="Arial" panose="020B0604020202020204" pitchFamily="34" charset="0"/>
              </a:rPr>
              <a:t>Aceasta noua paradigma educationala sta la baza revigorarii educatiei adultilor, in conditiile confruntarii societatii cu problema majora a somajului, cand intreprinderile si comunitatile dezvolta programe de reconversie profesionala si formare profesionala continua.</a:t>
            </a:r>
          </a:p>
          <a:p>
            <a:endParaRPr lang="ro-RO" dirty="0"/>
          </a:p>
        </p:txBody>
      </p:sp>
    </p:spTree>
    <p:extLst>
      <p:ext uri="{BB962C8B-B14F-4D97-AF65-F5344CB8AC3E}">
        <p14:creationId xmlns:p14="http://schemas.microsoft.com/office/powerpoint/2010/main" val="3283469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pPr marL="0" indent="0">
              <a:buNone/>
            </a:pPr>
            <a:r>
              <a:rPr lang="ro-RO" dirty="0"/>
              <a:t>Principalele t</a:t>
            </a:r>
            <a:r>
              <a:rPr lang="ro-RO" b="1" dirty="0">
                <a:solidFill>
                  <a:srgbClr val="002060"/>
                </a:solidFill>
              </a:rPr>
              <a:t>ipuri de cursuri utile </a:t>
            </a:r>
            <a:r>
              <a:rPr lang="ro-RO" dirty="0"/>
              <a:t>se refera la:</a:t>
            </a:r>
          </a:p>
          <a:p>
            <a:pPr marL="0" indent="0">
              <a:buNone/>
            </a:pPr>
            <a:endParaRPr lang="ro-RO" dirty="0"/>
          </a:p>
          <a:p>
            <a:pPr lvl="0"/>
            <a:r>
              <a:rPr lang="ro-RO" dirty="0"/>
              <a:t>Cursuri de utilizare a calculatoarelor la niveluri de baza intermediare sau avansate;</a:t>
            </a:r>
          </a:p>
          <a:p>
            <a:pPr lvl="0"/>
            <a:r>
              <a:rPr lang="ro-RO" dirty="0"/>
              <a:t>Cursuri de economie, management si aspecte organizatorice;</a:t>
            </a:r>
          </a:p>
          <a:p>
            <a:pPr lvl="0"/>
            <a:r>
              <a:rPr lang="ro-RO" dirty="0"/>
              <a:t>Studii interdisciplinare.</a:t>
            </a:r>
          </a:p>
          <a:p>
            <a:pPr marL="0" indent="0">
              <a:buNone/>
            </a:pPr>
            <a:endParaRPr lang="ro-RO" dirty="0"/>
          </a:p>
        </p:txBody>
      </p:sp>
    </p:spTree>
    <p:extLst>
      <p:ext uri="{BB962C8B-B14F-4D97-AF65-F5344CB8AC3E}">
        <p14:creationId xmlns:p14="http://schemas.microsoft.com/office/powerpoint/2010/main" val="158835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b="1" i="1" dirty="0"/>
              <a:t>Educatia permanenta</a:t>
            </a:r>
            <a:r>
              <a:rPr lang="ro-RO" dirty="0"/>
              <a:t> reprezinta o consecinta a nevoii de adaptare la mediul socio-cultural si a integrarii cat mai optime in realitatea inconjuratoare.</a:t>
            </a:r>
          </a:p>
          <a:p>
            <a:pPr marL="0" indent="0">
              <a:buNone/>
            </a:pPr>
            <a:endParaRPr lang="ro-RO" dirty="0"/>
          </a:p>
          <a:p>
            <a:r>
              <a:rPr lang="ro-RO" dirty="0"/>
              <a:t>Educatia permanenta este data de ansamblul experientelor de invatare oferite de societate pe toata durata vietii, aparand ca o necesitate a societatii moderne, ca un raspuns la rapidele transformari din sfera sociala, economica si culturala. </a:t>
            </a:r>
          </a:p>
          <a:p>
            <a:endParaRPr lang="ro-RO" dirty="0"/>
          </a:p>
        </p:txBody>
      </p:sp>
    </p:spTree>
    <p:extLst>
      <p:ext uri="{BB962C8B-B14F-4D97-AF65-F5344CB8AC3E}">
        <p14:creationId xmlns:p14="http://schemas.microsoft.com/office/powerpoint/2010/main" val="4152100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dirty="0"/>
              <a:t>In acest sens, educatia trebuie conceputa ca o structura totala a dezvoltarii umane, cu scopul modelarii multiple si de lunga durata a personalitatii fiecarui individ. </a:t>
            </a:r>
          </a:p>
          <a:p>
            <a:r>
              <a:rPr lang="ro-RO" dirty="0"/>
              <a:t>De asemenea, trebuie create conditii pentru aceasta, prin conceperea de mijloace, metode si tehnici care sa ajute atat individul cat si colectivitatea in adaptarea sociala, profesionala si culturala.</a:t>
            </a:r>
          </a:p>
          <a:p>
            <a:endParaRPr lang="ro-RO" dirty="0"/>
          </a:p>
        </p:txBody>
      </p:sp>
    </p:spTree>
    <p:extLst>
      <p:ext uri="{BB962C8B-B14F-4D97-AF65-F5344CB8AC3E}">
        <p14:creationId xmlns:p14="http://schemas.microsoft.com/office/powerpoint/2010/main" val="90163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dirty="0"/>
              <a:t>Avand in vedere aceste caracteristici, </a:t>
            </a:r>
            <a:r>
              <a:rPr lang="ro-RO" b="1" dirty="0"/>
              <a:t>Consiliul Cooperarii Culturale al Comunitatii Europene</a:t>
            </a:r>
            <a:r>
              <a:rPr lang="ro-RO" dirty="0"/>
              <a:t> considera ca educatia nu se mai poate limita la anii scolaritatii si concepe educatia permanenta ca pe </a:t>
            </a:r>
            <a:r>
              <a:rPr lang="ro-RO" dirty="0">
                <a:solidFill>
                  <a:srgbClr val="002060"/>
                </a:solidFill>
              </a:rPr>
              <a:t>,,un principiu organizator al intregii educatii</a:t>
            </a:r>
            <a:r>
              <a:rPr lang="ro-RO" dirty="0"/>
              <a:t>", educatia permanenta reprezentand deci un aspect foarte important al politicii educationale.</a:t>
            </a:r>
          </a:p>
          <a:p>
            <a:endParaRPr lang="ro-RO" dirty="0"/>
          </a:p>
        </p:txBody>
      </p:sp>
    </p:spTree>
    <p:extLst>
      <p:ext uri="{BB962C8B-B14F-4D97-AF65-F5344CB8AC3E}">
        <p14:creationId xmlns:p14="http://schemas.microsoft.com/office/powerpoint/2010/main" val="148483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b="1" dirty="0">
                <a:solidFill>
                  <a:srgbClr val="002060"/>
                </a:solidFill>
              </a:rPr>
              <a:t>La nivel teoretic</a:t>
            </a:r>
            <a:r>
              <a:rPr lang="ro-RO" dirty="0"/>
              <a:t>, educatia permanenta reprezinta atat un </a:t>
            </a:r>
            <a:r>
              <a:rPr lang="ro-RO" b="1" dirty="0"/>
              <a:t>concept pedagogic fundamental</a:t>
            </a:r>
            <a:r>
              <a:rPr lang="ro-RO" dirty="0"/>
              <a:t> care inglobeaza toate aspectele actului educativ, cat si un </a:t>
            </a:r>
            <a:r>
              <a:rPr lang="ro-RO" b="1" dirty="0"/>
              <a:t>concept pedagogic </a:t>
            </a:r>
            <a:r>
              <a:rPr lang="ro-RO" b="1" dirty="0">
                <a:solidFill>
                  <a:srgbClr val="002060"/>
                </a:solidFill>
              </a:rPr>
              <a:t>operational</a:t>
            </a:r>
            <a:r>
              <a:rPr lang="ro-RO" dirty="0"/>
              <a:t>, care extinde aplicatiile sale asupra tuturor aspectelor legate de educatie.</a:t>
            </a:r>
          </a:p>
          <a:p>
            <a:r>
              <a:rPr lang="ro-RO" dirty="0"/>
              <a:t>Componentele de baza ale educatiei permanente, </a:t>
            </a:r>
            <a:r>
              <a:rPr lang="ro-RO" b="1" dirty="0"/>
              <a:t>educatia adultilor si autoeducatia</a:t>
            </a:r>
            <a:r>
              <a:rPr lang="ro-RO" dirty="0"/>
              <a:t> au rolul de a accentua ideea de ,,dimensiune a vietii "( R. Maheu).</a:t>
            </a:r>
          </a:p>
          <a:p>
            <a:endParaRPr lang="ro-RO" dirty="0"/>
          </a:p>
        </p:txBody>
      </p:sp>
    </p:spTree>
    <p:extLst>
      <p:ext uri="{BB962C8B-B14F-4D97-AF65-F5344CB8AC3E}">
        <p14:creationId xmlns:p14="http://schemas.microsoft.com/office/powerpoint/2010/main" val="113933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pPr algn="just"/>
            <a:r>
              <a:rPr lang="ro-RO" sz="2800" dirty="0"/>
              <a:t>Procesul de invatare implica </a:t>
            </a:r>
            <a:r>
              <a:rPr lang="ro-RO" sz="2800" b="1" dirty="0"/>
              <a:t>dimensiuni cognitive, afective si motivationale </a:t>
            </a:r>
            <a:r>
              <a:rPr lang="ro-RO" sz="2800" dirty="0"/>
              <a:t>ale personalitatii umane. </a:t>
            </a:r>
          </a:p>
          <a:p>
            <a:pPr algn="just"/>
            <a:endParaRPr lang="ro-RO" sz="2800" dirty="0"/>
          </a:p>
          <a:p>
            <a:pPr algn="just"/>
            <a:r>
              <a:rPr lang="ro-RO" sz="2800" dirty="0"/>
              <a:t>Pentru adulti, nu este doar o problema de acumulare sau de completare a cunostintelor, ci o </a:t>
            </a:r>
            <a:r>
              <a:rPr lang="ro-RO" sz="2800" b="1" dirty="0">
                <a:solidFill>
                  <a:srgbClr val="0070C0"/>
                </a:solidFill>
              </a:rPr>
              <a:t>reorganizare si restructurare la nivel de pesonalitate.</a:t>
            </a:r>
            <a:endParaRPr lang="ro-RO" sz="2800" dirty="0">
              <a:solidFill>
                <a:srgbClr val="0070C0"/>
              </a:solidFill>
            </a:endParaRPr>
          </a:p>
          <a:p>
            <a:pPr algn="just"/>
            <a:endParaRPr lang="ro-RO" dirty="0"/>
          </a:p>
        </p:txBody>
      </p:sp>
    </p:spTree>
    <p:extLst>
      <p:ext uri="{BB962C8B-B14F-4D97-AF65-F5344CB8AC3E}">
        <p14:creationId xmlns:p14="http://schemas.microsoft.com/office/powerpoint/2010/main" val="263433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normAutofit/>
          </a:bodyPr>
          <a:lstStyle/>
          <a:p>
            <a:r>
              <a:rPr lang="ro-RO" sz="2800" dirty="0"/>
              <a:t>Invatarea permanenta este sistemul de instruire directionata in </a:t>
            </a:r>
            <a:r>
              <a:rPr lang="ro-RO" sz="2800" b="1" dirty="0"/>
              <a:t>cicluri de scurta durata sub diferite forme.</a:t>
            </a:r>
          </a:p>
          <a:p>
            <a:endParaRPr lang="ro-RO" sz="2800" dirty="0"/>
          </a:p>
          <a:p>
            <a:r>
              <a:rPr lang="ro-RO" sz="2800" dirty="0"/>
              <a:t> Educatia permanenta in educatie reuneste toate formele de pregatire profesionala in vederea perfectionarii activitati didactice si manageriale scolare.</a:t>
            </a:r>
          </a:p>
          <a:p>
            <a:endParaRPr lang="ro-RO" sz="2800" dirty="0"/>
          </a:p>
        </p:txBody>
      </p:sp>
    </p:spTree>
    <p:extLst>
      <p:ext uri="{BB962C8B-B14F-4D97-AF65-F5344CB8AC3E}">
        <p14:creationId xmlns:p14="http://schemas.microsoft.com/office/powerpoint/2010/main" val="136350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pPr algn="just"/>
            <a:r>
              <a:rPr lang="it-IT" sz="2800" b="1" dirty="0">
                <a:solidFill>
                  <a:srgbClr val="002060"/>
                </a:solidFill>
              </a:rPr>
              <a:t>Invatarea permanenta </a:t>
            </a:r>
            <a:r>
              <a:rPr lang="it-IT" sz="2800" dirty="0"/>
              <a:t>prelungeste durata participarii individului/profesorului la varsta activa prin imbogatirea de cunostinte si adaptarea la schimbari, la conditii noi, micsorand diferentele de pregatire. </a:t>
            </a:r>
            <a:endParaRPr lang="ro-RO" sz="2800" dirty="0"/>
          </a:p>
          <a:p>
            <a:pPr algn="just"/>
            <a:r>
              <a:rPr lang="it-IT" sz="2800" dirty="0"/>
              <a:t>Invatarea implicata in educatia permanenta se adreseaza </a:t>
            </a:r>
            <a:r>
              <a:rPr lang="it-IT" sz="2800" dirty="0">
                <a:solidFill>
                  <a:srgbClr val="002060"/>
                </a:solidFill>
              </a:rPr>
              <a:t>nivelurilor senzorio-motorii, psiho-motorii, nivelurilor intelectuale, morale, culturale, afective si estetice.</a:t>
            </a:r>
            <a:endParaRPr lang="ro-RO" sz="2800" dirty="0">
              <a:solidFill>
                <a:srgbClr val="002060"/>
              </a:solidFill>
            </a:endParaRPr>
          </a:p>
          <a:p>
            <a:endParaRPr lang="ro-RO" dirty="0">
              <a:solidFill>
                <a:srgbClr val="002060"/>
              </a:solidFill>
            </a:endParaRPr>
          </a:p>
        </p:txBody>
      </p:sp>
    </p:spTree>
    <p:extLst>
      <p:ext uri="{BB962C8B-B14F-4D97-AF65-F5344CB8AC3E}">
        <p14:creationId xmlns:p14="http://schemas.microsoft.com/office/powerpoint/2010/main" val="3097756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sz="2800" dirty="0"/>
              <a:t>Tindem să atribuim un rol principal in viata educatiei doar atunci când suntem mici și avem o mai mare nevoie de ghidare și de învățare. </a:t>
            </a:r>
          </a:p>
          <a:p>
            <a:endParaRPr lang="ro-RO" sz="2800" dirty="0"/>
          </a:p>
          <a:p>
            <a:r>
              <a:rPr lang="ro-RO" sz="2800" dirty="0"/>
              <a:t>Într-adevăr, atunci avem cea mai mare nevoie, însă viața ne oferă prin varietatea ei, ocazia de a ne afla într-o permanentă dezvoltare și evoluție.</a:t>
            </a:r>
          </a:p>
          <a:p>
            <a:endParaRPr lang="ro-RO" dirty="0"/>
          </a:p>
        </p:txBody>
      </p:sp>
    </p:spTree>
    <p:extLst>
      <p:ext uri="{BB962C8B-B14F-4D97-AF65-F5344CB8AC3E}">
        <p14:creationId xmlns:p14="http://schemas.microsoft.com/office/powerpoint/2010/main" val="410029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normAutofit lnSpcReduction="10000"/>
          </a:bodyPr>
          <a:lstStyle/>
          <a:p>
            <a:r>
              <a:rPr lang="ro-RO" sz="2800" b="1" dirty="0">
                <a:solidFill>
                  <a:srgbClr val="002060"/>
                </a:solidFill>
              </a:rPr>
              <a:t>Educația</a:t>
            </a:r>
            <a:r>
              <a:rPr lang="ro-RO" sz="2800" dirty="0"/>
              <a:t> este un proces ce se poate întinde pe tot parcursul vieții, nu doar în prima parte, așa cum poate am fi tentați să credem, sau până la încheierea ciclurilor de studiu din sfera academică.</a:t>
            </a:r>
          </a:p>
          <a:p>
            <a:pPr marL="0" indent="0">
              <a:buNone/>
            </a:pPr>
            <a:endParaRPr lang="ro-RO" sz="2800" dirty="0"/>
          </a:p>
          <a:p>
            <a:r>
              <a:rPr lang="ro-RO" sz="2800" b="1" dirty="0"/>
              <a:t>Viața ne oferă constant oportunități de explorare, parcursul acesteia variind atât în funcție schimbările din mediul extern cât și de evolutia noastra, ca oameni darsi ca profesionisti</a:t>
            </a:r>
            <a:r>
              <a:rPr lang="ro-RO" sz="2800" b="1" dirty="0">
                <a:solidFill>
                  <a:srgbClr val="002060"/>
                </a:solidFill>
              </a:rPr>
              <a:t>: profesori sau directori de scoala</a:t>
            </a:r>
            <a:r>
              <a:rPr lang="ro-RO" sz="2800" b="1" dirty="0"/>
              <a:t>.</a:t>
            </a:r>
            <a:endParaRPr lang="ro-RO" sz="2800" dirty="0"/>
          </a:p>
          <a:p>
            <a:endParaRPr lang="ro-RO" sz="2800" dirty="0"/>
          </a:p>
        </p:txBody>
      </p:sp>
    </p:spTree>
    <p:extLst>
      <p:ext uri="{BB962C8B-B14F-4D97-AF65-F5344CB8AC3E}">
        <p14:creationId xmlns:p14="http://schemas.microsoft.com/office/powerpoint/2010/main" val="127720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dirty="0"/>
              <a:t>Faptul că avem nevoie de educație arată că am încheiat o etapă și că ne sunt necesare achiziționarea de noi cunoștințe adecvate cu noul context, iar aceasta înseamnă o evoluție personală.</a:t>
            </a:r>
          </a:p>
          <a:p>
            <a:pPr marL="0" indent="0">
              <a:buNone/>
            </a:pPr>
            <a:endParaRPr lang="ro-RO" dirty="0"/>
          </a:p>
          <a:p>
            <a:r>
              <a:rPr lang="ro-RO" dirty="0"/>
              <a:t>Fie ca avem o nou statut (cel de </a:t>
            </a:r>
            <a:r>
              <a:rPr lang="ro-RO" b="1" dirty="0"/>
              <a:t>director de scoala</a:t>
            </a:r>
            <a:r>
              <a:rPr lang="ro-RO" dirty="0"/>
              <a:t>), in care este necesar să învățăm lucruri noi, fie ieșim dintr-o relație sau intrăm în alta, fie urmează să avem un copil sau încă unul sau faptul că ne mutăm în alt oraș,  toate aceste schimbări ne solicită să ne readaptăm vechilor sau </a:t>
            </a:r>
            <a:r>
              <a:rPr lang="ro-RO" b="1" dirty="0">
                <a:solidFill>
                  <a:srgbClr val="002060"/>
                </a:solidFill>
              </a:rPr>
              <a:t>noilor roluri, cu tot ce implica ele.</a:t>
            </a:r>
          </a:p>
          <a:p>
            <a:endParaRPr lang="ro-RO" dirty="0"/>
          </a:p>
        </p:txBody>
      </p:sp>
    </p:spTree>
    <p:extLst>
      <p:ext uri="{BB962C8B-B14F-4D97-AF65-F5344CB8AC3E}">
        <p14:creationId xmlns:p14="http://schemas.microsoft.com/office/powerpoint/2010/main" val="3772728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r>
              <a:rPr lang="ro-RO" b="1" dirty="0"/>
              <a:t>Felul în care o facem însă, cât de sănătos ne acomodăm cu ele și cum le gestionăm, ține de cum ne educăm în acest sens și cât de deschiși și confortabili suntem în procesul de învățare.</a:t>
            </a:r>
          </a:p>
          <a:p>
            <a:pPr marL="0" indent="0">
              <a:buNone/>
            </a:pPr>
            <a:endParaRPr lang="ro-RO" dirty="0"/>
          </a:p>
          <a:p>
            <a:r>
              <a:rPr lang="ro-RO" dirty="0"/>
              <a:t>Procesul educațional își găsește utilitate la orice vârstă deoarece în permanență avem ceva nou de achiziționat, indiferent că este vorba despre cunoștințe sau deprinderi noi.</a:t>
            </a:r>
          </a:p>
          <a:p>
            <a:endParaRPr lang="ro-RO" dirty="0"/>
          </a:p>
        </p:txBody>
      </p:sp>
    </p:spTree>
    <p:extLst>
      <p:ext uri="{BB962C8B-B14F-4D97-AF65-F5344CB8AC3E}">
        <p14:creationId xmlns:p14="http://schemas.microsoft.com/office/powerpoint/2010/main" val="388677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INVATAREA PERMANENTA</a:t>
            </a:r>
          </a:p>
        </p:txBody>
      </p:sp>
      <p:sp>
        <p:nvSpPr>
          <p:cNvPr id="3" name="Content Placeholder 2"/>
          <p:cNvSpPr>
            <a:spLocks noGrp="1"/>
          </p:cNvSpPr>
          <p:nvPr>
            <p:ph idx="1"/>
          </p:nvPr>
        </p:nvSpPr>
        <p:spPr/>
        <p:txBody>
          <a:bodyPr/>
          <a:lstStyle/>
          <a:p>
            <a:pPr>
              <a:lnSpc>
                <a:spcPct val="150000"/>
              </a:lnSpc>
            </a:pPr>
            <a:r>
              <a:rPr lang="ro-RO" b="1" dirty="0"/>
              <a:t>Având parte de educație în domeniul nostru de interes (educatie/invatamant), ne lărgim orizonturile gândirii, căpătăm noi perspective asupra lucrurilor, devenind mai </a:t>
            </a:r>
            <a:r>
              <a:rPr lang="ro-RO" b="1" dirty="0">
                <a:solidFill>
                  <a:srgbClr val="002060"/>
                </a:solidFill>
              </a:rPr>
              <a:t>maleabili și mai creativi, ca profesori sau ca directori.</a:t>
            </a:r>
            <a:endParaRPr lang="ro-RO" dirty="0">
              <a:solidFill>
                <a:srgbClr val="002060"/>
              </a:solidFill>
            </a:endParaRPr>
          </a:p>
          <a:p>
            <a:pPr>
              <a:lnSpc>
                <a:spcPct val="150000"/>
              </a:lnSpc>
            </a:pPr>
            <a:endParaRPr lang="ro-RO" dirty="0"/>
          </a:p>
        </p:txBody>
      </p:sp>
    </p:spTree>
    <p:extLst>
      <p:ext uri="{BB962C8B-B14F-4D97-AF65-F5344CB8AC3E}">
        <p14:creationId xmlns:p14="http://schemas.microsoft.com/office/powerpoint/2010/main" val="310512200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32</TotalTime>
  <Words>609</Words>
  <Application>Microsoft Office PowerPoint</Application>
  <PresentationFormat>Widescreen</PresentationFormat>
  <Paragraphs>53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Trebuchet MS</vt:lpstr>
      <vt:lpstr>Berlin</vt:lpstr>
      <vt:lpstr>A 3.3. Platforma educationala online pentru sprijin  Resurse pentru dezvoltarea unui management instituțional antreprenorial de calitate în școli defavorizate  INVATAREA, O ACTIVITATE DE FORMARE-DEZVOLTARE PERMANENTA A PERSONALITATII  </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lpstr>INVATAREA PERMANENTA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  INVATAREA, O ACTIVITATE DE FORMARE-DEZVOLTARE PERMANENTA A PERSONALITATII</dc:title>
  <dc:creator>Calculator</dc:creator>
  <cp:lastModifiedBy>Irina Mihailescu</cp:lastModifiedBy>
  <cp:revision>5</cp:revision>
  <dcterms:created xsi:type="dcterms:W3CDTF">2019-03-06T12:20:45Z</dcterms:created>
  <dcterms:modified xsi:type="dcterms:W3CDTF">2019-04-17T07:22:39Z</dcterms:modified>
</cp:coreProperties>
</file>