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22/11/2019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22/11/2019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22/11/2019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22/11/2019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22/11/2019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7" y="1751527"/>
            <a:ext cx="6815669" cy="2305318"/>
          </a:xfrm>
        </p:spPr>
        <p:txBody>
          <a:bodyPr/>
          <a:lstStyle/>
          <a:p>
            <a:r>
              <a:rPr lang="ro-RO" sz="1800" b="1" dirty="0">
                <a:latin typeface="Times New Roman" panose="02020603050405020304" pitchFamily="18" charset="0"/>
                <a:cs typeface="Times New Roman" panose="02020603050405020304" pitchFamily="18" charset="0"/>
              </a:rPr>
              <a:t>A 3.3. Platforma educationala online pentru sprijin </a:t>
            </a:r>
            <a:br>
              <a:rPr lang="ro-RO" sz="1800" b="1" dirty="0">
                <a:latin typeface="Times New Roman" panose="02020603050405020304" pitchFamily="18" charset="0"/>
                <a:cs typeface="Times New Roman" panose="02020603050405020304" pitchFamily="18" charset="0"/>
              </a:rPr>
            </a:br>
            <a:r>
              <a:rPr lang="en-US" sz="1800" b="1" dirty="0" err="1">
                <a:latin typeface="Times New Roman" panose="02020603050405020304" pitchFamily="18" charset="0"/>
                <a:cs typeface="Times New Roman" panose="02020603050405020304" pitchFamily="18" charset="0"/>
              </a:rPr>
              <a:t>Resurse</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pentru</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dezvoltarea</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unui</a:t>
            </a:r>
            <a:r>
              <a:rPr lang="en-US" sz="1800" b="1" dirty="0">
                <a:latin typeface="Times New Roman" panose="02020603050405020304" pitchFamily="18" charset="0"/>
                <a:cs typeface="Times New Roman" panose="02020603050405020304" pitchFamily="18" charset="0"/>
              </a:rPr>
              <a:t> management </a:t>
            </a:r>
            <a:r>
              <a:rPr lang="en-US" sz="1800" b="1" dirty="0" err="1">
                <a:latin typeface="Times New Roman" panose="02020603050405020304" pitchFamily="18" charset="0"/>
                <a:cs typeface="Times New Roman" panose="02020603050405020304" pitchFamily="18" charset="0"/>
              </a:rPr>
              <a:t>instituțional</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antreprenorial</a:t>
            </a:r>
            <a:r>
              <a:rPr lang="en-US" sz="1800" b="1" dirty="0">
                <a:latin typeface="Times New Roman" panose="02020603050405020304" pitchFamily="18" charset="0"/>
                <a:cs typeface="Times New Roman" panose="02020603050405020304" pitchFamily="18" charset="0"/>
              </a:rPr>
              <a:t> de </a:t>
            </a:r>
            <a:r>
              <a:rPr lang="en-US" sz="1800" b="1" dirty="0" err="1">
                <a:latin typeface="Times New Roman" panose="02020603050405020304" pitchFamily="18" charset="0"/>
                <a:cs typeface="Times New Roman" panose="02020603050405020304" pitchFamily="18" charset="0"/>
              </a:rPr>
              <a:t>calitate</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în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școli</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defavorizate</a:t>
            </a:r>
            <a:br>
              <a:rPr lang="ro-RO" b="1" dirty="0">
                <a:latin typeface="Times New Roman" panose="02020603050405020304" pitchFamily="18" charset="0"/>
                <a:cs typeface="Times New Roman" panose="02020603050405020304" pitchFamily="18" charset="0"/>
              </a:rPr>
            </a:br>
            <a:r>
              <a:rPr lang="ro-RO" sz="3200" b="1" dirty="0">
                <a:solidFill>
                  <a:srgbClr val="FF0000"/>
                </a:solidFill>
                <a:latin typeface="Times New Roman" panose="02020603050405020304" pitchFamily="18" charset="0"/>
                <a:cs typeface="Times New Roman" panose="02020603050405020304" pitchFamily="18" charset="0"/>
              </a:rPr>
              <a:t>MANAGERUL SCOLII SI FENOMENUL INCLUZIUNII EDUCATIONALE</a:t>
            </a:r>
            <a:endParaRPr lang="ro-RO" sz="3200" dirty="0">
              <a:solidFill>
                <a:srgbClr val="FF0000"/>
              </a:solidFill>
            </a:endParaRPr>
          </a:p>
        </p:txBody>
      </p:sp>
    </p:spTree>
    <p:extLst>
      <p:ext uri="{BB962C8B-B14F-4D97-AF65-F5344CB8AC3E}">
        <p14:creationId xmlns:p14="http://schemas.microsoft.com/office/powerpoint/2010/main" val="3190062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898183"/>
          </a:xfrm>
        </p:spPr>
        <p:txBody>
          <a:bodyPr>
            <a:normAutofit fontScale="90000"/>
          </a:bodyPr>
          <a:lstStyle/>
          <a:p>
            <a:r>
              <a:rPr lang="ro-RO" dirty="0"/>
              <a:t>MANAGER SCOLAR VS. INCLUZIUNEA EDUCATIONALA</a:t>
            </a:r>
          </a:p>
        </p:txBody>
      </p:sp>
      <p:sp>
        <p:nvSpPr>
          <p:cNvPr id="3" name="Content Placeholder 2"/>
          <p:cNvSpPr>
            <a:spLocks noGrp="1"/>
          </p:cNvSpPr>
          <p:nvPr>
            <p:ph idx="1"/>
          </p:nvPr>
        </p:nvSpPr>
        <p:spPr>
          <a:xfrm>
            <a:off x="643944" y="1880315"/>
            <a:ext cx="11359165" cy="4597758"/>
          </a:xfrm>
        </p:spPr>
        <p:txBody>
          <a:bodyPr>
            <a:normAutofit fontScale="25000" lnSpcReduction="20000"/>
          </a:bodyPr>
          <a:lstStyle/>
          <a:p>
            <a:pPr marL="0" indent="0" algn="just">
              <a:lnSpc>
                <a:spcPct val="170000"/>
              </a:lnSpc>
              <a:buNone/>
            </a:pPr>
            <a:r>
              <a:rPr lang="ro-RO" sz="7400" dirty="0"/>
              <a:t>		</a:t>
            </a:r>
            <a:r>
              <a:rPr lang="ro-RO" sz="9600" b="1" dirty="0">
                <a:latin typeface="Times New Roman" panose="02020603050405020304" pitchFamily="18" charset="0"/>
                <a:cs typeface="Times New Roman" panose="02020603050405020304" pitchFamily="18" charset="0"/>
              </a:rPr>
              <a:t>O scoala incluziva este o scoala democratica.</a:t>
            </a:r>
          </a:p>
          <a:p>
            <a:pPr marL="0" indent="0" algn="just">
              <a:lnSpc>
                <a:spcPct val="170000"/>
              </a:lnSpc>
              <a:buNone/>
            </a:pPr>
            <a:r>
              <a:rPr lang="ro-RO" sz="9600" dirty="0">
                <a:latin typeface="Times New Roman" panose="02020603050405020304" pitchFamily="18" charset="0"/>
                <a:cs typeface="Times New Roman" panose="02020603050405020304" pitchFamily="18" charset="0"/>
              </a:rPr>
              <a:t>Ea incearca sa realizeze respectul reciproc intre membrii implicati si modurile lor diferite de experienta si viata. Scoala incluziva cere ca toti sa lucreze impreuna in mod creativ in asa fel incat fiecare elev sa invete. </a:t>
            </a:r>
          </a:p>
          <a:p>
            <a:pPr marL="0" indent="0" algn="just">
              <a:lnSpc>
                <a:spcPct val="120000"/>
              </a:lnSpc>
              <a:buNone/>
            </a:pPr>
            <a:r>
              <a:rPr lang="ro-RO" sz="9600" dirty="0">
                <a:latin typeface="Times New Roman" panose="02020603050405020304" pitchFamily="18" charset="0"/>
                <a:cs typeface="Times New Roman" panose="02020603050405020304" pitchFamily="18" charset="0"/>
              </a:rPr>
              <a:t>	De aceea o </a:t>
            </a:r>
            <a:r>
              <a:rPr lang="ro-RO" sz="9600" b="1" dirty="0">
                <a:latin typeface="Times New Roman" panose="02020603050405020304" pitchFamily="18" charset="0"/>
                <a:cs typeface="Times New Roman" panose="02020603050405020304" pitchFamily="18" charset="0"/>
              </a:rPr>
              <a:t>scoala pentru toti/incluziva </a:t>
            </a:r>
            <a:r>
              <a:rPr lang="ro-RO" sz="9600" dirty="0">
                <a:latin typeface="Times New Roman" panose="02020603050405020304" pitchFamily="18" charset="0"/>
                <a:cs typeface="Times New Roman" panose="02020603050405020304" pitchFamily="18" charset="0"/>
              </a:rPr>
              <a:t>se caracterizeaza prin faptul ca :</a:t>
            </a:r>
          </a:p>
          <a:p>
            <a:pPr algn="just">
              <a:lnSpc>
                <a:spcPct val="120000"/>
              </a:lnSpc>
            </a:pPr>
            <a:r>
              <a:rPr lang="ro-RO" sz="9600" dirty="0">
                <a:latin typeface="Times New Roman" panose="02020603050405020304" pitchFamily="18" charset="0"/>
                <a:cs typeface="Times New Roman" panose="02020603050405020304" pitchFamily="18" charset="0"/>
              </a:rPr>
              <a:t>Diversitatea este vazuta ca o realitate;</a:t>
            </a:r>
          </a:p>
          <a:p>
            <a:pPr algn="just">
              <a:lnSpc>
                <a:spcPct val="120000"/>
              </a:lnSpc>
            </a:pPr>
            <a:r>
              <a:rPr lang="ro-RO" sz="9600" dirty="0">
                <a:latin typeface="Times New Roman" panose="02020603050405020304" pitchFamily="18" charset="0"/>
                <a:cs typeface="Times New Roman" panose="02020603050405020304" pitchFamily="18" charset="0"/>
              </a:rPr>
              <a:t>Asigura fiecarui elev accesul la cunoastere, formare de deprinderi si informatie;</a:t>
            </a:r>
          </a:p>
          <a:p>
            <a:pPr algn="just">
              <a:lnSpc>
                <a:spcPct val="120000"/>
              </a:lnSpc>
            </a:pPr>
            <a:r>
              <a:rPr lang="ro-RO" sz="9600" dirty="0">
                <a:latin typeface="Times New Roman" panose="02020603050405020304" pitchFamily="18" charset="0"/>
                <a:cs typeface="Times New Roman" panose="02020603050405020304" pitchFamily="18" charset="0"/>
              </a:rPr>
              <a:t>Asigura invatarea individualizata;</a:t>
            </a:r>
          </a:p>
        </p:txBody>
      </p:sp>
    </p:spTree>
    <p:extLst>
      <p:ext uri="{BB962C8B-B14F-4D97-AF65-F5344CB8AC3E}">
        <p14:creationId xmlns:p14="http://schemas.microsoft.com/office/powerpoint/2010/main" val="3071467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Scoala incluziva</a:t>
            </a:r>
          </a:p>
        </p:txBody>
      </p:sp>
      <p:sp>
        <p:nvSpPr>
          <p:cNvPr id="3" name="Content Placeholder 2"/>
          <p:cNvSpPr>
            <a:spLocks noGrp="1"/>
          </p:cNvSpPr>
          <p:nvPr>
            <p:ph idx="1"/>
          </p:nvPr>
        </p:nvSpPr>
        <p:spPr/>
        <p:txBody>
          <a:bodyPr>
            <a:normAutofit lnSpcReduction="10000"/>
          </a:bodyPr>
          <a:lstStyle/>
          <a:p>
            <a:r>
              <a:rPr lang="ro-RO" dirty="0">
                <a:latin typeface="Times New Roman" panose="02020603050405020304" pitchFamily="18" charset="0"/>
                <a:cs typeface="Times New Roman" panose="02020603050405020304" pitchFamily="18" charset="0"/>
              </a:rPr>
              <a:t>Foloseste pregatirea si amenajarile speciale in colaborarea dintre membrii ei;</a:t>
            </a:r>
          </a:p>
          <a:p>
            <a:r>
              <a:rPr lang="ro-RO" dirty="0">
                <a:latin typeface="Times New Roman" panose="02020603050405020304" pitchFamily="18" charset="0"/>
                <a:cs typeface="Times New Roman" panose="02020603050405020304" pitchFamily="18" charset="0"/>
              </a:rPr>
              <a:t>Colaboreaza cu familiile, agentiile externe si alti membrii ai comunitatii;</a:t>
            </a:r>
          </a:p>
          <a:p>
            <a:r>
              <a:rPr lang="ro-RO" dirty="0">
                <a:latin typeface="Times New Roman" panose="02020603050405020304" pitchFamily="18" charset="0"/>
                <a:cs typeface="Times New Roman" panose="02020603050405020304" pitchFamily="18" charset="0"/>
              </a:rPr>
              <a:t>Organizeaza si structureaza flexibilitatea scolilor;</a:t>
            </a:r>
          </a:p>
          <a:p>
            <a:r>
              <a:rPr lang="ro-RO" dirty="0">
                <a:latin typeface="Times New Roman" panose="02020603050405020304" pitchFamily="18" charset="0"/>
                <a:cs typeface="Times New Roman" panose="02020603050405020304" pitchFamily="18" charset="0"/>
              </a:rPr>
              <a:t>Are mari asteptari pentru asigurarea succesului tuturor elevilor;</a:t>
            </a:r>
          </a:p>
          <a:p>
            <a:r>
              <a:rPr lang="ro-RO" dirty="0">
                <a:latin typeface="Times New Roman" panose="02020603050405020304" pitchFamily="18" charset="0"/>
                <a:cs typeface="Times New Roman" panose="02020603050405020304" pitchFamily="18" charset="0"/>
              </a:rPr>
              <a:t>Se perfectioneaza permanent;</a:t>
            </a:r>
          </a:p>
          <a:p>
            <a:r>
              <a:rPr lang="ro-RO" dirty="0">
                <a:latin typeface="Times New Roman" panose="02020603050405020304" pitchFamily="18" charset="0"/>
                <a:cs typeface="Times New Roman" panose="02020603050405020304" pitchFamily="18" charset="0"/>
              </a:rPr>
              <a:t>Construieste comunitati incluzive.</a:t>
            </a:r>
          </a:p>
          <a:p>
            <a:endParaRPr lang="ro-RO" sz="1100" dirty="0">
              <a:latin typeface="Times New Roman" panose="02020603050405020304" pitchFamily="18" charset="0"/>
              <a:cs typeface="Times New Roman" panose="02020603050405020304" pitchFamily="18" charset="0"/>
            </a:endParaRPr>
          </a:p>
          <a:p>
            <a:endParaRPr lang="ro-RO" dirty="0"/>
          </a:p>
        </p:txBody>
      </p:sp>
    </p:spTree>
    <p:extLst>
      <p:ext uri="{BB962C8B-B14F-4D97-AF65-F5344CB8AC3E}">
        <p14:creationId xmlns:p14="http://schemas.microsoft.com/office/powerpoint/2010/main" val="3871513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846668"/>
          </a:xfrm>
        </p:spPr>
        <p:txBody>
          <a:bodyPr>
            <a:normAutofit fontScale="90000"/>
          </a:bodyPr>
          <a:lstStyle/>
          <a:p>
            <a:r>
              <a:rPr lang="ro-RO" sz="3200" dirty="0"/>
              <a:t>MANAGER SCOLAR VS. INCLUZIUNEA EDUCATIONALA</a:t>
            </a:r>
          </a:p>
        </p:txBody>
      </p:sp>
      <p:sp>
        <p:nvSpPr>
          <p:cNvPr id="3" name="Content Placeholder 2"/>
          <p:cNvSpPr>
            <a:spLocks noGrp="1"/>
          </p:cNvSpPr>
          <p:nvPr>
            <p:ph idx="1"/>
          </p:nvPr>
        </p:nvSpPr>
        <p:spPr>
          <a:xfrm>
            <a:off x="824249" y="1944710"/>
            <a:ext cx="10534917" cy="4365937"/>
          </a:xfrm>
        </p:spPr>
        <p:txBody>
          <a:bodyPr>
            <a:noAutofit/>
          </a:bodyPr>
          <a:lstStyle/>
          <a:p>
            <a:pPr algn="just"/>
            <a:r>
              <a:rPr lang="ro-RO" dirty="0">
                <a:latin typeface="Times New Roman" panose="02020603050405020304" pitchFamily="18" charset="0"/>
                <a:cs typeface="Times New Roman" panose="02020603050405020304" pitchFamily="18" charset="0"/>
              </a:rPr>
              <a:t>Lipsa măsurilor concrete de integrare a copiilor și tinerilor din grupuri dezavantajate generează adesea eșecul și abandonul școlar, discriminarea, segregarea, posibil violență, unele comportamente delincvente, consum și trafic de droguri, neimplicare în viața civică, acces limitat pe piața muncii etc.</a:t>
            </a:r>
          </a:p>
          <a:p>
            <a:pPr algn="just"/>
            <a:r>
              <a:rPr lang="ro-RO" dirty="0">
                <a:latin typeface="Times New Roman" panose="02020603050405020304" pitchFamily="18" charset="0"/>
                <a:cs typeface="Times New Roman" panose="02020603050405020304" pitchFamily="18" charset="0"/>
              </a:rPr>
              <a:t> Pentru </a:t>
            </a:r>
            <a:r>
              <a:rPr lang="ro-RO" b="1" dirty="0">
                <a:latin typeface="Times New Roman" panose="02020603050405020304" pitchFamily="18" charset="0"/>
                <a:cs typeface="Times New Roman" panose="02020603050405020304" pitchFamily="18" charset="0"/>
              </a:rPr>
              <a:t>combaterea acestor efecte negative</a:t>
            </a:r>
            <a:r>
              <a:rPr lang="ro-RO" dirty="0">
                <a:latin typeface="Times New Roman" panose="02020603050405020304" pitchFamily="18" charset="0"/>
                <a:cs typeface="Times New Roman" panose="02020603050405020304" pitchFamily="18" charset="0"/>
              </a:rPr>
              <a:t>, în stabilirea oricarei strategii educaționale pe care o proiecteaza un manager scolar și în alcatuirea planurilor de dezvoltare a școlii este necesar să fie integrate obiective privind diminuarea ratei abandonului școlar și scăderea numărului de absențe, dar și </a:t>
            </a:r>
            <a:r>
              <a:rPr lang="ro-RO" b="1" dirty="0">
                <a:latin typeface="Times New Roman" panose="02020603050405020304" pitchFamily="18" charset="0"/>
                <a:cs typeface="Times New Roman" panose="02020603050405020304" pitchFamily="18" charset="0"/>
              </a:rPr>
              <a:t>asigurarea concordanței între învățământul profesional și cel tehnic și cerințele reale ale pieței muncii </a:t>
            </a:r>
            <a:r>
              <a:rPr lang="ro-RO" dirty="0">
                <a:latin typeface="Times New Roman" panose="02020603050405020304" pitchFamily="18" charset="0"/>
                <a:cs typeface="Times New Roman" panose="02020603050405020304" pitchFamily="18" charset="0"/>
              </a:rPr>
              <a:t>la nivel local, național și european în vederea facilitării tranziției absolvenților de la școală pe piața muncii.</a:t>
            </a:r>
          </a:p>
          <a:p>
            <a:endParaRPr lang="ro-RO" dirty="0">
              <a:latin typeface="Times New Roman" panose="02020603050405020304" pitchFamily="18" charset="0"/>
              <a:cs typeface="Times New Roman" panose="02020603050405020304" pitchFamily="18" charset="0"/>
            </a:endParaRPr>
          </a:p>
          <a:p>
            <a:r>
              <a:rPr lang="ro-RO" dirty="0">
                <a:latin typeface="Times New Roman" panose="02020603050405020304" pitchFamily="18" charset="0"/>
                <a:cs typeface="Times New Roman" panose="02020603050405020304" pitchFamily="18" charset="0"/>
              </a:rPr>
              <a:t>l</a:t>
            </a:r>
          </a:p>
        </p:txBody>
      </p:sp>
    </p:spTree>
    <p:extLst>
      <p:ext uri="{BB962C8B-B14F-4D97-AF65-F5344CB8AC3E}">
        <p14:creationId xmlns:p14="http://schemas.microsoft.com/office/powerpoint/2010/main" val="1725425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dirty="0"/>
              <a:t>MANAGER SCOLAR VS. INCLUZIUNEA EDUCATIONALA</a:t>
            </a:r>
          </a:p>
        </p:txBody>
      </p:sp>
      <p:sp>
        <p:nvSpPr>
          <p:cNvPr id="3" name="Content Placeholder 2"/>
          <p:cNvSpPr>
            <a:spLocks noGrp="1"/>
          </p:cNvSpPr>
          <p:nvPr>
            <p:ph idx="1"/>
          </p:nvPr>
        </p:nvSpPr>
        <p:spPr/>
        <p:txBody>
          <a:bodyPr>
            <a:normAutofit fontScale="85000" lnSpcReduction="10000"/>
          </a:bodyPr>
          <a:lstStyle/>
          <a:p>
            <a:pPr algn="just"/>
            <a:r>
              <a:rPr lang="ro-RO" dirty="0"/>
              <a:t>          </a:t>
            </a:r>
            <a:r>
              <a:rPr lang="ro-RO" sz="2600" dirty="0">
                <a:latin typeface="Times New Roman" panose="02020603050405020304" pitchFamily="18" charset="0"/>
                <a:cs typeface="Times New Roman" panose="02020603050405020304" pitchFamily="18" charset="0"/>
              </a:rPr>
              <a:t>În contextul </a:t>
            </a:r>
            <a:r>
              <a:rPr lang="ro-RO" sz="2600" b="1" dirty="0">
                <a:latin typeface="Times New Roman" panose="02020603050405020304" pitchFamily="18" charset="0"/>
                <a:cs typeface="Times New Roman" panose="02020603050405020304" pitchFamily="18" charset="0"/>
              </a:rPr>
              <a:t>parteneriatului cu comunitatea, strategia unui manager scolar </a:t>
            </a:r>
            <a:r>
              <a:rPr lang="ro-RO" sz="2600" dirty="0">
                <a:latin typeface="Times New Roman" panose="02020603050405020304" pitchFamily="18" charset="0"/>
                <a:cs typeface="Times New Roman" panose="02020603050405020304" pitchFamily="18" charset="0"/>
              </a:rPr>
              <a:t>ar trebui să aibă ca obiective:</a:t>
            </a:r>
          </a:p>
          <a:p>
            <a:pPr algn="just"/>
            <a:r>
              <a:rPr lang="ro-RO" sz="2600" b="1" dirty="0">
                <a:latin typeface="Times New Roman" panose="02020603050405020304" pitchFamily="18" charset="0"/>
                <a:cs typeface="Times New Roman" panose="02020603050405020304" pitchFamily="18" charset="0"/>
              </a:rPr>
              <a:t>optimizarea relațiilor comunitare în folosul beneficiarilor </a:t>
            </a:r>
            <a:r>
              <a:rPr lang="ro-RO" sz="2600" dirty="0">
                <a:latin typeface="Times New Roman" panose="02020603050405020304" pitchFamily="18" charset="0"/>
                <a:cs typeface="Times New Roman" panose="02020603050405020304" pitchFamily="18" charset="0"/>
              </a:rPr>
              <a:t>direcți, dar și dezvoltarea dimensiunii europene a educației în vederea atingerii obiectivelor propuse</a:t>
            </a:r>
          </a:p>
          <a:p>
            <a:pPr algn="just"/>
            <a:r>
              <a:rPr lang="ro-RO" sz="2600" dirty="0">
                <a:latin typeface="Times New Roman" panose="02020603050405020304" pitchFamily="18" charset="0"/>
                <a:cs typeface="Times New Roman" panose="02020603050405020304" pitchFamily="18" charset="0"/>
              </a:rPr>
              <a:t>implementarea </a:t>
            </a:r>
            <a:r>
              <a:rPr lang="ro-RO" sz="2600" b="1" dirty="0">
                <a:latin typeface="Times New Roman" panose="02020603050405020304" pitchFamily="18" charset="0"/>
                <a:cs typeface="Times New Roman" panose="02020603050405020304" pitchFamily="18" charset="0"/>
              </a:rPr>
              <a:t>principiilor incluziunii prin parteneriate strategice </a:t>
            </a:r>
            <a:r>
              <a:rPr lang="ro-RO" sz="2600" dirty="0">
                <a:latin typeface="Times New Roman" panose="02020603050405020304" pitchFamily="18" charset="0"/>
                <a:cs typeface="Times New Roman" panose="02020603050405020304" pitchFamily="18" charset="0"/>
              </a:rPr>
              <a:t>având ca obiectiv nu numai incluziunea copiilor, ci și îmbunătățirea  competențelor cadrelor didactice care lucrează cu copiii cu cerințe educative speciale și adaptarea actului educațional la nevoile specifice ale elevilor.</a:t>
            </a:r>
          </a:p>
          <a:p>
            <a:endParaRPr lang="ro-RO" dirty="0"/>
          </a:p>
        </p:txBody>
      </p:sp>
    </p:spTree>
    <p:extLst>
      <p:ext uri="{BB962C8B-B14F-4D97-AF65-F5344CB8AC3E}">
        <p14:creationId xmlns:p14="http://schemas.microsoft.com/office/powerpoint/2010/main" val="765357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dirty="0"/>
              <a:t>MANAGER SCOLAR VS. INCLUZIUNEA EDUCATIONALA</a:t>
            </a:r>
          </a:p>
        </p:txBody>
      </p:sp>
      <p:sp>
        <p:nvSpPr>
          <p:cNvPr id="3" name="Content Placeholder 2"/>
          <p:cNvSpPr>
            <a:spLocks noGrp="1"/>
          </p:cNvSpPr>
          <p:nvPr>
            <p:ph idx="1"/>
          </p:nvPr>
        </p:nvSpPr>
        <p:spPr/>
        <p:txBody>
          <a:bodyPr/>
          <a:lstStyle/>
          <a:p>
            <a:pPr algn="just"/>
            <a:r>
              <a:rPr lang="ro-RO" dirty="0">
                <a:latin typeface="Times New Roman" panose="02020603050405020304" pitchFamily="18" charset="0"/>
                <a:cs typeface="Times New Roman" panose="02020603050405020304" pitchFamily="18" charset="0"/>
              </a:rPr>
              <a:t>măsuri socio-educative integrate centrate pe copiii din comunități defavorizate pentru reducerea părăsirii timpurii a școlii</a:t>
            </a:r>
          </a:p>
          <a:p>
            <a:pPr algn="just"/>
            <a:r>
              <a:rPr lang="ro-RO" b="1" dirty="0">
                <a:latin typeface="Times New Roman" panose="02020603050405020304" pitchFamily="18" charset="0"/>
                <a:cs typeface="Times New Roman" panose="02020603050405020304" pitchFamily="18" charset="0"/>
              </a:rPr>
              <a:t>educație timpurie </a:t>
            </a:r>
            <a:r>
              <a:rPr lang="ro-RO" dirty="0">
                <a:latin typeface="Times New Roman" panose="02020603050405020304" pitchFamily="18" charset="0"/>
                <a:cs typeface="Times New Roman" panose="02020603050405020304" pitchFamily="18" charset="0"/>
              </a:rPr>
              <a:t>prin implicarea părinților în activități de educație parentală și acțiuni comune părinți-elevi,</a:t>
            </a:r>
          </a:p>
          <a:p>
            <a:pPr algn="just"/>
            <a:r>
              <a:rPr lang="ro-RO" dirty="0">
                <a:latin typeface="Times New Roman" panose="02020603050405020304" pitchFamily="18" charset="0"/>
                <a:cs typeface="Times New Roman" panose="02020603050405020304" pitchFamily="18" charset="0"/>
              </a:rPr>
              <a:t>activități de sprijin pentru tranziția de la un ciclu de învățământ la altul</a:t>
            </a:r>
          </a:p>
          <a:p>
            <a:pPr algn="just"/>
            <a:r>
              <a:rPr lang="ro-RO" dirty="0">
                <a:latin typeface="Times New Roman" panose="02020603050405020304" pitchFamily="18" charset="0"/>
                <a:cs typeface="Times New Roman" panose="02020603050405020304" pitchFamily="18" charset="0"/>
              </a:rPr>
              <a:t>servicii de </a:t>
            </a:r>
            <a:r>
              <a:rPr lang="ro-RO" b="1" dirty="0">
                <a:latin typeface="Times New Roman" panose="02020603050405020304" pitchFamily="18" charset="0"/>
                <a:cs typeface="Times New Roman" panose="02020603050405020304" pitchFamily="18" charset="0"/>
              </a:rPr>
              <a:t>sprijin și consiliere </a:t>
            </a:r>
            <a:r>
              <a:rPr lang="ro-RO" dirty="0">
                <a:latin typeface="Times New Roman" panose="02020603050405020304" pitchFamily="18" charset="0"/>
                <a:cs typeface="Times New Roman" panose="02020603050405020304" pitchFamily="18" charset="0"/>
              </a:rPr>
              <a:t>pentru prevenirea părăsirii timpurii a școlii.</a:t>
            </a:r>
          </a:p>
          <a:p>
            <a:endParaRPr lang="ro-RO" dirty="0"/>
          </a:p>
        </p:txBody>
      </p:sp>
    </p:spTree>
    <p:extLst>
      <p:ext uri="{BB962C8B-B14F-4D97-AF65-F5344CB8AC3E}">
        <p14:creationId xmlns:p14="http://schemas.microsoft.com/office/powerpoint/2010/main" val="3891932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dirty="0"/>
              <a:t>MANAGER SCOLAR VS. INCLUZIUNEA EDUCATIONALA</a:t>
            </a:r>
          </a:p>
        </p:txBody>
      </p:sp>
      <p:sp>
        <p:nvSpPr>
          <p:cNvPr id="3" name="Content Placeholder 2"/>
          <p:cNvSpPr>
            <a:spLocks noGrp="1"/>
          </p:cNvSpPr>
          <p:nvPr>
            <p:ph idx="1"/>
          </p:nvPr>
        </p:nvSpPr>
        <p:spPr/>
        <p:txBody>
          <a:bodyPr>
            <a:normAutofit/>
          </a:bodyPr>
          <a:lstStyle/>
          <a:p>
            <a:pPr algn="just"/>
            <a:r>
              <a:rPr lang="ro-RO" sz="2800" b="1" dirty="0">
                <a:latin typeface="Times New Roman" panose="02020603050405020304" pitchFamily="18" charset="0"/>
                <a:cs typeface="Times New Roman" panose="02020603050405020304" pitchFamily="18" charset="0"/>
              </a:rPr>
              <a:t>Incluziunea școlară </a:t>
            </a:r>
            <a:r>
              <a:rPr lang="ro-RO" sz="2800" dirty="0">
                <a:latin typeface="Times New Roman" panose="02020603050405020304" pitchFamily="18" charset="0"/>
                <a:cs typeface="Times New Roman" panose="02020603050405020304" pitchFamily="18" charset="0"/>
              </a:rPr>
              <a:t>reprezintă primul pas spre incluziunea socială și presupune existența unui sistem educațional în care orice copil, indiferent de particularitățile sale de dezvoltare și învățare, trebuie să aibă dreptul la educație fără a fi marginalizat sau exclus, dar și sa isi asume responsabilități în familie și in comunitate. </a:t>
            </a:r>
          </a:p>
        </p:txBody>
      </p:sp>
    </p:spTree>
    <p:extLst>
      <p:ext uri="{BB962C8B-B14F-4D97-AF65-F5344CB8AC3E}">
        <p14:creationId xmlns:p14="http://schemas.microsoft.com/office/powerpoint/2010/main" val="2824199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dirty="0"/>
              <a:t>MANAGER SCOLAR VS. INCLUZIUNEA EDUCATIONALA</a:t>
            </a:r>
          </a:p>
        </p:txBody>
      </p:sp>
      <p:sp>
        <p:nvSpPr>
          <p:cNvPr id="3" name="Content Placeholder 2"/>
          <p:cNvSpPr>
            <a:spLocks noGrp="1"/>
          </p:cNvSpPr>
          <p:nvPr>
            <p:ph idx="1"/>
          </p:nvPr>
        </p:nvSpPr>
        <p:spPr/>
        <p:txBody>
          <a:bodyPr>
            <a:noAutofit/>
          </a:bodyPr>
          <a:lstStyle/>
          <a:p>
            <a:pPr marL="0" indent="0">
              <a:buNone/>
            </a:pPr>
            <a:r>
              <a:rPr lang="ro-RO" dirty="0">
                <a:latin typeface="Times New Roman" panose="02020603050405020304" pitchFamily="18" charset="0"/>
                <a:cs typeface="Times New Roman" panose="02020603050405020304" pitchFamily="18" charset="0"/>
              </a:rPr>
              <a:t>		</a:t>
            </a:r>
            <a:r>
              <a:rPr lang="ro-RO" b="1" dirty="0">
                <a:latin typeface="Times New Roman" panose="02020603050405020304" pitchFamily="18" charset="0"/>
                <a:cs typeface="Times New Roman" panose="02020603050405020304" pitchFamily="18" charset="0"/>
              </a:rPr>
              <a:t>Soluții pentru îmbunătățirea incluziunii școlare </a:t>
            </a:r>
            <a:r>
              <a:rPr lang="ro-RO" dirty="0">
                <a:latin typeface="Times New Roman" panose="02020603050405020304" pitchFamily="18" charset="0"/>
                <a:cs typeface="Times New Roman" panose="02020603050405020304" pitchFamily="18" charset="0"/>
              </a:rPr>
              <a:t>ar putea fi:</a:t>
            </a:r>
          </a:p>
          <a:p>
            <a:r>
              <a:rPr lang="ro-RO" dirty="0">
                <a:latin typeface="Times New Roman" panose="02020603050405020304" pitchFamily="18" charset="0"/>
                <a:cs typeface="Times New Roman" panose="02020603050405020304" pitchFamily="18" charset="0"/>
              </a:rPr>
              <a:t>Acțiunile concrete de schimbare a mentalităților și de acceptare a diversității</a:t>
            </a:r>
          </a:p>
          <a:p>
            <a:r>
              <a:rPr lang="ro-RO" dirty="0">
                <a:latin typeface="Times New Roman" panose="02020603050405020304" pitchFamily="18" charset="0"/>
                <a:cs typeface="Times New Roman" panose="02020603050405020304" pitchFamily="18" charset="0"/>
              </a:rPr>
              <a:t>Asigurarea serviciilor de sprijin pentru toți copiii</a:t>
            </a:r>
          </a:p>
          <a:p>
            <a:r>
              <a:rPr lang="ro-RO" dirty="0">
                <a:latin typeface="Times New Roman" panose="02020603050405020304" pitchFamily="18" charset="0"/>
                <a:cs typeface="Times New Roman" panose="02020603050405020304" pitchFamily="18" charset="0"/>
              </a:rPr>
              <a:t>Curriculum flexibil și adaptat nevoilor elevilor</a:t>
            </a:r>
          </a:p>
          <a:p>
            <a:r>
              <a:rPr lang="ro-RO" dirty="0">
                <a:latin typeface="Times New Roman" panose="02020603050405020304" pitchFamily="18" charset="0"/>
                <a:cs typeface="Times New Roman" panose="02020603050405020304" pitchFamily="18" charset="0"/>
              </a:rPr>
              <a:t> Măsuri legislative cu responsabilități concrete pentru comunitate și școală</a:t>
            </a:r>
          </a:p>
          <a:p>
            <a:endParaRPr lang="ro-RO" dirty="0">
              <a:latin typeface="Times New Roman" panose="02020603050405020304" pitchFamily="18" charset="0"/>
              <a:cs typeface="Times New Roman" panose="02020603050405020304" pitchFamily="18" charset="0"/>
            </a:endParaRPr>
          </a:p>
          <a:p>
            <a:endParaRPr lang="ro-RO"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3996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dirty="0"/>
              <a:t>MANAGER SCOLAR VS. INCLUZIUNEA EDUCATIONALA</a:t>
            </a:r>
          </a:p>
        </p:txBody>
      </p:sp>
      <p:sp>
        <p:nvSpPr>
          <p:cNvPr id="3" name="Content Placeholder 2"/>
          <p:cNvSpPr>
            <a:spLocks noGrp="1"/>
          </p:cNvSpPr>
          <p:nvPr>
            <p:ph idx="1"/>
          </p:nvPr>
        </p:nvSpPr>
        <p:spPr/>
        <p:txBody>
          <a:bodyPr/>
          <a:lstStyle/>
          <a:p>
            <a:pPr algn="just"/>
            <a:r>
              <a:rPr lang="ro-RO" dirty="0">
                <a:latin typeface="Times New Roman" panose="02020603050405020304" pitchFamily="18" charset="0"/>
                <a:cs typeface="Times New Roman" panose="02020603050405020304" pitchFamily="18" charset="0"/>
              </a:rPr>
              <a:t>Trebuie ca </a:t>
            </a:r>
            <a:r>
              <a:rPr lang="ro-RO" b="1" dirty="0">
                <a:latin typeface="Times New Roman" panose="02020603050405020304" pitchFamily="18" charset="0"/>
                <a:cs typeface="Times New Roman" panose="02020603050405020304" pitchFamily="18" charset="0"/>
              </a:rPr>
              <a:t>managerul scolii</a:t>
            </a:r>
            <a:r>
              <a:rPr lang="ro-RO" dirty="0">
                <a:latin typeface="Times New Roman" panose="02020603050405020304" pitchFamily="18" charset="0"/>
                <a:cs typeface="Times New Roman" panose="02020603050405020304" pitchFamily="18" charset="0"/>
              </a:rPr>
              <a:t>, in alcatuirea strategiei de realizare a incluziunii sa tina seama de urmatoarele </a:t>
            </a:r>
            <a:r>
              <a:rPr lang="ro-RO" b="1" dirty="0">
                <a:latin typeface="Times New Roman" panose="02020603050405020304" pitchFamily="18" charset="0"/>
                <a:cs typeface="Times New Roman" panose="02020603050405020304" pitchFamily="18" charset="0"/>
              </a:rPr>
              <a:t>aspecte</a:t>
            </a:r>
            <a:r>
              <a:rPr lang="ro-RO" dirty="0">
                <a:latin typeface="Times New Roman" panose="02020603050405020304" pitchFamily="18" charset="0"/>
                <a:cs typeface="Times New Roman" panose="02020603050405020304" pitchFamily="18" charset="0"/>
              </a:rPr>
              <a:t> importante:</a:t>
            </a:r>
          </a:p>
          <a:p>
            <a:pPr algn="just"/>
            <a:r>
              <a:rPr lang="ro-RO" dirty="0">
                <a:latin typeface="Times New Roman" panose="02020603050405020304" pitchFamily="18" charset="0"/>
                <a:cs typeface="Times New Roman" panose="02020603050405020304" pitchFamily="18" charset="0"/>
              </a:rPr>
              <a:t>Atât părinţii, cât şi cadrele didactice vorbesc despre </a:t>
            </a:r>
            <a:r>
              <a:rPr lang="ro-RO" b="1" dirty="0">
                <a:latin typeface="Times New Roman" panose="02020603050405020304" pitchFamily="18" charset="0"/>
                <a:cs typeface="Times New Roman" panose="02020603050405020304" pitchFamily="18" charset="0"/>
              </a:rPr>
              <a:t>insuficienţa resurselor</a:t>
            </a:r>
            <a:r>
              <a:rPr lang="ro-RO" dirty="0">
                <a:latin typeface="Times New Roman" panose="02020603050405020304" pitchFamily="18" charset="0"/>
                <a:cs typeface="Times New Roman" panose="02020603050405020304" pitchFamily="18" charset="0"/>
              </a:rPr>
              <a:t>, a materialelor didactice, despre absenţa specialiştilor, inexistenţa terapeuţilor în şcolile speciale sau despre numărul extrem de redus al acestora, despre lipsa de pregătire continuă de calitate şi în acord cu ultimele dezvoltări în domeniul recuperării şi reabilitării copiilor cu dizabilităţi.</a:t>
            </a:r>
          </a:p>
          <a:p>
            <a:pPr marL="0" indent="0" algn="just">
              <a:buNone/>
            </a:pPr>
            <a:endParaRPr lang="ro-RO"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1095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dirty="0"/>
              <a:t>MANAGER SCOLAR VS. INCLUZIUNEA EDUCATIONALA</a:t>
            </a:r>
          </a:p>
        </p:txBody>
      </p:sp>
      <p:sp>
        <p:nvSpPr>
          <p:cNvPr id="3" name="Content Placeholder 2"/>
          <p:cNvSpPr>
            <a:spLocks noGrp="1"/>
          </p:cNvSpPr>
          <p:nvPr>
            <p:ph idx="1"/>
          </p:nvPr>
        </p:nvSpPr>
        <p:spPr/>
        <p:txBody>
          <a:bodyPr>
            <a:normAutofit lnSpcReduction="10000"/>
          </a:bodyPr>
          <a:lstStyle/>
          <a:p>
            <a:pPr algn="just"/>
            <a:r>
              <a:rPr lang="ro-RO" sz="2800" dirty="0">
                <a:latin typeface="Times New Roman" panose="02020603050405020304" pitchFamily="18" charset="0"/>
                <a:cs typeface="Times New Roman" panose="02020603050405020304" pitchFamily="18" charset="0"/>
              </a:rPr>
              <a:t>Marea majoritate a copiilor cu dizabilităţi sunt segregaţi în şcoli speciale; </a:t>
            </a:r>
          </a:p>
          <a:p>
            <a:pPr algn="just"/>
            <a:r>
              <a:rPr lang="ro-RO" sz="2800" dirty="0">
                <a:latin typeface="Times New Roman" panose="02020603050405020304" pitchFamily="18" charset="0"/>
                <a:cs typeface="Times New Roman" panose="02020603050405020304" pitchFamily="18" charset="0"/>
              </a:rPr>
              <a:t>Un procent îngrijorător de copii rămân neşcolarizaţi sau izolaţi în familii din lipsa unor alternative efective; </a:t>
            </a:r>
          </a:p>
          <a:p>
            <a:pPr algn="just"/>
            <a:r>
              <a:rPr lang="ro-RO" sz="2800" dirty="0">
                <a:latin typeface="Times New Roman" panose="02020603050405020304" pitchFamily="18" charset="0"/>
                <a:cs typeface="Times New Roman" panose="02020603050405020304" pitchFamily="18" charset="0"/>
              </a:rPr>
              <a:t>Calitatea serviciilor oferite în şcolile speciale pare a fi departe de nevoile specifice şi individualizate ale copiilor în raport cu tipul dizabilităţii; </a:t>
            </a:r>
          </a:p>
          <a:p>
            <a:endParaRPr lang="ro-RO" dirty="0"/>
          </a:p>
        </p:txBody>
      </p:sp>
    </p:spTree>
    <p:extLst>
      <p:ext uri="{BB962C8B-B14F-4D97-AF65-F5344CB8AC3E}">
        <p14:creationId xmlns:p14="http://schemas.microsoft.com/office/powerpoint/2010/main" val="3211872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dirty="0"/>
              <a:t>MANAGER SCOLAR VS. INCLUZIUNEA EDUCATIONALA</a:t>
            </a:r>
          </a:p>
        </p:txBody>
      </p:sp>
      <p:sp>
        <p:nvSpPr>
          <p:cNvPr id="3" name="Content Placeholder 2"/>
          <p:cNvSpPr>
            <a:spLocks noGrp="1"/>
          </p:cNvSpPr>
          <p:nvPr>
            <p:ph idx="1"/>
          </p:nvPr>
        </p:nvSpPr>
        <p:spPr/>
        <p:txBody>
          <a:bodyPr/>
          <a:lstStyle/>
          <a:p>
            <a:pPr algn="just"/>
            <a:r>
              <a:rPr lang="ro-RO" dirty="0">
                <a:latin typeface="Times New Roman" panose="02020603050405020304" pitchFamily="18" charset="0"/>
                <a:cs typeface="Times New Roman" panose="02020603050405020304" pitchFamily="18" charset="0"/>
              </a:rPr>
              <a:t>Copiii romi sunt suprareprezentaţi în şcolile speciale, chiar în absenţa unei dizabilităţi </a:t>
            </a:r>
          </a:p>
          <a:p>
            <a:pPr algn="just"/>
            <a:r>
              <a:rPr lang="ro-RO" b="1" dirty="0">
                <a:latin typeface="Times New Roman" panose="02020603050405020304" pitchFamily="18" charset="0"/>
                <a:cs typeface="Times New Roman" panose="02020603050405020304" pitchFamily="18" charset="0"/>
              </a:rPr>
              <a:t>Sistemul de educaţie specială </a:t>
            </a:r>
            <a:r>
              <a:rPr lang="ro-RO" dirty="0">
                <a:latin typeface="Times New Roman" panose="02020603050405020304" pitchFamily="18" charset="0"/>
                <a:cs typeface="Times New Roman" panose="02020603050405020304" pitchFamily="18" charset="0"/>
              </a:rPr>
              <a:t>continuă să fie fundamentat pe abordarea medicală a dizabilităţii şi pe o rezistenţă structurală la schimbare, manifestată prin lipsa de transparenţă şi promovarea unei viziuni anacronice potrivit căreia copiii cu dizabilităţi „sunt protejaţi în şcolile speciale”. </a:t>
            </a:r>
          </a:p>
          <a:p>
            <a:endParaRPr lang="ro-RO" dirty="0"/>
          </a:p>
        </p:txBody>
      </p:sp>
    </p:spTree>
    <p:extLst>
      <p:ext uri="{BB962C8B-B14F-4D97-AF65-F5344CB8AC3E}">
        <p14:creationId xmlns:p14="http://schemas.microsoft.com/office/powerpoint/2010/main" val="113303214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32</TotalTime>
  <Words>767</Words>
  <Application>Microsoft Office PowerPoint</Application>
  <PresentationFormat>Widescreen</PresentationFormat>
  <Paragraphs>47</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Garamond</vt:lpstr>
      <vt:lpstr>Times New Roman</vt:lpstr>
      <vt:lpstr>Organic</vt:lpstr>
      <vt:lpstr>A 3.3. Platforma educationala online pentru sprijin  Resurse pentru dezvoltarea unui management instituțional antreprenorial de calitate în școli defavorizate MANAGERUL SCOLII SI FENOMENUL INCLUZIUNII EDUCATIONALE</vt:lpstr>
      <vt:lpstr>MANAGER SCOLAR VS. INCLUZIUNEA EDUCATIONALA</vt:lpstr>
      <vt:lpstr>MANAGER SCOLAR VS. INCLUZIUNEA EDUCATIONALA</vt:lpstr>
      <vt:lpstr>MANAGER SCOLAR VS. INCLUZIUNEA EDUCATIONALA</vt:lpstr>
      <vt:lpstr>MANAGER SCOLAR VS. INCLUZIUNEA EDUCATIONALA</vt:lpstr>
      <vt:lpstr>MANAGER SCOLAR VS. INCLUZIUNEA EDUCATIONALA</vt:lpstr>
      <vt:lpstr>MANAGER SCOLAR VS. INCLUZIUNEA EDUCATIONALA</vt:lpstr>
      <vt:lpstr>MANAGER SCOLAR VS. INCLUZIUNEA EDUCATIONALA</vt:lpstr>
      <vt:lpstr>MANAGER SCOLAR VS. INCLUZIUNEA EDUCATIONALA</vt:lpstr>
      <vt:lpstr>MANAGER SCOLAR VS. INCLUZIUNEA EDUCATIONALA</vt:lpstr>
      <vt:lpstr>Scoala incluziva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3.3. Platforma educationala online pentru sprijin  Resurse pentru dezvoltarea unui management instituțional antreprenorial de calitate în școli defavorizate MANAGERUL SCOLII SI FENOMENUL INCLUZIUNII EDUCATIONALE</dc:title>
  <dc:creator>Calculator</dc:creator>
  <cp:lastModifiedBy>Irina Mihailescu</cp:lastModifiedBy>
  <cp:revision>4</cp:revision>
  <dcterms:created xsi:type="dcterms:W3CDTF">2019-10-31T11:08:06Z</dcterms:created>
  <dcterms:modified xsi:type="dcterms:W3CDTF">2019-11-22T10:57:34Z</dcterms:modified>
</cp:coreProperties>
</file>