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4"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22/11/2019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22/11/2019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isjcs.ro/rof/special/ORDINUL%205573_Inv.%20special.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1800" b="1" dirty="0">
                <a:solidFill>
                  <a:schemeClr val="bg1"/>
                </a:solidFill>
                <a:latin typeface="Arial Black" panose="020B0A04020102020204" pitchFamily="34" charset="0"/>
                <a:cs typeface="Times New Roman" panose="02020603050405020304" pitchFamily="18" charset="0"/>
              </a:rPr>
              <a:t>A 3.3. Platforma educationala online pentru sprijin profesional.</a:t>
            </a:r>
            <a:br>
              <a:rPr lang="ro-RO" sz="1800" b="1" dirty="0">
                <a:solidFill>
                  <a:schemeClr val="bg1"/>
                </a:solidFill>
                <a:latin typeface="Arial Black" panose="020B0A04020102020204" pitchFamily="34" charset="0"/>
                <a:cs typeface="Times New Roman" panose="02020603050405020304" pitchFamily="18" charset="0"/>
              </a:rPr>
            </a:br>
            <a:r>
              <a:rPr lang="ro-RO" sz="1800" b="1" dirty="0">
                <a:solidFill>
                  <a:schemeClr val="bg1"/>
                </a:solidFill>
                <a:latin typeface="Arial Black" panose="020B0A04020102020204" pitchFamily="34" charset="0"/>
                <a:cs typeface="Times New Roman" panose="02020603050405020304" pitchFamily="18" charset="0"/>
              </a:rPr>
              <a:t>Identificare resurse educaționale pentru susținerea educației incluzive de calitate</a:t>
            </a:r>
            <a:br>
              <a:rPr lang="ro-RO" sz="1800" dirty="0">
                <a:solidFill>
                  <a:schemeClr val="bg1"/>
                </a:solidFill>
                <a:latin typeface="Arial Black" panose="020B0A04020102020204" pitchFamily="34" charset="0"/>
              </a:rPr>
            </a:br>
            <a:endParaRPr lang="ro-RO" sz="1800" dirty="0">
              <a:solidFill>
                <a:schemeClr val="bg1"/>
              </a:solidFill>
              <a:latin typeface="Arial Black" panose="020B0A04020102020204" pitchFamily="34" charset="0"/>
            </a:endParaRPr>
          </a:p>
        </p:txBody>
      </p:sp>
      <p:sp>
        <p:nvSpPr>
          <p:cNvPr id="3" name="Content Placeholder 2"/>
          <p:cNvSpPr>
            <a:spLocks noGrp="1"/>
          </p:cNvSpPr>
          <p:nvPr>
            <p:ph idx="1"/>
          </p:nvPr>
        </p:nvSpPr>
        <p:spPr/>
        <p:txBody>
          <a:bodyPr>
            <a:normAutofit/>
          </a:bodyPr>
          <a:lstStyle/>
          <a:p>
            <a:pPr marL="0" indent="0" algn="ctr">
              <a:buNone/>
            </a:pPr>
            <a:endParaRPr lang="ro-RO" sz="4000" b="1" dirty="0">
              <a:solidFill>
                <a:srgbClr val="FF0000"/>
              </a:solidFill>
              <a:latin typeface="Algerian" panose="04020705040A02060702" pitchFamily="82" charset="0"/>
            </a:endParaRPr>
          </a:p>
          <a:p>
            <a:pPr marL="0" indent="0" algn="ctr">
              <a:buNone/>
            </a:pPr>
            <a:r>
              <a:rPr lang="ro-RO" sz="4000" b="1">
                <a:solidFill>
                  <a:srgbClr val="FF0000"/>
                </a:solidFill>
                <a:latin typeface="Algerian" panose="04020705040A02060702" pitchFamily="82" charset="0"/>
              </a:rPr>
              <a:t>REPERE </a:t>
            </a:r>
            <a:r>
              <a:rPr lang="ro-RO" sz="4000" b="1" dirty="0">
                <a:solidFill>
                  <a:srgbClr val="FF0000"/>
                </a:solidFill>
                <a:latin typeface="Algerian" panose="04020705040A02060702" pitchFamily="82" charset="0"/>
              </a:rPr>
              <a:t>IN INCLUZIUNEA EDUCATIONALA</a:t>
            </a:r>
          </a:p>
          <a:p>
            <a:pPr marL="0" indent="0" algn="ctr">
              <a:buNone/>
            </a:pPr>
            <a:endParaRPr lang="ro-RO" sz="2200" b="1" dirty="0">
              <a:solidFill>
                <a:schemeClr val="bg1"/>
              </a:solidFill>
              <a:latin typeface="Algerian" panose="04020705040A02060702" pitchFamily="82" charset="0"/>
            </a:endParaRPr>
          </a:p>
          <a:p>
            <a:pPr marL="0" indent="0" algn="ctr">
              <a:buNone/>
            </a:pPr>
            <a:endParaRPr lang="ro-RO" sz="2200" b="1" dirty="0">
              <a:solidFill>
                <a:schemeClr val="bg1"/>
              </a:solidFill>
              <a:latin typeface="Algerian" panose="04020705040A02060702" pitchFamily="82" charset="0"/>
            </a:endParaRPr>
          </a:p>
          <a:p>
            <a:pPr marL="0" indent="0" algn="ctr">
              <a:buNone/>
            </a:pPr>
            <a:endParaRPr lang="ro-RO" sz="2200" b="1" dirty="0">
              <a:solidFill>
                <a:schemeClr val="bg1"/>
              </a:solidFill>
              <a:latin typeface="Algerian" panose="04020705040A02060702" pitchFamily="82" charset="0"/>
            </a:endParaRPr>
          </a:p>
        </p:txBody>
      </p:sp>
    </p:spTree>
    <p:extLst>
      <p:ext uri="{BB962C8B-B14F-4D97-AF65-F5344CB8AC3E}">
        <p14:creationId xmlns:p14="http://schemas.microsoft.com/office/powerpoint/2010/main" val="2177652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Integrarea ces</a:t>
            </a:r>
          </a:p>
        </p:txBody>
      </p:sp>
      <p:sp>
        <p:nvSpPr>
          <p:cNvPr id="3" name="Content Placeholder 2"/>
          <p:cNvSpPr>
            <a:spLocks noGrp="1"/>
          </p:cNvSpPr>
          <p:nvPr>
            <p:ph idx="1"/>
          </p:nvPr>
        </p:nvSpPr>
        <p:spPr/>
        <p:txBody>
          <a:bodyPr/>
          <a:lstStyle/>
          <a:p>
            <a:pPr algn="just"/>
            <a:r>
              <a:rPr lang="ro-RO" dirty="0">
                <a:latin typeface="Times New Roman" panose="02020603050405020304" pitchFamily="18" charset="0"/>
                <a:cs typeface="Times New Roman" panose="02020603050405020304" pitchFamily="18" charset="0"/>
              </a:rPr>
              <a:t>În realitate, </a:t>
            </a:r>
            <a:r>
              <a:rPr lang="ro-RO" b="1" dirty="0">
                <a:latin typeface="Times New Roman" panose="02020603050405020304" pitchFamily="18" charset="0"/>
                <a:cs typeface="Times New Roman" panose="02020603050405020304" pitchFamily="18" charset="0"/>
              </a:rPr>
              <a:t>orice copil</a:t>
            </a:r>
            <a:r>
              <a:rPr lang="ro-RO" dirty="0">
                <a:latin typeface="Times New Roman" panose="02020603050405020304" pitchFamily="18" charset="0"/>
                <a:cs typeface="Times New Roman" panose="02020603050405020304" pitchFamily="18" charset="0"/>
              </a:rPr>
              <a:t>, indiferent de tipul de devoltare, </a:t>
            </a:r>
            <a:r>
              <a:rPr lang="ro-RO" b="1" dirty="0">
                <a:latin typeface="Times New Roman" panose="02020603050405020304" pitchFamily="18" charset="0"/>
                <a:cs typeface="Times New Roman" panose="02020603050405020304" pitchFamily="18" charset="0"/>
              </a:rPr>
              <a:t>poate întampina la un moment dat dificultăţi de învăţare, adaptare, relaţionare socială.</a:t>
            </a:r>
            <a:r>
              <a:rPr lang="ro-RO" dirty="0">
                <a:latin typeface="Times New Roman" panose="02020603050405020304" pitchFamily="18" charset="0"/>
                <a:cs typeface="Times New Roman" panose="02020603050405020304" pitchFamily="18" charset="0"/>
              </a:rPr>
              <a:t> </a:t>
            </a:r>
          </a:p>
          <a:p>
            <a:pPr algn="just"/>
            <a:r>
              <a:rPr lang="ro-RO" dirty="0">
                <a:latin typeface="Times New Roman" panose="02020603050405020304" pitchFamily="18" charset="0"/>
                <a:cs typeface="Times New Roman" panose="02020603050405020304" pitchFamily="18" charset="0"/>
              </a:rPr>
              <a:t>Acest lucru nu trebuie să ducă la excluderea lui socială şi şcolară, ba din contra, trebuie să se analizeze cauzele care au dus la această situaţie şi să se caute soluţii cat mai potrivite.</a:t>
            </a:r>
          </a:p>
          <a:p>
            <a:endParaRPr lang="ro-RO" dirty="0"/>
          </a:p>
        </p:txBody>
      </p:sp>
    </p:spTree>
    <p:extLst>
      <p:ext uri="{BB962C8B-B14F-4D97-AF65-F5344CB8AC3E}">
        <p14:creationId xmlns:p14="http://schemas.microsoft.com/office/powerpoint/2010/main" val="371709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INTEGRAREA SCOLARA</a:t>
            </a:r>
          </a:p>
        </p:txBody>
      </p:sp>
      <p:sp>
        <p:nvSpPr>
          <p:cNvPr id="3" name="Content Placeholder 2"/>
          <p:cNvSpPr>
            <a:spLocks noGrp="1"/>
          </p:cNvSpPr>
          <p:nvPr>
            <p:ph idx="1"/>
          </p:nvPr>
        </p:nvSpPr>
        <p:spPr/>
        <p:txBody>
          <a:bodyPr>
            <a:normAutofit fontScale="92500" lnSpcReduction="10000"/>
          </a:bodyPr>
          <a:lstStyle/>
          <a:p>
            <a:pPr algn="just" fontAlgn="base"/>
            <a:r>
              <a:rPr lang="ro-RO" b="1" dirty="0">
                <a:latin typeface="Times New Roman" panose="02020603050405020304" pitchFamily="18" charset="0"/>
                <a:cs typeface="Times New Roman" panose="02020603050405020304" pitchFamily="18" charset="0"/>
              </a:rPr>
              <a:t>Integrarea şcolară</a:t>
            </a:r>
            <a:r>
              <a:rPr lang="ro-RO" dirty="0">
                <a:latin typeface="Times New Roman" panose="02020603050405020304" pitchFamily="18" charset="0"/>
                <a:cs typeface="Times New Roman" panose="02020603050405020304" pitchFamily="18" charset="0"/>
              </a:rPr>
              <a:t> reprezintă in general procesul de situare într-o clasă de elevi a oricărui copil, dar adesea ea face referire la şcolarizarea copiilor cu cerinţe educaţionale speciale în unităţile de masă obişnuite.</a:t>
            </a:r>
          </a:p>
          <a:p>
            <a:pPr algn="just" fontAlgn="base"/>
            <a:r>
              <a:rPr lang="ro-RO" b="1" dirty="0">
                <a:latin typeface="Times New Roman" panose="02020603050405020304" pitchFamily="18" charset="0"/>
                <a:cs typeface="Times New Roman" panose="02020603050405020304" pitchFamily="18" charset="0"/>
              </a:rPr>
              <a:t>Scopul principal al educaţiei speciale şi special integrate</a:t>
            </a:r>
            <a:r>
              <a:rPr lang="ro-RO" dirty="0">
                <a:latin typeface="Times New Roman" panose="02020603050405020304" pitchFamily="18" charset="0"/>
                <a:cs typeface="Times New Roman" panose="02020603050405020304" pitchFamily="18" charset="0"/>
              </a:rPr>
              <a:t> este învăţarea, educarea, reabilitarea, recuperarea, adaptarea şi integrarea şcolară, profesională şi socială a copiiilor cu cerinţe educaţionale speciale</a:t>
            </a:r>
            <a:r>
              <a:rPr lang="ro-RO" i="1" dirty="0">
                <a:latin typeface="Times New Roman" panose="02020603050405020304" pitchFamily="18" charset="0"/>
                <a:cs typeface="Times New Roman" panose="02020603050405020304" pitchFamily="18" charset="0"/>
              </a:rPr>
              <a:t>.</a:t>
            </a:r>
            <a:endParaRPr lang="ro-RO" dirty="0">
              <a:latin typeface="Times New Roman" panose="02020603050405020304" pitchFamily="18" charset="0"/>
              <a:cs typeface="Times New Roman" panose="02020603050405020304" pitchFamily="18" charset="0"/>
            </a:endParaRPr>
          </a:p>
          <a:p>
            <a:pPr algn="just" fontAlgn="base"/>
            <a:r>
              <a:rPr lang="ro-RO" b="1" dirty="0">
                <a:latin typeface="Times New Roman" panose="02020603050405020304" pitchFamily="18" charset="0"/>
                <a:cs typeface="Times New Roman" panose="02020603050405020304" pitchFamily="18" charset="0"/>
              </a:rPr>
              <a:t>Integrarea şcolară presupune ca şcolile să poată răspunde nevoilor tuturor copiiilor lor</a:t>
            </a:r>
            <a:r>
              <a:rPr lang="ro-RO" dirty="0">
                <a:latin typeface="Times New Roman" panose="02020603050405020304" pitchFamily="18" charset="0"/>
                <a:cs typeface="Times New Roman" panose="02020603050405020304" pitchFamily="18" charset="0"/>
              </a:rPr>
              <a:t>, să dispună de resursele necesare procesului de integrare.</a:t>
            </a:r>
          </a:p>
          <a:p>
            <a:endParaRPr lang="ro-RO" dirty="0"/>
          </a:p>
        </p:txBody>
      </p:sp>
    </p:spTree>
    <p:extLst>
      <p:ext uri="{BB962C8B-B14F-4D97-AF65-F5344CB8AC3E}">
        <p14:creationId xmlns:p14="http://schemas.microsoft.com/office/powerpoint/2010/main" val="1029017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INCLUZIUNEA EDUCATIONALA</a:t>
            </a:r>
          </a:p>
        </p:txBody>
      </p:sp>
      <p:sp>
        <p:nvSpPr>
          <p:cNvPr id="3" name="Content Placeholder 2"/>
          <p:cNvSpPr>
            <a:spLocks noGrp="1"/>
          </p:cNvSpPr>
          <p:nvPr>
            <p:ph idx="1"/>
          </p:nvPr>
        </p:nvSpPr>
        <p:spPr/>
        <p:txBody>
          <a:bodyPr>
            <a:normAutofit fontScale="92500"/>
          </a:bodyPr>
          <a:lstStyle/>
          <a:p>
            <a:pPr algn="just"/>
            <a:r>
              <a:rPr lang="ro-RO" b="1" dirty="0">
                <a:solidFill>
                  <a:srgbClr val="FF0000"/>
                </a:solidFill>
                <a:latin typeface="Times New Roman" panose="02020603050405020304" pitchFamily="18" charset="0"/>
                <a:cs typeface="Times New Roman" panose="02020603050405020304" pitchFamily="18" charset="0"/>
              </a:rPr>
              <a:t>Educaţia specială şi special-integrată</a:t>
            </a:r>
            <a:r>
              <a:rPr lang="ro-RO" dirty="0">
                <a:latin typeface="Times New Roman" panose="02020603050405020304" pitchFamily="18" charset="0"/>
                <a:cs typeface="Times New Roman" panose="02020603050405020304" pitchFamily="18" charset="0"/>
              </a:rPr>
              <a:t> este recunoscută ca o </a:t>
            </a:r>
            <a:r>
              <a:rPr lang="ro-RO" b="1" dirty="0">
                <a:latin typeface="Times New Roman" panose="02020603050405020304" pitchFamily="18" charset="0"/>
                <a:cs typeface="Times New Roman" panose="02020603050405020304" pitchFamily="18" charset="0"/>
              </a:rPr>
              <a:t>responsabilitate a tuturor persoanelor</a:t>
            </a:r>
            <a:r>
              <a:rPr lang="ro-RO" dirty="0">
                <a:latin typeface="Times New Roman" panose="02020603050405020304" pitchFamily="18" charset="0"/>
                <a:cs typeface="Times New Roman" panose="02020603050405020304" pitchFamily="18" charset="0"/>
              </a:rPr>
              <a:t> </a:t>
            </a:r>
            <a:r>
              <a:rPr lang="ro-RO" b="1" dirty="0">
                <a:latin typeface="Times New Roman" panose="02020603050405020304" pitchFamily="18" charset="0"/>
                <a:cs typeface="Times New Roman" panose="02020603050405020304" pitchFamily="18" charset="0"/>
              </a:rPr>
              <a:t>care lucrează în învăţământ</a:t>
            </a:r>
            <a:r>
              <a:rPr lang="ro-RO" dirty="0">
                <a:latin typeface="Times New Roman" panose="02020603050405020304" pitchFamily="18" charset="0"/>
                <a:cs typeface="Times New Roman" panose="02020603050405020304" pitchFamily="18" charset="0"/>
              </a:rPr>
              <a:t>, a tuturor actorilor din domeniul educaţional, şi este necesar ca aceasta să aibă caracter naţional şi să fie flexibilă, accesibilă şi comprehensivă precum şi să fie practicată de cadre didactice cu o bună pregătire şi devotate activităţii de predare-învăţare. </a:t>
            </a:r>
          </a:p>
          <a:p>
            <a:pPr algn="just"/>
            <a:r>
              <a:rPr lang="ro-RO" dirty="0">
                <a:latin typeface="Times New Roman" panose="02020603050405020304" pitchFamily="18" charset="0"/>
                <a:cs typeface="Times New Roman" panose="02020603050405020304" pitchFamily="18" charset="0"/>
              </a:rPr>
              <a:t>Aceasta trebuie să-i ajute pe copii/elevii cu cerinţe educaţionale speciale sau alte tipuri de cerinţe educaţionale să atingă nivelul posibil de dezvoltare individuală cât mai aproape de dezvoltarea normală.</a:t>
            </a:r>
          </a:p>
          <a:p>
            <a:pPr algn="just"/>
            <a:endParaRPr lang="ro-R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9556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CES</a:t>
            </a:r>
          </a:p>
        </p:txBody>
      </p:sp>
      <p:sp>
        <p:nvSpPr>
          <p:cNvPr id="3" name="Content Placeholder 2"/>
          <p:cNvSpPr>
            <a:spLocks noGrp="1"/>
          </p:cNvSpPr>
          <p:nvPr>
            <p:ph idx="1"/>
          </p:nvPr>
        </p:nvSpPr>
        <p:spPr/>
        <p:txBody>
          <a:bodyPr>
            <a:normAutofit fontScale="92500" lnSpcReduction="20000"/>
          </a:bodyPr>
          <a:lstStyle/>
          <a:p>
            <a:pPr algn="just" fontAlgn="base"/>
            <a:r>
              <a:rPr lang="ro-RO" dirty="0">
                <a:latin typeface="Times New Roman" panose="02020603050405020304" pitchFamily="18" charset="0"/>
                <a:cs typeface="Times New Roman" panose="02020603050405020304" pitchFamily="18" charset="0"/>
              </a:rPr>
              <a:t>În prezent, </a:t>
            </a:r>
            <a:r>
              <a:rPr lang="ro-RO" b="1" dirty="0">
                <a:latin typeface="Times New Roman" panose="02020603050405020304" pitchFamily="18" charset="0"/>
                <a:cs typeface="Times New Roman" panose="02020603050405020304" pitchFamily="18" charset="0"/>
              </a:rPr>
              <a:t>copiii cu cerinţe educative speciale</a:t>
            </a:r>
            <a:r>
              <a:rPr lang="ro-RO" dirty="0">
                <a:latin typeface="Times New Roman" panose="02020603050405020304" pitchFamily="18" charset="0"/>
                <a:cs typeface="Times New Roman" panose="02020603050405020304" pitchFamily="18" charset="0"/>
              </a:rPr>
              <a:t>, fie că este vorba de o deficienţă locomotorie, fie că este vorba de un copil cu tulburare de spectru autist sau Down, au </a:t>
            </a:r>
            <a:r>
              <a:rPr lang="ro-RO" b="1" dirty="0">
                <a:latin typeface="Times New Roman" panose="02020603050405020304" pitchFamily="18" charset="0"/>
                <a:cs typeface="Times New Roman" panose="02020603050405020304" pitchFamily="18" charset="0"/>
              </a:rPr>
              <a:t>şansa de a fi incluşi în cadrul unei şcoli de masă şi spijiniţi pentru a reuşi în timpul şcolarităţii.</a:t>
            </a:r>
          </a:p>
          <a:p>
            <a:pPr algn="just" fontAlgn="base"/>
            <a:r>
              <a:rPr lang="ro-RO" dirty="0">
                <a:latin typeface="Times New Roman" panose="02020603050405020304" pitchFamily="18" charset="0"/>
                <a:cs typeface="Times New Roman" panose="02020603050405020304" pitchFamily="18" charset="0"/>
              </a:rPr>
              <a:t>Ministerul Educaţiei  elaborează şi realizează proiecte/programe privind educaţia şi incluziunea şcolară. </a:t>
            </a:r>
          </a:p>
          <a:p>
            <a:pPr algn="just" fontAlgn="base"/>
            <a:r>
              <a:rPr lang="ro-RO" dirty="0">
                <a:latin typeface="Times New Roman" panose="02020603050405020304" pitchFamily="18" charset="0"/>
                <a:cs typeface="Times New Roman" panose="02020603050405020304" pitchFamily="18" charset="0"/>
              </a:rPr>
              <a:t>Astfel sunt derulate programele „</a:t>
            </a:r>
            <a:r>
              <a:rPr lang="ro-RO" b="1" dirty="0">
                <a:solidFill>
                  <a:srgbClr val="FF0000"/>
                </a:solidFill>
                <a:latin typeface="Times New Roman" panose="02020603050405020304" pitchFamily="18" charset="0"/>
                <a:cs typeface="Times New Roman" panose="02020603050405020304" pitchFamily="18" charset="0"/>
              </a:rPr>
              <a:t>A doua şansă”, „Acces la educaţie a grupurilor dezavantajate”, „Împreună, în aceeaşi şcoală”, Strategia Naţională de „Acţiune Comunitară”.</a:t>
            </a:r>
          </a:p>
          <a:p>
            <a:endParaRPr lang="ro-RO" dirty="0"/>
          </a:p>
        </p:txBody>
      </p:sp>
    </p:spTree>
    <p:extLst>
      <p:ext uri="{BB962C8B-B14F-4D97-AF65-F5344CB8AC3E}">
        <p14:creationId xmlns:p14="http://schemas.microsoft.com/office/powerpoint/2010/main" val="1293708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CES</a:t>
            </a:r>
          </a:p>
        </p:txBody>
      </p:sp>
      <p:sp>
        <p:nvSpPr>
          <p:cNvPr id="3" name="Content Placeholder 2"/>
          <p:cNvSpPr>
            <a:spLocks noGrp="1"/>
          </p:cNvSpPr>
          <p:nvPr>
            <p:ph idx="1"/>
          </p:nvPr>
        </p:nvSpPr>
        <p:spPr>
          <a:xfrm>
            <a:off x="1017431" y="1751526"/>
            <a:ext cx="10403467" cy="4649274"/>
          </a:xfrm>
        </p:spPr>
        <p:txBody>
          <a:bodyPr>
            <a:normAutofit fontScale="85000" lnSpcReduction="20000"/>
          </a:bodyPr>
          <a:lstStyle/>
          <a:p>
            <a:pPr algn="just" fontAlgn="base"/>
            <a:r>
              <a:rPr lang="ro-RO" sz="2800" dirty="0">
                <a:latin typeface="Times New Roman" panose="02020603050405020304" pitchFamily="18" charset="0"/>
                <a:cs typeface="Times New Roman" panose="02020603050405020304" pitchFamily="18" charset="0"/>
              </a:rPr>
              <a:t>Pe lângă dorinţa de a pune în practică incluziunea școlară, </a:t>
            </a:r>
            <a:r>
              <a:rPr lang="ro-RO" sz="2800" b="1" dirty="0">
                <a:latin typeface="Times New Roman" panose="02020603050405020304" pitchFamily="18" charset="0"/>
                <a:cs typeface="Times New Roman" panose="02020603050405020304" pitchFamily="18" charset="0"/>
              </a:rPr>
              <a:t>şcolile de masă trebuie să aibă la dispoziţie şi </a:t>
            </a:r>
            <a:r>
              <a:rPr lang="ro-RO" sz="2800" b="1" dirty="0">
                <a:solidFill>
                  <a:srgbClr val="FF0000"/>
                </a:solidFill>
                <a:latin typeface="Times New Roman" panose="02020603050405020304" pitchFamily="18" charset="0"/>
                <a:cs typeface="Times New Roman" panose="02020603050405020304" pitchFamily="18" charset="0"/>
              </a:rPr>
              <a:t>noi resurse</a:t>
            </a:r>
            <a:r>
              <a:rPr lang="ro-RO" sz="2800" dirty="0">
                <a:solidFill>
                  <a:srgbClr val="FF0000"/>
                </a:solidFill>
                <a:latin typeface="Times New Roman" panose="02020603050405020304" pitchFamily="18" charset="0"/>
                <a:cs typeface="Times New Roman" panose="02020603050405020304" pitchFamily="18" charset="0"/>
              </a:rPr>
              <a:t>, </a:t>
            </a:r>
            <a:r>
              <a:rPr lang="ro-RO" sz="2800" b="1" dirty="0">
                <a:solidFill>
                  <a:srgbClr val="FF0000"/>
                </a:solidFill>
                <a:latin typeface="Times New Roman" panose="02020603050405020304" pitchFamily="18" charset="0"/>
                <a:cs typeface="Times New Roman" panose="02020603050405020304" pitchFamily="18" charset="0"/>
              </a:rPr>
              <a:t>atât umane cât şi materiale</a:t>
            </a:r>
            <a:r>
              <a:rPr lang="ro-RO" sz="2800" b="1" dirty="0">
                <a:latin typeface="Times New Roman" panose="02020603050405020304" pitchFamily="18" charset="0"/>
                <a:cs typeface="Times New Roman" panose="02020603050405020304" pitchFamily="18" charset="0"/>
              </a:rPr>
              <a:t>, pentru a reuşi să aibă pregătirea necesară procesului de incluziune.</a:t>
            </a:r>
            <a:endParaRPr lang="ro-RO" sz="2800" dirty="0">
              <a:latin typeface="Times New Roman" panose="02020603050405020304" pitchFamily="18" charset="0"/>
              <a:cs typeface="Times New Roman" panose="02020603050405020304" pitchFamily="18" charset="0"/>
            </a:endParaRPr>
          </a:p>
          <a:p>
            <a:pPr algn="just" fontAlgn="base"/>
            <a:r>
              <a:rPr lang="ro-RO" sz="2800" b="1" dirty="0">
                <a:latin typeface="Times New Roman" panose="02020603050405020304" pitchFamily="18" charset="0"/>
                <a:cs typeface="Times New Roman" panose="02020603050405020304" pitchFamily="18" charset="0"/>
              </a:rPr>
              <a:t>Studiile recente au scos la iveală că multe şcoli,</a:t>
            </a:r>
            <a:r>
              <a:rPr lang="ro-RO" sz="2800" dirty="0">
                <a:latin typeface="Times New Roman" panose="02020603050405020304" pitchFamily="18" charset="0"/>
                <a:cs typeface="Times New Roman" panose="02020603050405020304" pitchFamily="18" charset="0"/>
              </a:rPr>
              <a:t> pentru a-şi păstra o anumită autonomie ori a anumită imagine, </a:t>
            </a:r>
            <a:r>
              <a:rPr lang="ro-RO" sz="2800" b="1" dirty="0">
                <a:latin typeface="Times New Roman" panose="02020603050405020304" pitchFamily="18" charset="0"/>
                <a:cs typeface="Times New Roman" panose="02020603050405020304" pitchFamily="18" charset="0"/>
              </a:rPr>
              <a:t>nu apelează la servicii suplimentare de sprijin</a:t>
            </a:r>
            <a:r>
              <a:rPr lang="ro-RO" sz="2800" dirty="0">
                <a:latin typeface="Times New Roman" panose="02020603050405020304" pitchFamily="18" charset="0"/>
                <a:cs typeface="Times New Roman" panose="02020603050405020304" pitchFamily="18" charset="0"/>
              </a:rPr>
              <a:t> iar acest lucru se dovedeşte, în multe cazuri, a fi în detrimentul copiiilor cu CES.</a:t>
            </a:r>
          </a:p>
          <a:p>
            <a:pPr algn="just" fontAlgn="base"/>
            <a:r>
              <a:rPr lang="ro-RO" sz="2800" b="1" dirty="0">
                <a:latin typeface="Times New Roman" panose="02020603050405020304" pitchFamily="18" charset="0"/>
                <a:cs typeface="Times New Roman" panose="02020603050405020304" pitchFamily="18" charset="0"/>
              </a:rPr>
              <a:t>Trebuie luat în calcul şi </a:t>
            </a:r>
            <a:r>
              <a:rPr lang="ro-RO" sz="2800" b="1" dirty="0">
                <a:solidFill>
                  <a:srgbClr val="FF0000"/>
                </a:solidFill>
                <a:latin typeface="Times New Roman" panose="02020603050405020304" pitchFamily="18" charset="0"/>
                <a:cs typeface="Times New Roman" panose="02020603050405020304" pitchFamily="18" charset="0"/>
              </a:rPr>
              <a:t>modul în care este primit copilul  în şcoală de către colegi şi părinţii copiiilor cu dezvoltare tipică</a:t>
            </a:r>
            <a:r>
              <a:rPr lang="ro-RO" sz="2800" b="1" dirty="0">
                <a:latin typeface="Times New Roman" panose="02020603050405020304" pitchFamily="18" charset="0"/>
                <a:cs typeface="Times New Roman" panose="02020603050405020304" pitchFamily="18" charset="0"/>
              </a:rPr>
              <a:t>.</a:t>
            </a:r>
            <a:r>
              <a:rPr lang="ro-RO" sz="2800" dirty="0">
                <a:latin typeface="Times New Roman" panose="02020603050405020304" pitchFamily="18" charset="0"/>
                <a:cs typeface="Times New Roman" panose="02020603050405020304" pitchFamily="18" charset="0"/>
              </a:rPr>
              <a:t> Dacă atitudinea acestora nu este una pozitivă atunci copilul nu se va simţi inclus, va apărea o stimă de sine scăzută şi o neîncredere în abilităţile sale.</a:t>
            </a:r>
          </a:p>
          <a:p>
            <a:endParaRPr lang="ro-RO" dirty="0"/>
          </a:p>
        </p:txBody>
      </p:sp>
    </p:spTree>
    <p:extLst>
      <p:ext uri="{BB962C8B-B14F-4D97-AF65-F5344CB8AC3E}">
        <p14:creationId xmlns:p14="http://schemas.microsoft.com/office/powerpoint/2010/main" val="1506981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CES IN GRADINITE</a:t>
            </a:r>
          </a:p>
        </p:txBody>
      </p:sp>
      <p:sp>
        <p:nvSpPr>
          <p:cNvPr id="3" name="Content Placeholder 2"/>
          <p:cNvSpPr>
            <a:spLocks noGrp="1"/>
          </p:cNvSpPr>
          <p:nvPr>
            <p:ph idx="1"/>
          </p:nvPr>
        </p:nvSpPr>
        <p:spPr>
          <a:xfrm>
            <a:off x="682580" y="2249487"/>
            <a:ext cx="10959921" cy="4112676"/>
          </a:xfrm>
        </p:spPr>
        <p:txBody>
          <a:bodyPr>
            <a:normAutofit fontScale="92500" lnSpcReduction="20000"/>
          </a:bodyPr>
          <a:lstStyle/>
          <a:p>
            <a:pPr algn="just" fontAlgn="base"/>
            <a:r>
              <a:rPr lang="ro-RO" dirty="0">
                <a:latin typeface="Times New Roman" panose="02020603050405020304" pitchFamily="18" charset="0"/>
                <a:cs typeface="Times New Roman" panose="02020603050405020304" pitchFamily="18" charset="0"/>
              </a:rPr>
              <a:t>În realitate,</a:t>
            </a:r>
            <a:r>
              <a:rPr lang="ro-RO" b="1" dirty="0">
                <a:latin typeface="Times New Roman" panose="02020603050405020304" pitchFamily="18" charset="0"/>
                <a:cs typeface="Times New Roman" panose="02020603050405020304" pitchFamily="18" charset="0"/>
              </a:rPr>
              <a:t> </a:t>
            </a:r>
            <a:r>
              <a:rPr lang="ro-RO" b="1" dirty="0">
                <a:solidFill>
                  <a:srgbClr val="FF0000"/>
                </a:solidFill>
                <a:latin typeface="Times New Roman" panose="02020603050405020304" pitchFamily="18" charset="0"/>
                <a:cs typeface="Times New Roman" panose="02020603050405020304" pitchFamily="18" charset="0"/>
              </a:rPr>
              <a:t>integrarea unui copil cu CES în grădiniţă </a:t>
            </a:r>
            <a:r>
              <a:rPr lang="ro-RO" b="1" dirty="0">
                <a:latin typeface="Times New Roman" panose="02020603050405020304" pitchFamily="18" charset="0"/>
                <a:cs typeface="Times New Roman" panose="02020603050405020304" pitchFamily="18" charset="0"/>
              </a:rPr>
              <a:t>şi mai apoi în şcoală are loc cu dificultate în multe cazuri</a:t>
            </a:r>
            <a:r>
              <a:rPr lang="ro-RO" dirty="0">
                <a:latin typeface="Times New Roman" panose="02020603050405020304" pitchFamily="18" charset="0"/>
                <a:cs typeface="Times New Roman" panose="02020603050405020304" pitchFamily="18" charset="0"/>
              </a:rPr>
              <a:t>, drumul integrării fiind anevoios şi de lungă durată.</a:t>
            </a:r>
          </a:p>
          <a:p>
            <a:pPr marL="0" indent="0" algn="just">
              <a:buNone/>
            </a:pPr>
            <a:r>
              <a:rPr lang="ro-RO" b="1" dirty="0">
                <a:latin typeface="Times New Roman" panose="02020603050405020304" pitchFamily="18" charset="0"/>
                <a:cs typeface="Times New Roman" panose="02020603050405020304" pitchFamily="18" charset="0"/>
              </a:rPr>
              <a:t>	</a:t>
            </a:r>
            <a:r>
              <a:rPr lang="ro-RO" b="1" dirty="0">
                <a:solidFill>
                  <a:srgbClr val="FF0000"/>
                </a:solidFill>
                <a:latin typeface="Times New Roman" panose="02020603050405020304" pitchFamily="18" charset="0"/>
                <a:cs typeface="Times New Roman" panose="02020603050405020304" pitchFamily="18" charset="0"/>
              </a:rPr>
              <a:t>Dificultăţile</a:t>
            </a:r>
            <a:r>
              <a:rPr lang="ro-RO" b="1" dirty="0">
                <a:latin typeface="Times New Roman" panose="02020603050405020304" pitchFamily="18" charset="0"/>
                <a:cs typeface="Times New Roman" panose="02020603050405020304" pitchFamily="18" charset="0"/>
              </a:rPr>
              <a:t> apar din cauza mai multor bariere</a:t>
            </a:r>
            <a:r>
              <a:rPr lang="ro-RO" dirty="0">
                <a:latin typeface="Times New Roman" panose="02020603050405020304" pitchFamily="18" charset="0"/>
                <a:cs typeface="Times New Roman" panose="02020603050405020304" pitchFamily="18" charset="0"/>
              </a:rPr>
              <a:t>: </a:t>
            </a:r>
          </a:p>
          <a:p>
            <a:pPr algn="just"/>
            <a:r>
              <a:rPr lang="ro-RO" dirty="0">
                <a:latin typeface="Times New Roman" panose="02020603050405020304" pitchFamily="18" charset="0"/>
                <a:cs typeface="Times New Roman" panose="02020603050405020304" pitchFamily="18" charset="0"/>
              </a:rPr>
              <a:t>fie grădiniţele de stat nu au resursele materiale şi de personal necesare pentru a facilita integrarea, </a:t>
            </a:r>
          </a:p>
          <a:p>
            <a:pPr algn="just"/>
            <a:r>
              <a:rPr lang="ro-RO" dirty="0">
                <a:latin typeface="Times New Roman" panose="02020603050405020304" pitchFamily="18" charset="0"/>
                <a:cs typeface="Times New Roman" panose="02020603050405020304" pitchFamily="18" charset="0"/>
              </a:rPr>
              <a:t>fie atitudinea actorilor din sistemul educaţional este una nonincluzivă. </a:t>
            </a:r>
          </a:p>
          <a:p>
            <a:pPr algn="just"/>
            <a:r>
              <a:rPr lang="ro-RO" b="1" dirty="0">
                <a:latin typeface="Times New Roman" panose="02020603050405020304" pitchFamily="18" charset="0"/>
                <a:cs typeface="Times New Roman" panose="02020603050405020304" pitchFamily="18" charset="0"/>
              </a:rPr>
              <a:t>educatoarele nu au intotdeauna pregătirea necesară pentru a gestiona optim comportamentul copilului</a:t>
            </a:r>
            <a:r>
              <a:rPr lang="ro-RO" dirty="0">
                <a:latin typeface="Times New Roman" panose="02020603050405020304" pitchFamily="18" charset="0"/>
                <a:cs typeface="Times New Roman" panose="02020603050405020304" pitchFamily="18" charset="0"/>
              </a:rPr>
              <a:t> </a:t>
            </a:r>
            <a:r>
              <a:rPr lang="ro-RO" b="1" dirty="0">
                <a:latin typeface="Times New Roman" panose="02020603050405020304" pitchFamily="18" charset="0"/>
                <a:cs typeface="Times New Roman" panose="02020603050405020304" pitchFamily="18" charset="0"/>
              </a:rPr>
              <a:t>cu autism</a:t>
            </a:r>
            <a:r>
              <a:rPr lang="ro-RO" dirty="0">
                <a:latin typeface="Times New Roman" panose="02020603050405020304" pitchFamily="18" charset="0"/>
                <a:cs typeface="Times New Roman" panose="02020603050405020304" pitchFamily="18" charset="0"/>
              </a:rPr>
              <a:t> ori cu alta tulburare </a:t>
            </a:r>
          </a:p>
          <a:p>
            <a:pPr algn="just"/>
            <a:r>
              <a:rPr lang="ro-RO" dirty="0">
                <a:latin typeface="Times New Roman" panose="02020603050405020304" pitchFamily="18" charset="0"/>
                <a:cs typeface="Times New Roman" panose="02020603050405020304" pitchFamily="18" charset="0"/>
              </a:rPr>
              <a:t>uneori nici măcar nu au dorinţa de a se adapta la nevoile fiecărui copil în parte şi de a structura activităţile de învăţare în mod individualizat</a:t>
            </a:r>
          </a:p>
        </p:txBody>
      </p:sp>
    </p:spTree>
    <p:extLst>
      <p:ext uri="{BB962C8B-B14F-4D97-AF65-F5344CB8AC3E}">
        <p14:creationId xmlns:p14="http://schemas.microsoft.com/office/powerpoint/2010/main" val="306820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CES IN GRADINITE</a:t>
            </a:r>
          </a:p>
        </p:txBody>
      </p:sp>
      <p:sp>
        <p:nvSpPr>
          <p:cNvPr id="3" name="Content Placeholder 2"/>
          <p:cNvSpPr>
            <a:spLocks noGrp="1"/>
          </p:cNvSpPr>
          <p:nvPr>
            <p:ph idx="1"/>
          </p:nvPr>
        </p:nvSpPr>
        <p:spPr>
          <a:xfrm>
            <a:off x="703530" y="2097088"/>
            <a:ext cx="11325338" cy="4280102"/>
          </a:xfrm>
        </p:spPr>
        <p:txBody>
          <a:bodyPr>
            <a:normAutofit fontScale="92500"/>
          </a:bodyPr>
          <a:lstStyle/>
          <a:p>
            <a:pPr algn="just"/>
            <a:r>
              <a:rPr lang="ro-RO" dirty="0"/>
              <a:t>Este adevărat că există un număr mare de  </a:t>
            </a:r>
            <a:r>
              <a:rPr lang="ro-RO" b="1" dirty="0"/>
              <a:t>cadre didactice dedicate şi implicate</a:t>
            </a:r>
            <a:r>
              <a:rPr lang="ro-RO" dirty="0"/>
              <a:t>,  dovadă stau chiar mărturiile unor părinţi. </a:t>
            </a:r>
          </a:p>
          <a:p>
            <a:pPr algn="just"/>
            <a:r>
              <a:rPr lang="ro-RO" dirty="0"/>
              <a:t>Din pacate acestea nu sunt suficient susţinute de către sistem şi efortul lor în a integra copilul nu duce mereu la succes.</a:t>
            </a:r>
          </a:p>
          <a:p>
            <a:pPr algn="just"/>
            <a:r>
              <a:rPr lang="ro-RO" dirty="0"/>
              <a:t>E</a:t>
            </a:r>
            <a:r>
              <a:rPr lang="ro-RO" b="1" dirty="0"/>
              <a:t>ste dificil să se producă integrarea şi educatoarea să ajute copilul când în clasă mai are încă </a:t>
            </a:r>
            <a:r>
              <a:rPr lang="ro-RO" b="1" dirty="0">
                <a:solidFill>
                  <a:srgbClr val="FF0000"/>
                </a:solidFill>
              </a:rPr>
              <a:t>15-20 de copii </a:t>
            </a:r>
            <a:r>
              <a:rPr lang="ro-RO" b="1" dirty="0"/>
              <a:t>şi </a:t>
            </a:r>
            <a:r>
              <a:rPr lang="ro-RO" b="1" dirty="0">
                <a:solidFill>
                  <a:srgbClr val="FF0000"/>
                </a:solidFill>
              </a:rPr>
              <a:t>nu beneficiază de un sprijin suplimentar</a:t>
            </a:r>
            <a:r>
              <a:rPr lang="ro-RO" b="1" dirty="0"/>
              <a:t>, </a:t>
            </a:r>
            <a:r>
              <a:rPr lang="ro-RO" b="1" dirty="0">
                <a:solidFill>
                  <a:srgbClr val="FF0000"/>
                </a:solidFill>
              </a:rPr>
              <a:t>aşa cum legea prevede.</a:t>
            </a:r>
            <a:r>
              <a:rPr lang="ro-RO" dirty="0"/>
              <a:t> </a:t>
            </a:r>
          </a:p>
          <a:p>
            <a:pPr algn="just"/>
            <a:r>
              <a:rPr lang="ro-RO" dirty="0"/>
              <a:t>De cele mai multe ori acei </a:t>
            </a:r>
            <a:r>
              <a:rPr lang="ro-RO" b="1" dirty="0">
                <a:solidFill>
                  <a:srgbClr val="FF0000"/>
                </a:solidFill>
              </a:rPr>
              <a:t>profesori de sprijin</a:t>
            </a:r>
            <a:r>
              <a:rPr lang="ro-RO" dirty="0"/>
              <a:t>, specializaţi în a ajuta la integrarea copiiilor cu nevoi speciale, nu există în cadrul grădiniţelor, iar educatoarele sunt puse în situaţia de a se descurca singure cu aceste situaţii.</a:t>
            </a:r>
          </a:p>
          <a:p>
            <a:endParaRPr lang="ro-RO" dirty="0"/>
          </a:p>
        </p:txBody>
      </p:sp>
    </p:spTree>
    <p:extLst>
      <p:ext uri="{BB962C8B-B14F-4D97-AF65-F5344CB8AC3E}">
        <p14:creationId xmlns:p14="http://schemas.microsoft.com/office/powerpoint/2010/main" val="2739253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CES</a:t>
            </a:r>
          </a:p>
        </p:txBody>
      </p:sp>
      <p:sp>
        <p:nvSpPr>
          <p:cNvPr id="3" name="Content Placeholder 2"/>
          <p:cNvSpPr>
            <a:spLocks noGrp="1"/>
          </p:cNvSpPr>
          <p:nvPr>
            <p:ph idx="1"/>
          </p:nvPr>
        </p:nvSpPr>
        <p:spPr>
          <a:xfrm>
            <a:off x="592428" y="2249487"/>
            <a:ext cx="10454983" cy="4138434"/>
          </a:xfrm>
        </p:spPr>
        <p:txBody>
          <a:bodyPr>
            <a:normAutofit fontScale="92500" lnSpcReduction="20000"/>
          </a:bodyPr>
          <a:lstStyle/>
          <a:p>
            <a:pPr algn="just" fontAlgn="base"/>
            <a:r>
              <a:rPr lang="ro-RO" b="1" dirty="0">
                <a:latin typeface="Times New Roman" panose="02020603050405020304" pitchFamily="18" charset="0"/>
                <a:cs typeface="Times New Roman" panose="02020603050405020304" pitchFamily="18" charset="0"/>
              </a:rPr>
              <a:t>Pentru a facilita integrarea</a:t>
            </a:r>
            <a:r>
              <a:rPr lang="ro-RO" dirty="0">
                <a:latin typeface="Times New Roman" panose="02020603050405020304" pitchFamily="18" charset="0"/>
                <a:cs typeface="Times New Roman" panose="02020603050405020304" pitchFamily="18" charset="0"/>
              </a:rPr>
              <a:t> </a:t>
            </a:r>
            <a:r>
              <a:rPr lang="ro-RO" b="1" dirty="0">
                <a:latin typeface="Times New Roman" panose="02020603050405020304" pitchFamily="18" charset="0"/>
                <a:cs typeface="Times New Roman" panose="02020603050405020304" pitchFamily="18" charset="0"/>
              </a:rPr>
              <a:t>se recomandă </a:t>
            </a:r>
            <a:r>
              <a:rPr lang="ro-RO" b="1" dirty="0">
                <a:solidFill>
                  <a:srgbClr val="FF0000"/>
                </a:solidFill>
                <a:latin typeface="Times New Roman" panose="02020603050405020304" pitchFamily="18" charset="0"/>
                <a:cs typeface="Times New Roman" panose="02020603050405020304" pitchFamily="18" charset="0"/>
              </a:rPr>
              <a:t>ca la început copilul cu CES să meargă la grădiniţă însoţit de un shadow.</a:t>
            </a:r>
            <a:endParaRPr lang="ro-RO" dirty="0">
              <a:solidFill>
                <a:srgbClr val="FF0000"/>
              </a:solidFill>
              <a:latin typeface="Times New Roman" panose="02020603050405020304" pitchFamily="18" charset="0"/>
              <a:cs typeface="Times New Roman" panose="02020603050405020304" pitchFamily="18" charset="0"/>
            </a:endParaRPr>
          </a:p>
          <a:p>
            <a:pPr algn="just" fontAlgn="base"/>
            <a:r>
              <a:rPr lang="ro-RO" dirty="0">
                <a:latin typeface="Times New Roman" panose="02020603050405020304" pitchFamily="18" charset="0"/>
                <a:cs typeface="Times New Roman" panose="02020603050405020304" pitchFamily="18" charset="0"/>
              </a:rPr>
              <a:t>Sunt importante </a:t>
            </a:r>
            <a:r>
              <a:rPr lang="ro-RO" b="1" dirty="0">
                <a:solidFill>
                  <a:srgbClr val="FF0000"/>
                </a:solidFill>
                <a:latin typeface="Times New Roman" panose="02020603050405020304" pitchFamily="18" charset="0"/>
                <a:cs typeface="Times New Roman" panose="02020603050405020304" pitchFamily="18" charset="0"/>
              </a:rPr>
              <a:t>”bagajele” cu care vine copilul</a:t>
            </a:r>
            <a:r>
              <a:rPr lang="ro-RO" dirty="0">
                <a:latin typeface="Times New Roman" panose="02020603050405020304" pitchFamily="18" charset="0"/>
                <a:cs typeface="Times New Roman" panose="02020603050405020304" pitchFamily="18" charset="0"/>
              </a:rPr>
              <a:t>, accentul fiind pe </a:t>
            </a:r>
            <a:r>
              <a:rPr lang="ro-RO" b="1" dirty="0">
                <a:solidFill>
                  <a:srgbClr val="FF0000"/>
                </a:solidFill>
                <a:latin typeface="Times New Roman" panose="02020603050405020304" pitchFamily="18" charset="0"/>
                <a:cs typeface="Times New Roman" panose="02020603050405020304" pitchFamily="18" charset="0"/>
              </a:rPr>
              <a:t>partea de autonomie personală şi adaptarea la mediu </a:t>
            </a:r>
            <a:r>
              <a:rPr lang="ro-RO" dirty="0">
                <a:latin typeface="Times New Roman" panose="02020603050405020304" pitchFamily="18" charset="0"/>
                <a:cs typeface="Times New Roman" panose="02020603050405020304" pitchFamily="18" charset="0"/>
              </a:rPr>
              <a:t>(sa stea pe scaun, să răspundă la cerinţe simple precum Ridica-te, Stai jos, Vino).</a:t>
            </a:r>
          </a:p>
          <a:p>
            <a:pPr algn="just" fontAlgn="base"/>
            <a:r>
              <a:rPr lang="ro-RO" b="1" dirty="0">
                <a:latin typeface="Times New Roman" panose="02020603050405020304" pitchFamily="18" charset="0"/>
                <a:cs typeface="Times New Roman" panose="02020603050405020304" pitchFamily="18" charset="0"/>
              </a:rPr>
              <a:t>Pentru a se adapta la mediul şcolar, copiii cu </a:t>
            </a:r>
            <a:r>
              <a:rPr lang="ro-RO" b="1" dirty="0">
                <a:solidFill>
                  <a:srgbClr val="FF0000"/>
                </a:solidFill>
                <a:latin typeface="Times New Roman" panose="02020603050405020304" pitchFamily="18" charset="0"/>
                <a:cs typeface="Times New Roman" panose="02020603050405020304" pitchFamily="18" charset="0"/>
              </a:rPr>
              <a:t>CES au nevoie să dobandească şi abilităţi de comunicare funcţională</a:t>
            </a:r>
            <a:r>
              <a:rPr lang="ro-RO" dirty="0">
                <a:latin typeface="Times New Roman" panose="02020603050405020304" pitchFamily="18" charset="0"/>
                <a:cs typeface="Times New Roman" panose="02020603050405020304" pitchFamily="18" charset="0"/>
              </a:rPr>
              <a:t> (nonverbală-verbală).</a:t>
            </a:r>
          </a:p>
          <a:p>
            <a:pPr algn="just" fontAlgn="base"/>
            <a:r>
              <a:rPr lang="ro-RO" dirty="0">
                <a:latin typeface="Times New Roman" panose="02020603050405020304" pitchFamily="18" charset="0"/>
                <a:cs typeface="Times New Roman" panose="02020603050405020304" pitchFamily="18" charset="0"/>
              </a:rPr>
              <a:t>Aceştia sunt învăţati să-şi  exprime nevoile, să se facă înţeleşi atît de educatoare cât şi de colegii de grupă iar atunci când nu reuşesc să facă acest lucru prezenţa unui shadow va fi de ajutor.</a:t>
            </a:r>
          </a:p>
          <a:p>
            <a:endParaRPr lang="ro-RO" dirty="0"/>
          </a:p>
        </p:txBody>
      </p:sp>
    </p:spTree>
    <p:extLst>
      <p:ext uri="{BB962C8B-B14F-4D97-AF65-F5344CB8AC3E}">
        <p14:creationId xmlns:p14="http://schemas.microsoft.com/office/powerpoint/2010/main" val="1890823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INCLUZIUNEA EDUCATIONALA</a:t>
            </a:r>
          </a:p>
        </p:txBody>
      </p:sp>
      <p:sp>
        <p:nvSpPr>
          <p:cNvPr id="3" name="Content Placeholder 2"/>
          <p:cNvSpPr>
            <a:spLocks noGrp="1"/>
          </p:cNvSpPr>
          <p:nvPr>
            <p:ph idx="1"/>
          </p:nvPr>
        </p:nvSpPr>
        <p:spPr/>
        <p:txBody>
          <a:bodyPr>
            <a:normAutofit lnSpcReduction="10000"/>
          </a:bodyPr>
          <a:lstStyle/>
          <a:p>
            <a:pPr algn="just" fontAlgn="base"/>
            <a:r>
              <a:rPr lang="ro-RO" b="1" dirty="0">
                <a:latin typeface="Times New Roman" panose="02020603050405020304" pitchFamily="18" charset="0"/>
                <a:cs typeface="Times New Roman" panose="02020603050405020304" pitchFamily="18" charset="0"/>
              </a:rPr>
              <a:t>Este important pentru copil să fie familiarizat cu sistemul </a:t>
            </a:r>
            <a:r>
              <a:rPr lang="ro-RO" b="1">
                <a:latin typeface="Times New Roman" panose="02020603050405020304" pitchFamily="18" charset="0"/>
                <a:cs typeface="Times New Roman" panose="02020603050405020304" pitchFamily="18" charset="0"/>
              </a:rPr>
              <a:t>de  </a:t>
            </a:r>
            <a:r>
              <a:rPr lang="ro-RO" b="1" dirty="0">
                <a:latin typeface="Times New Roman" panose="02020603050405020304" pitchFamily="18" charset="0"/>
                <a:cs typeface="Times New Roman" panose="02020603050405020304" pitchFamily="18" charset="0"/>
              </a:rPr>
              <a:t>recompense, acest sistem fiind la îndemâna cadrelor didactice ca o metoda de motivare a copilului.</a:t>
            </a:r>
          </a:p>
          <a:p>
            <a:pPr marL="0" indent="0" algn="just" fontAlgn="base">
              <a:buNone/>
            </a:pPr>
            <a:endParaRPr lang="ro-RO" b="1" dirty="0">
              <a:latin typeface="Times New Roman" panose="02020603050405020304" pitchFamily="18" charset="0"/>
              <a:cs typeface="Times New Roman" panose="02020603050405020304" pitchFamily="18" charset="0"/>
            </a:endParaRPr>
          </a:p>
          <a:p>
            <a:pPr marL="0" indent="0" algn="just" fontAlgn="base">
              <a:buNone/>
            </a:pPr>
            <a:endParaRPr lang="ro-RO" dirty="0">
              <a:latin typeface="Times New Roman" panose="02020603050405020304" pitchFamily="18" charset="0"/>
              <a:cs typeface="Times New Roman" panose="02020603050405020304" pitchFamily="18" charset="0"/>
            </a:endParaRPr>
          </a:p>
          <a:p>
            <a:pPr algn="just" fontAlgn="base"/>
            <a:r>
              <a:rPr lang="ro-RO" dirty="0">
                <a:latin typeface="Times New Roman" panose="02020603050405020304" pitchFamily="18" charset="0"/>
                <a:cs typeface="Times New Roman" panose="02020603050405020304" pitchFamily="18" charset="0"/>
                <a:hlinkClick r:id="rId2"/>
              </a:rPr>
              <a:t>ORDIN Nr. 5573 din 7 octombrie 2011 privind aprobarea Regulamentului de organizare şi funcŃionare a învăŃământului special şi special integrat</a:t>
            </a:r>
            <a:endParaRPr lang="ro-RO" dirty="0">
              <a:latin typeface="Times New Roman" panose="02020603050405020304" pitchFamily="18" charset="0"/>
              <a:cs typeface="Times New Roman" panose="02020603050405020304" pitchFamily="18" charset="0"/>
            </a:endParaRPr>
          </a:p>
          <a:p>
            <a:pPr algn="just"/>
            <a:endParaRPr lang="ro-RO" dirty="0">
              <a:latin typeface="Times New Roman" panose="02020603050405020304" pitchFamily="18" charset="0"/>
              <a:cs typeface="Times New Roman" panose="02020603050405020304" pitchFamily="18" charset="0"/>
            </a:endParaRPr>
          </a:p>
          <a:p>
            <a:pPr algn="just"/>
            <a:endParaRPr lang="ro-R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1087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Ce este educaţia incluzivă?</a:t>
            </a:r>
            <a:br>
              <a:rPr lang="ro-RO" dirty="0"/>
            </a:br>
            <a:endParaRPr lang="ro-RO" dirty="0"/>
          </a:p>
        </p:txBody>
      </p:sp>
      <p:sp>
        <p:nvSpPr>
          <p:cNvPr id="3" name="Content Placeholder 2"/>
          <p:cNvSpPr>
            <a:spLocks noGrp="1"/>
          </p:cNvSpPr>
          <p:nvPr>
            <p:ph idx="1"/>
          </p:nvPr>
        </p:nvSpPr>
        <p:spPr/>
        <p:txBody>
          <a:bodyPr>
            <a:normAutofit fontScale="92500" lnSpcReduction="10000"/>
          </a:bodyPr>
          <a:lstStyle/>
          <a:p>
            <a:pPr fontAlgn="base"/>
            <a:r>
              <a:rPr lang="ro-RO" b="1" dirty="0"/>
              <a:t>Educaţia incluzivă </a:t>
            </a:r>
            <a:r>
              <a:rPr lang="ro-RO" dirty="0"/>
              <a:t>este adeseori asociată cu acei elevi care au dizabilităţi sau care au „nevoi educaţionale speciale”.  </a:t>
            </a:r>
          </a:p>
          <a:p>
            <a:pPr fontAlgn="base"/>
            <a:r>
              <a:rPr lang="ro-RO" dirty="0"/>
              <a:t>De fapt, incluziunea se referă la educaţia şcolară a tuturor copiilor şi tinerilor, conform conceptului „şcolii pentru toţi”.</a:t>
            </a:r>
          </a:p>
          <a:p>
            <a:pPr fontAlgn="base"/>
            <a:r>
              <a:rPr lang="ro-RO" dirty="0"/>
              <a:t>Incluziunea este un proces care poate amplifica nivelul învăţării şi al participării pentru toţi elevii. </a:t>
            </a:r>
          </a:p>
          <a:p>
            <a:pPr fontAlgn="base"/>
            <a:r>
              <a:rPr lang="ro-RO" dirty="0"/>
              <a:t>Ea are loc concomitent cu creşterea gradului de participare, astfel ca o şcoală incluzivă este o şcoală aflata in continua mişcare.</a:t>
            </a:r>
          </a:p>
          <a:p>
            <a:endParaRPr lang="ro-RO" dirty="0"/>
          </a:p>
        </p:txBody>
      </p:sp>
    </p:spTree>
    <p:extLst>
      <p:ext uri="{BB962C8B-B14F-4D97-AF65-F5344CB8AC3E}">
        <p14:creationId xmlns:p14="http://schemas.microsoft.com/office/powerpoint/2010/main" val="2250794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Educaţia incluzivă presupune:</a:t>
            </a:r>
            <a:br>
              <a:rPr lang="ro-RO" dirty="0"/>
            </a:br>
            <a:endParaRPr lang="ro-RO" dirty="0"/>
          </a:p>
        </p:txBody>
      </p:sp>
      <p:sp>
        <p:nvSpPr>
          <p:cNvPr id="3" name="Content Placeholder 2"/>
          <p:cNvSpPr>
            <a:spLocks noGrp="1"/>
          </p:cNvSpPr>
          <p:nvPr>
            <p:ph idx="1"/>
          </p:nvPr>
        </p:nvSpPr>
        <p:spPr/>
        <p:txBody>
          <a:bodyPr>
            <a:normAutofit fontScale="70000" lnSpcReduction="20000"/>
          </a:bodyPr>
          <a:lstStyle/>
          <a:p>
            <a:pPr marL="0" indent="0">
              <a:buNone/>
            </a:pPr>
            <a:r>
              <a:rPr lang="ro-RO" dirty="0"/>
              <a:t>• </a:t>
            </a:r>
            <a:r>
              <a:rPr lang="ro-RO" sz="3100" dirty="0">
                <a:latin typeface="Times New Roman" panose="02020603050405020304" pitchFamily="18" charset="0"/>
                <a:cs typeface="Times New Roman" panose="02020603050405020304" pitchFamily="18" charset="0"/>
              </a:rPr>
              <a:t>Valorizarea egală a tuturor elevilor şi a personalului didactic din scoala</a:t>
            </a:r>
            <a:br>
              <a:rPr lang="ro-RO" sz="3100" dirty="0">
                <a:latin typeface="Times New Roman" panose="02020603050405020304" pitchFamily="18" charset="0"/>
                <a:cs typeface="Times New Roman" panose="02020603050405020304" pitchFamily="18" charset="0"/>
              </a:rPr>
            </a:br>
            <a:r>
              <a:rPr lang="ro-RO" sz="3100" dirty="0">
                <a:latin typeface="Times New Roman" panose="02020603050405020304" pitchFamily="18" charset="0"/>
                <a:cs typeface="Times New Roman" panose="02020603050405020304" pitchFamily="18" charset="0"/>
              </a:rPr>
              <a:t>• Creşterea participării tuturor elevilor la educaţie şi, totodată, reducerea numărului celor excluşi din cultura, curriculum şi valorile comunităţii promovate prin şcoala de masă</a:t>
            </a:r>
            <a:br>
              <a:rPr lang="ro-RO" sz="3100" dirty="0">
                <a:latin typeface="Times New Roman" panose="02020603050405020304" pitchFamily="18" charset="0"/>
                <a:cs typeface="Times New Roman" panose="02020603050405020304" pitchFamily="18" charset="0"/>
              </a:rPr>
            </a:br>
            <a:r>
              <a:rPr lang="ro-RO" sz="3100" dirty="0">
                <a:latin typeface="Times New Roman" panose="02020603050405020304" pitchFamily="18" charset="0"/>
                <a:cs typeface="Times New Roman" panose="02020603050405020304" pitchFamily="18" charset="0"/>
              </a:rPr>
              <a:t>• Restructurarea culturii, a politicilor şi a practicilor din şcoli, astfel încât ele să răspundă diversităţii elevilor</a:t>
            </a:r>
            <a:br>
              <a:rPr lang="ro-RO" sz="3100" dirty="0">
                <a:latin typeface="Times New Roman" panose="02020603050405020304" pitchFamily="18" charset="0"/>
                <a:cs typeface="Times New Roman" panose="02020603050405020304" pitchFamily="18" charset="0"/>
              </a:rPr>
            </a:br>
            <a:r>
              <a:rPr lang="ro-RO" sz="3100" dirty="0">
                <a:latin typeface="Times New Roman" panose="02020603050405020304" pitchFamily="18" charset="0"/>
                <a:cs typeface="Times New Roman" panose="02020603050405020304" pitchFamily="18" charset="0"/>
              </a:rPr>
              <a:t>• Reducerea barierelor în învăţare şi participare pentru toţi elevii, nu doar pentru cei cu dizabilităţi sau cei etichetaţi ca având „nevoi educaţionale speciale”</a:t>
            </a:r>
            <a:br>
              <a:rPr lang="ro-RO" sz="3100" dirty="0">
                <a:latin typeface="Times New Roman" panose="02020603050405020304" pitchFamily="18" charset="0"/>
                <a:cs typeface="Times New Roman" panose="02020603050405020304" pitchFamily="18" charset="0"/>
              </a:rPr>
            </a:br>
            <a:endParaRPr lang="ro-RO" sz="3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4447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Educaţia incluzivă presupune:</a:t>
            </a:r>
            <a:br>
              <a:rPr lang="ro-RO" dirty="0"/>
            </a:br>
            <a:endParaRPr lang="ro-RO" dirty="0"/>
          </a:p>
        </p:txBody>
      </p:sp>
      <p:sp>
        <p:nvSpPr>
          <p:cNvPr id="3" name="Content Placeholder 2"/>
          <p:cNvSpPr>
            <a:spLocks noGrp="1"/>
          </p:cNvSpPr>
          <p:nvPr>
            <p:ph idx="1"/>
          </p:nvPr>
        </p:nvSpPr>
        <p:spPr/>
        <p:txBody>
          <a:bodyPr>
            <a:noAutofit/>
          </a:bodyPr>
          <a:lstStyle/>
          <a:p>
            <a:r>
              <a:rPr lang="ro-RO" dirty="0">
                <a:latin typeface="Times New Roman" panose="02020603050405020304" pitchFamily="18" charset="0"/>
                <a:cs typeface="Times New Roman" panose="02020603050405020304" pitchFamily="18" charset="0"/>
              </a:rPr>
              <a:t> Înţelegerea diferenţelor dintre elevi ca resursă pentru procesul de învăţare, nu ca o problemă ce trebuie neaparat depăşită</a:t>
            </a:r>
            <a:br>
              <a:rPr lang="ro-RO" dirty="0">
                <a:latin typeface="Times New Roman" panose="02020603050405020304" pitchFamily="18" charset="0"/>
                <a:cs typeface="Times New Roman" panose="02020603050405020304" pitchFamily="18" charset="0"/>
              </a:rPr>
            </a:br>
            <a:r>
              <a:rPr lang="ro-RO" dirty="0">
                <a:latin typeface="Times New Roman" panose="02020603050405020304" pitchFamily="18" charset="0"/>
                <a:cs typeface="Times New Roman" panose="02020603050405020304" pitchFamily="18" charset="0"/>
              </a:rPr>
              <a:t>• Recunoaşterea dreptului elevilor la educaţie în propria lor localitate</a:t>
            </a:r>
            <a:br>
              <a:rPr lang="ro-RO" dirty="0">
                <a:latin typeface="Times New Roman" panose="02020603050405020304" pitchFamily="18" charset="0"/>
                <a:cs typeface="Times New Roman" panose="02020603050405020304" pitchFamily="18" charset="0"/>
              </a:rPr>
            </a:br>
            <a:r>
              <a:rPr lang="ro-RO" dirty="0">
                <a:latin typeface="Times New Roman" panose="02020603050405020304" pitchFamily="18" charset="0"/>
                <a:cs typeface="Times New Roman" panose="02020603050405020304" pitchFamily="18" charset="0"/>
              </a:rPr>
              <a:t>• Evoluţia gradului de incluziune în şcoli, atât în privinţa personalului didactic, cât şi în privinţa elevilor</a:t>
            </a:r>
            <a:br>
              <a:rPr lang="ro-RO" dirty="0">
                <a:latin typeface="Times New Roman" panose="02020603050405020304" pitchFamily="18" charset="0"/>
                <a:cs typeface="Times New Roman" panose="02020603050405020304" pitchFamily="18" charset="0"/>
              </a:rPr>
            </a:br>
            <a:endParaRPr lang="ro-R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2980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Educaţia incluzivă presupune</a:t>
            </a:r>
            <a:endParaRPr lang="ro-RO" dirty="0"/>
          </a:p>
        </p:txBody>
      </p:sp>
      <p:sp>
        <p:nvSpPr>
          <p:cNvPr id="3" name="Content Placeholder 2"/>
          <p:cNvSpPr>
            <a:spLocks noGrp="1"/>
          </p:cNvSpPr>
          <p:nvPr>
            <p:ph idx="1"/>
          </p:nvPr>
        </p:nvSpPr>
        <p:spPr/>
        <p:txBody>
          <a:bodyPr/>
          <a:lstStyle/>
          <a:p>
            <a:r>
              <a:rPr lang="ro-RO" dirty="0">
                <a:latin typeface="Times New Roman" panose="02020603050405020304" pitchFamily="18" charset="0"/>
                <a:cs typeface="Times New Roman" panose="02020603050405020304" pitchFamily="18" charset="0"/>
              </a:rPr>
              <a:t>Creşterea rolului şcolilor în construirea comunităţilor şi a valorilor lor, precum şi în creşterea performanţelor scolare</a:t>
            </a:r>
          </a:p>
          <a:p>
            <a:pPr marL="0" indent="0">
              <a:buNone/>
            </a:pPr>
            <a:br>
              <a:rPr lang="ro-RO" dirty="0">
                <a:latin typeface="Times New Roman" panose="02020603050405020304" pitchFamily="18" charset="0"/>
                <a:cs typeface="Times New Roman" panose="02020603050405020304" pitchFamily="18" charset="0"/>
              </a:rPr>
            </a:br>
            <a:r>
              <a:rPr lang="ro-RO" dirty="0">
                <a:latin typeface="Times New Roman" panose="02020603050405020304" pitchFamily="18" charset="0"/>
                <a:cs typeface="Times New Roman" panose="02020603050405020304" pitchFamily="18" charset="0"/>
              </a:rPr>
              <a:t>• Cultivarea unor relaţii de susţinere reciprocă între şcoli şi comunităţi</a:t>
            </a:r>
          </a:p>
          <a:p>
            <a:pPr marL="0" indent="0">
              <a:buNone/>
            </a:pPr>
            <a:br>
              <a:rPr lang="ro-RO" dirty="0">
                <a:latin typeface="Times New Roman" panose="02020603050405020304" pitchFamily="18" charset="0"/>
                <a:cs typeface="Times New Roman" panose="02020603050405020304" pitchFamily="18" charset="0"/>
              </a:rPr>
            </a:br>
            <a:r>
              <a:rPr lang="ro-RO" dirty="0">
                <a:latin typeface="Times New Roman" panose="02020603050405020304" pitchFamily="18" charset="0"/>
                <a:cs typeface="Times New Roman" panose="02020603050405020304" pitchFamily="18" charset="0"/>
              </a:rPr>
              <a:t>• Recunoaşterea faptului că </a:t>
            </a:r>
            <a:r>
              <a:rPr lang="ro-RO" b="1" dirty="0">
                <a:solidFill>
                  <a:srgbClr val="FF0000"/>
                </a:solidFill>
                <a:latin typeface="Times New Roman" panose="02020603050405020304" pitchFamily="18" charset="0"/>
                <a:cs typeface="Times New Roman" panose="02020603050405020304" pitchFamily="18" charset="0"/>
              </a:rPr>
              <a:t>incluziunea în educaţie este un aspect al incluziunii în societate</a:t>
            </a:r>
          </a:p>
          <a:p>
            <a:endParaRPr lang="ro-RO" dirty="0"/>
          </a:p>
        </p:txBody>
      </p:sp>
    </p:spTree>
    <p:extLst>
      <p:ext uri="{BB962C8B-B14F-4D97-AF65-F5344CB8AC3E}">
        <p14:creationId xmlns:p14="http://schemas.microsoft.com/office/powerpoint/2010/main" val="1804851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Integrarea ces</a:t>
            </a:r>
          </a:p>
        </p:txBody>
      </p:sp>
      <p:sp>
        <p:nvSpPr>
          <p:cNvPr id="3" name="Content Placeholder 2"/>
          <p:cNvSpPr>
            <a:spLocks noGrp="1"/>
          </p:cNvSpPr>
          <p:nvPr>
            <p:ph idx="1"/>
          </p:nvPr>
        </p:nvSpPr>
        <p:spPr/>
        <p:txBody>
          <a:bodyPr>
            <a:normAutofit fontScale="92500" lnSpcReduction="20000"/>
          </a:bodyPr>
          <a:lstStyle/>
          <a:p>
            <a:pPr algn="just" fontAlgn="base"/>
            <a:r>
              <a:rPr lang="ro-RO" sz="2600" b="1" dirty="0">
                <a:latin typeface="Times New Roman" panose="02020603050405020304" pitchFamily="18" charset="0"/>
                <a:cs typeface="Times New Roman" panose="02020603050405020304" pitchFamily="18" charset="0"/>
              </a:rPr>
              <a:t>Acceptarea şi integrarea copilului cu CES în şcoala de masă</a:t>
            </a:r>
            <a:r>
              <a:rPr lang="ro-RO" sz="2600" dirty="0">
                <a:latin typeface="Times New Roman" panose="02020603050405020304" pitchFamily="18" charset="0"/>
                <a:cs typeface="Times New Roman" panose="02020603050405020304" pitchFamily="18" charset="0"/>
              </a:rPr>
              <a:t>, alături de copii cu dezvoltare tipică, duce la </a:t>
            </a:r>
            <a:r>
              <a:rPr lang="ro-RO" sz="2600" b="1" dirty="0">
                <a:latin typeface="Times New Roman" panose="02020603050405020304" pitchFamily="18" charset="0"/>
                <a:cs typeface="Times New Roman" panose="02020603050405020304" pitchFamily="18" charset="0"/>
              </a:rPr>
              <a:t>eliminarea segregării şi a excluderii sociale.</a:t>
            </a:r>
            <a:endParaRPr lang="ro-RO" sz="2600" dirty="0">
              <a:latin typeface="Times New Roman" panose="02020603050405020304" pitchFamily="18" charset="0"/>
              <a:cs typeface="Times New Roman" panose="02020603050405020304" pitchFamily="18" charset="0"/>
            </a:endParaRPr>
          </a:p>
          <a:p>
            <a:pPr algn="just" fontAlgn="base"/>
            <a:r>
              <a:rPr lang="ro-RO" sz="2600" b="1" dirty="0">
                <a:latin typeface="Times New Roman" panose="02020603050405020304" pitchFamily="18" charset="0"/>
                <a:cs typeface="Times New Roman" panose="02020603050405020304" pitchFamily="18" charset="0"/>
              </a:rPr>
              <a:t>Copiii cu nevoi educaţionale speciale fac parte din comunitate, deci este firesc sa fie integraţi si sprijiniţi în adaptarea lor la mediul şcolar.</a:t>
            </a:r>
            <a:r>
              <a:rPr lang="ro-RO" sz="2600" dirty="0">
                <a:latin typeface="Times New Roman" panose="02020603050405020304" pitchFamily="18" charset="0"/>
                <a:cs typeface="Times New Roman" panose="02020603050405020304" pitchFamily="18" charset="0"/>
              </a:rPr>
              <a:t> </a:t>
            </a:r>
          </a:p>
          <a:p>
            <a:pPr algn="just" fontAlgn="base"/>
            <a:r>
              <a:rPr lang="ro-RO" sz="2600" dirty="0">
                <a:latin typeface="Times New Roman" panose="02020603050405020304" pitchFamily="18" charset="0"/>
                <a:cs typeface="Times New Roman" panose="02020603050405020304" pitchFamily="18" charset="0"/>
              </a:rPr>
              <a:t>Aceştia au nevoie să fie valorizaţi, să beneficieze de practici educaţionale deschise şi flexibile astfel încât să le fie recunoscute aptitudinile şi capacităţile de învăţare şi de adaptare.</a:t>
            </a:r>
          </a:p>
          <a:p>
            <a:pPr algn="just"/>
            <a:endParaRPr lang="ro-RO" dirty="0"/>
          </a:p>
        </p:txBody>
      </p:sp>
    </p:spTree>
    <p:extLst>
      <p:ext uri="{BB962C8B-B14F-4D97-AF65-F5344CB8AC3E}">
        <p14:creationId xmlns:p14="http://schemas.microsoft.com/office/powerpoint/2010/main" val="3607423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Integrarea ces</a:t>
            </a:r>
          </a:p>
        </p:txBody>
      </p:sp>
      <p:sp>
        <p:nvSpPr>
          <p:cNvPr id="3" name="Content Placeholder 2"/>
          <p:cNvSpPr>
            <a:spLocks noGrp="1"/>
          </p:cNvSpPr>
          <p:nvPr>
            <p:ph idx="1"/>
          </p:nvPr>
        </p:nvSpPr>
        <p:spPr/>
        <p:txBody>
          <a:bodyPr/>
          <a:lstStyle/>
          <a:p>
            <a:pPr algn="just"/>
            <a:r>
              <a:rPr lang="ro-RO" b="1" dirty="0">
                <a:solidFill>
                  <a:srgbClr val="FF0000"/>
                </a:solidFill>
                <a:latin typeface="Times New Roman" panose="02020603050405020304" pitchFamily="18" charset="0"/>
                <a:cs typeface="Times New Roman" panose="02020603050405020304" pitchFamily="18" charset="0"/>
              </a:rPr>
              <a:t>Cerinţe educaţionale speciale </a:t>
            </a:r>
            <a:r>
              <a:rPr lang="ro-RO" b="1" dirty="0">
                <a:latin typeface="Times New Roman" panose="02020603050405020304" pitchFamily="18" charset="0"/>
                <a:cs typeface="Times New Roman" panose="02020603050405020304" pitchFamily="18" charset="0"/>
              </a:rPr>
              <a:t>(CES) </a:t>
            </a:r>
            <a:r>
              <a:rPr lang="ro-RO" dirty="0">
                <a:latin typeface="Times New Roman" panose="02020603050405020304" pitchFamily="18" charset="0"/>
                <a:cs typeface="Times New Roman" panose="02020603050405020304" pitchFamily="18" charset="0"/>
              </a:rPr>
              <a:t>sunt necesităţi educaţionale suplimentare, complementare, care solicită o şcolarizare adaptată particularităţilor individuale şi celor caracteristice unei anumite deficienţe sau tulburări/dificultăţi de învăţare, precum şi o asistenţă complexa, conform </a:t>
            </a:r>
            <a:r>
              <a:rPr lang="ro-RO" b="1" i="1" dirty="0">
                <a:solidFill>
                  <a:srgbClr val="FF0000"/>
                </a:solidFill>
                <a:latin typeface="Times New Roman" panose="02020603050405020304" pitchFamily="18" charset="0"/>
                <a:cs typeface="Times New Roman" panose="02020603050405020304" pitchFamily="18" charset="0"/>
              </a:rPr>
              <a:t>Regulamentul de organizare şi funcţionare a învăţământului special şi special integrat,2011</a:t>
            </a:r>
            <a:r>
              <a:rPr lang="ro-RO" dirty="0">
                <a:solidFill>
                  <a:srgbClr val="FF0000"/>
                </a:solidFill>
                <a:latin typeface="Times New Roman" panose="02020603050405020304" pitchFamily="18" charset="0"/>
                <a:cs typeface="Times New Roman" panose="02020603050405020304" pitchFamily="18" charset="0"/>
              </a:rPr>
              <a:t>.</a:t>
            </a:r>
          </a:p>
          <a:p>
            <a:endParaRPr lang="ro-R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0304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Integrarea ces</a:t>
            </a:r>
          </a:p>
        </p:txBody>
      </p:sp>
      <p:sp>
        <p:nvSpPr>
          <p:cNvPr id="3" name="Content Placeholder 2"/>
          <p:cNvSpPr>
            <a:spLocks noGrp="1"/>
          </p:cNvSpPr>
          <p:nvPr>
            <p:ph idx="1"/>
          </p:nvPr>
        </p:nvSpPr>
        <p:spPr/>
        <p:txBody>
          <a:bodyPr>
            <a:normAutofit lnSpcReduction="10000"/>
          </a:bodyPr>
          <a:lstStyle/>
          <a:p>
            <a:pPr algn="just" fontAlgn="base"/>
            <a:r>
              <a:rPr lang="ro-RO" b="1" dirty="0">
                <a:latin typeface="Times New Roman" panose="02020603050405020304" pitchFamily="18" charset="0"/>
                <a:cs typeface="Times New Roman" panose="02020603050405020304" pitchFamily="18" charset="0"/>
              </a:rPr>
              <a:t>Educaţia persoanelor cucerinţe educative speciale în România</a:t>
            </a:r>
            <a:r>
              <a:rPr lang="ro-RO" dirty="0">
                <a:latin typeface="Times New Roman" panose="02020603050405020304" pitchFamily="18" charset="0"/>
                <a:cs typeface="Times New Roman" panose="02020603050405020304" pitchFamily="18" charset="0"/>
              </a:rPr>
              <a:t> este reglementată printr-o serie de </a:t>
            </a:r>
            <a:r>
              <a:rPr lang="ro-RO" b="1" dirty="0">
                <a:latin typeface="Times New Roman" panose="02020603050405020304" pitchFamily="18" charset="0"/>
                <a:cs typeface="Times New Roman" panose="02020603050405020304" pitchFamily="18" charset="0"/>
              </a:rPr>
              <a:t>acte normative</a:t>
            </a:r>
            <a:r>
              <a:rPr lang="ro-RO" dirty="0">
                <a:latin typeface="Times New Roman" panose="02020603050405020304" pitchFamily="18" charset="0"/>
                <a:cs typeface="Times New Roman" panose="02020603050405020304" pitchFamily="18" charset="0"/>
              </a:rPr>
              <a:t>, este susţinută de o serie de insituţii fiecare cu atribuţii în acest domeniu şi este subiectul mai multor programe şi proiecte cu finanţare extrabugetară.</a:t>
            </a:r>
          </a:p>
          <a:p>
            <a:pPr algn="just" fontAlgn="base"/>
            <a:r>
              <a:rPr lang="ro-RO" b="1" dirty="0">
                <a:latin typeface="Times New Roman" panose="02020603050405020304" pitchFamily="18" charset="0"/>
                <a:cs typeface="Times New Roman" panose="02020603050405020304" pitchFamily="18" charset="0"/>
              </a:rPr>
              <a:t>Legislaţia românească în domeniul educaţiei</a:t>
            </a:r>
            <a:r>
              <a:rPr lang="ro-RO" dirty="0">
                <a:latin typeface="Times New Roman" panose="02020603050405020304" pitchFamily="18" charset="0"/>
                <a:cs typeface="Times New Roman" panose="02020603050405020304" pitchFamily="18" charset="0"/>
              </a:rPr>
              <a:t> încadrează </a:t>
            </a:r>
            <a:r>
              <a:rPr lang="ro-RO" b="1" u="sng" dirty="0">
                <a:latin typeface="Times New Roman" panose="02020603050405020304" pitchFamily="18" charset="0"/>
                <a:cs typeface="Times New Roman" panose="02020603050405020304" pitchFamily="18" charset="0"/>
              </a:rPr>
              <a:t>persoanele cu dizabilităţi în categoria persoanelor cu cerinţe educative speciale (CES</a:t>
            </a:r>
            <a:r>
              <a:rPr lang="ro-RO" dirty="0">
                <a:latin typeface="Times New Roman" panose="02020603050405020304" pitchFamily="18" charset="0"/>
                <a:cs typeface="Times New Roman" panose="02020603050405020304" pitchFamily="18" charset="0"/>
              </a:rPr>
              <a:t>) şi cuprinde o serie de acte normative care reglementează situaţia şi drepturile acestora.</a:t>
            </a:r>
          </a:p>
          <a:p>
            <a:endParaRPr lang="ro-RO" dirty="0"/>
          </a:p>
        </p:txBody>
      </p:sp>
    </p:spTree>
    <p:extLst>
      <p:ext uri="{BB962C8B-B14F-4D97-AF65-F5344CB8AC3E}">
        <p14:creationId xmlns:p14="http://schemas.microsoft.com/office/powerpoint/2010/main" val="3694300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Integrarea ces</a:t>
            </a:r>
          </a:p>
        </p:txBody>
      </p:sp>
      <p:sp>
        <p:nvSpPr>
          <p:cNvPr id="3" name="Content Placeholder 2"/>
          <p:cNvSpPr>
            <a:spLocks noGrp="1"/>
          </p:cNvSpPr>
          <p:nvPr>
            <p:ph idx="1"/>
          </p:nvPr>
        </p:nvSpPr>
        <p:spPr/>
        <p:txBody>
          <a:bodyPr/>
          <a:lstStyle/>
          <a:p>
            <a:pPr marL="0" indent="0" algn="just">
              <a:buNone/>
            </a:pPr>
            <a:r>
              <a:rPr lang="ro-RO" dirty="0">
                <a:latin typeface="Times New Roman" panose="02020603050405020304" pitchFamily="18" charset="0"/>
                <a:cs typeface="Times New Roman" panose="02020603050405020304" pitchFamily="18" charset="0"/>
              </a:rPr>
              <a:t>	Cadrul general privind persoanele cu CES este stabilit de </a:t>
            </a:r>
            <a:r>
              <a:rPr lang="ro-RO" b="1" dirty="0">
                <a:latin typeface="Times New Roman" panose="02020603050405020304" pitchFamily="18" charset="0"/>
                <a:cs typeface="Times New Roman" panose="02020603050405020304" pitchFamily="18" charset="0"/>
              </a:rPr>
              <a:t>convenţiile internaţionale la care statul român a aderat: </a:t>
            </a:r>
          </a:p>
          <a:p>
            <a:pPr algn="just"/>
            <a:r>
              <a:rPr lang="ro-RO" dirty="0">
                <a:latin typeface="Times New Roman" panose="02020603050405020304" pitchFamily="18" charset="0"/>
                <a:cs typeface="Times New Roman" panose="02020603050405020304" pitchFamily="18" charset="0"/>
              </a:rPr>
              <a:t>Convenţia ONU cu privire la drepturile copilului; </a:t>
            </a:r>
          </a:p>
          <a:p>
            <a:pPr algn="just"/>
            <a:r>
              <a:rPr lang="ro-RO" dirty="0">
                <a:latin typeface="Times New Roman" panose="02020603050405020304" pitchFamily="18" charset="0"/>
                <a:cs typeface="Times New Roman" panose="02020603050405020304" pitchFamily="18" charset="0"/>
              </a:rPr>
              <a:t>Declaraţia de la Salamanca; </a:t>
            </a:r>
          </a:p>
          <a:p>
            <a:pPr algn="just"/>
            <a:r>
              <a:rPr lang="ro-RO" dirty="0">
                <a:latin typeface="Times New Roman" panose="02020603050405020304" pitchFamily="18" charset="0"/>
                <a:cs typeface="Times New Roman" panose="02020603050405020304" pitchFamily="18" charset="0"/>
              </a:rPr>
              <a:t>Regulile standard privind educaţia specială; </a:t>
            </a:r>
          </a:p>
          <a:p>
            <a:pPr algn="just"/>
            <a:r>
              <a:rPr lang="ro-RO" dirty="0">
                <a:latin typeface="Times New Roman" panose="02020603050405020304" pitchFamily="18" charset="0"/>
                <a:cs typeface="Times New Roman" panose="02020603050405020304" pitchFamily="18" charset="0"/>
              </a:rPr>
              <a:t>Declaraţia Mondială asupra educaţiei pentru toţi.</a:t>
            </a:r>
          </a:p>
          <a:p>
            <a:pPr algn="just"/>
            <a:endParaRPr lang="ro-R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74373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36</TotalTime>
  <Words>1468</Words>
  <Application>Microsoft Office PowerPoint</Application>
  <PresentationFormat>Widescreen</PresentationFormat>
  <Paragraphs>72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Algerian</vt:lpstr>
      <vt:lpstr>Arial</vt:lpstr>
      <vt:lpstr>Arial Black</vt:lpstr>
      <vt:lpstr>Times New Roman</vt:lpstr>
      <vt:lpstr>Tw Cen MT</vt:lpstr>
      <vt:lpstr>Circuit</vt:lpstr>
      <vt:lpstr>A 3.3. Platforma educationala online pentru sprijin profesional. Identificare resurse educaționale pentru susținerea educației incluzive de calitate </vt:lpstr>
      <vt:lpstr>Ce este educaţia incluzivă? </vt:lpstr>
      <vt:lpstr>Educaţia incluzivă presupune: </vt:lpstr>
      <vt:lpstr>Educaţia incluzivă presupune: </vt:lpstr>
      <vt:lpstr>Educaţia incluzivă presupune</vt:lpstr>
      <vt:lpstr>Integrarea ces</vt:lpstr>
      <vt:lpstr>Integrarea ces</vt:lpstr>
      <vt:lpstr>Integrarea ces</vt:lpstr>
      <vt:lpstr>Integrarea ces</vt:lpstr>
      <vt:lpstr>Integrarea ces</vt:lpstr>
      <vt:lpstr>INTEGRAREA SCOLARA</vt:lpstr>
      <vt:lpstr>INCLUZIUNEA EDUCATIONALA</vt:lpstr>
      <vt:lpstr>CES</vt:lpstr>
      <vt:lpstr>CES</vt:lpstr>
      <vt:lpstr>CES IN GRADINITE</vt:lpstr>
      <vt:lpstr>CES IN GRADINITE</vt:lpstr>
      <vt:lpstr>CES</vt:lpstr>
      <vt:lpstr>INCLUZIUNEA EDUCATIONALA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3.3. Platforma educationala online pentru sprijin profesional. Identificare resurse educaționale pentru susținerea educației incluzive de calitate</dc:title>
  <dc:creator>Calculator</dc:creator>
  <cp:lastModifiedBy>Irina Mihailescu</cp:lastModifiedBy>
  <cp:revision>5</cp:revision>
  <dcterms:created xsi:type="dcterms:W3CDTF">2019-10-29T14:37:23Z</dcterms:created>
  <dcterms:modified xsi:type="dcterms:W3CDTF">2019-11-22T10:55:44Z</dcterms:modified>
</cp:coreProperties>
</file>