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0" d="100"/>
          <a:sy n="90" d="100"/>
        </p:scale>
        <p:origin x="16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21/11/2019</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21/11/2019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21/11/2019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21/11/2019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21/11/2019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21/11/2019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21/11/2019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21/11/2019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21/11/2019</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ro-RO" sz="2000" b="1" dirty="0">
                <a:latin typeface="Times New Roman" panose="02020603050405020304" pitchFamily="18" charset="0"/>
                <a:cs typeface="Times New Roman" panose="02020603050405020304" pitchFamily="18" charset="0"/>
              </a:rPr>
              <a:t>A 3.3. Platforma educationala online pentru sprijin </a:t>
            </a:r>
            <a:br>
              <a:rPr lang="ro-RO" sz="2000" b="1" dirty="0">
                <a:latin typeface="Times New Roman" panose="02020603050405020304" pitchFamily="18" charset="0"/>
                <a:cs typeface="Times New Roman" panose="02020603050405020304" pitchFamily="18" charset="0"/>
              </a:rPr>
            </a:br>
            <a:r>
              <a:rPr lang="en-US" sz="2000" b="1" dirty="0" err="1">
                <a:latin typeface="Times New Roman" panose="02020603050405020304" pitchFamily="18" charset="0"/>
                <a:cs typeface="Times New Roman" panose="02020603050405020304" pitchFamily="18" charset="0"/>
              </a:rPr>
              <a:t>Resurse</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pentru</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dezvoltarea</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unui</a:t>
            </a:r>
            <a:r>
              <a:rPr lang="en-US" sz="2000" b="1" dirty="0">
                <a:latin typeface="Times New Roman" panose="02020603050405020304" pitchFamily="18" charset="0"/>
                <a:cs typeface="Times New Roman" panose="02020603050405020304" pitchFamily="18" charset="0"/>
              </a:rPr>
              <a:t> management </a:t>
            </a:r>
            <a:r>
              <a:rPr lang="en-US" sz="2000" b="1" dirty="0" err="1">
                <a:latin typeface="Times New Roman" panose="02020603050405020304" pitchFamily="18" charset="0"/>
                <a:cs typeface="Times New Roman" panose="02020603050405020304" pitchFamily="18" charset="0"/>
              </a:rPr>
              <a:t>instituțional</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antreprenorial</a:t>
            </a:r>
            <a:r>
              <a:rPr lang="en-US" sz="2000" b="1" dirty="0">
                <a:latin typeface="Times New Roman" panose="02020603050405020304" pitchFamily="18" charset="0"/>
                <a:cs typeface="Times New Roman" panose="02020603050405020304" pitchFamily="18" charset="0"/>
              </a:rPr>
              <a:t> de </a:t>
            </a:r>
            <a:r>
              <a:rPr lang="en-US" sz="2000" b="1" dirty="0" err="1">
                <a:latin typeface="Times New Roman" panose="02020603050405020304" pitchFamily="18" charset="0"/>
                <a:cs typeface="Times New Roman" panose="02020603050405020304" pitchFamily="18" charset="0"/>
              </a:rPr>
              <a:t>calitate</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în</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școli</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defavorizate</a:t>
            </a:r>
            <a:br>
              <a:rPr lang="ro-RO" b="1" dirty="0">
                <a:latin typeface="Times New Roman" panose="02020603050405020304" pitchFamily="18" charset="0"/>
                <a:cs typeface="Times New Roman" panose="02020603050405020304" pitchFamily="18" charset="0"/>
              </a:rPr>
            </a:br>
            <a:br>
              <a:rPr lang="ro-RO" sz="4000" b="1" dirty="0">
                <a:latin typeface="Times New Roman" panose="02020603050405020304" pitchFamily="18" charset="0"/>
                <a:cs typeface="Times New Roman" panose="02020603050405020304" pitchFamily="18" charset="0"/>
              </a:rPr>
            </a:br>
            <a:r>
              <a:rPr lang="ro-RO" sz="4000" b="1" dirty="0">
                <a:solidFill>
                  <a:srgbClr val="002060"/>
                </a:solidFill>
                <a:latin typeface="Times New Roman" panose="02020603050405020304" pitchFamily="18" charset="0"/>
                <a:cs typeface="Times New Roman" panose="02020603050405020304" pitchFamily="18" charset="0"/>
              </a:rPr>
              <a:t>putem manageria incluziunea scolara?</a:t>
            </a:r>
            <a:endParaRPr lang="ro-RO" dirty="0">
              <a:solidFill>
                <a:srgbClr val="002060"/>
              </a:solidFill>
            </a:endParaRPr>
          </a:p>
        </p:txBody>
      </p:sp>
    </p:spTree>
    <p:extLst>
      <p:ext uri="{BB962C8B-B14F-4D97-AF65-F5344CB8AC3E}">
        <p14:creationId xmlns:p14="http://schemas.microsoft.com/office/powerpoint/2010/main" val="3062778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MANAGERIEREA INCLUZIUNII EDUCATIONALE</a:t>
            </a:r>
          </a:p>
        </p:txBody>
      </p:sp>
      <p:sp>
        <p:nvSpPr>
          <p:cNvPr id="3" name="Content Placeholder 2"/>
          <p:cNvSpPr>
            <a:spLocks noGrp="1"/>
          </p:cNvSpPr>
          <p:nvPr>
            <p:ph idx="1"/>
          </p:nvPr>
        </p:nvSpPr>
        <p:spPr>
          <a:xfrm>
            <a:off x="685801" y="1712891"/>
            <a:ext cx="11046853" cy="5145110"/>
          </a:xfrm>
        </p:spPr>
        <p:txBody>
          <a:bodyPr>
            <a:noAutofit/>
          </a:bodyPr>
          <a:lstStyle/>
          <a:p>
            <a:pPr marL="0" indent="0" algn="just">
              <a:buNone/>
            </a:pPr>
            <a:r>
              <a:rPr lang="ro-RO" sz="2400" b="1" dirty="0">
                <a:solidFill>
                  <a:schemeClr val="accent6">
                    <a:lumMod val="75000"/>
                  </a:schemeClr>
                </a:solidFill>
              </a:rPr>
              <a:t>Scoala incluziva </a:t>
            </a:r>
            <a:r>
              <a:rPr lang="ro-RO" sz="2400" b="1" dirty="0"/>
              <a:t>faciliteaza accesul tuturor la o educatie de calitate prin:</a:t>
            </a:r>
            <a:endParaRPr lang="ro-RO" sz="2400" dirty="0"/>
          </a:p>
          <a:p>
            <a:pPr algn="just"/>
            <a:r>
              <a:rPr lang="ro-RO" sz="2400" dirty="0"/>
              <a:t>. ameliorarea si flexibilizarea curriculum-ului;</a:t>
            </a:r>
          </a:p>
          <a:p>
            <a:pPr algn="just"/>
            <a:r>
              <a:rPr lang="ro-RO" sz="2400" dirty="0"/>
              <a:t>. utilizarea unor metodologii de predare - învatare - evaluare centrate pe elev;</a:t>
            </a:r>
          </a:p>
          <a:p>
            <a:pPr algn="just"/>
            <a:r>
              <a:rPr lang="ro-RO" sz="2400" dirty="0"/>
              <a:t>. implicarea comunitatii în viata scolara;</a:t>
            </a:r>
          </a:p>
          <a:p>
            <a:pPr algn="just"/>
            <a:r>
              <a:rPr lang="ro-RO" sz="2400" dirty="0"/>
              <a:t>. formarea cadrelor didactice din perspectiva valorilor educatiei incluzive;</a:t>
            </a:r>
          </a:p>
          <a:p>
            <a:pPr algn="just"/>
            <a:r>
              <a:rPr lang="ro-RO" sz="2400" dirty="0"/>
              <a:t>. oferirea de servicii educationale conform principiului ,,resursa urmeaza copilul";</a:t>
            </a:r>
          </a:p>
          <a:p>
            <a:pPr algn="just"/>
            <a:r>
              <a:rPr lang="ro-RO" sz="2400" dirty="0"/>
              <a:t>. programe de tip "A doua sansa" dedicate persoanelor care au abandonat scoala sau nu au frecventat niciodata învatamântul obligatoriu;</a:t>
            </a:r>
          </a:p>
          <a:p>
            <a:pPr algn="just"/>
            <a:r>
              <a:rPr lang="ro-RO" sz="2400" dirty="0"/>
              <a:t>. îmbunatatirea atitudinilor adultilor si copiilor fata de diversitatea culturala, umana si etnica dintr-ocomunitate.</a:t>
            </a:r>
          </a:p>
          <a:p>
            <a:pPr algn="just"/>
            <a:endParaRPr lang="ro-RO" sz="2400" dirty="0"/>
          </a:p>
        </p:txBody>
      </p:sp>
    </p:spTree>
    <p:extLst>
      <p:ext uri="{BB962C8B-B14F-4D97-AF65-F5344CB8AC3E}">
        <p14:creationId xmlns:p14="http://schemas.microsoft.com/office/powerpoint/2010/main" val="34374710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MANAGERIEREA INCLUZIUNII EDUCATIONALE</a:t>
            </a:r>
          </a:p>
        </p:txBody>
      </p:sp>
      <p:sp>
        <p:nvSpPr>
          <p:cNvPr id="3" name="Content Placeholder 2"/>
          <p:cNvSpPr>
            <a:spLocks noGrp="1"/>
          </p:cNvSpPr>
          <p:nvPr>
            <p:ph idx="1"/>
          </p:nvPr>
        </p:nvSpPr>
        <p:spPr>
          <a:xfrm>
            <a:off x="685801" y="1712891"/>
            <a:ext cx="10131425" cy="4078310"/>
          </a:xfrm>
        </p:spPr>
        <p:txBody>
          <a:bodyPr>
            <a:noAutofit/>
          </a:bodyPr>
          <a:lstStyle/>
          <a:p>
            <a:pPr marL="0" indent="0" algn="ctr">
              <a:buNone/>
            </a:pPr>
            <a:r>
              <a:rPr lang="ro-RO" sz="2400" b="1" dirty="0">
                <a:solidFill>
                  <a:schemeClr val="accent6">
                    <a:lumMod val="75000"/>
                  </a:schemeClr>
                </a:solidFill>
                <a:latin typeface="Times New Roman" panose="02020603050405020304" pitchFamily="18" charset="0"/>
                <a:cs typeface="Times New Roman" panose="02020603050405020304" pitchFamily="18" charset="0"/>
              </a:rPr>
              <a:t>Dimensiuni ale incluziunii la nivel scolar</a:t>
            </a:r>
            <a:endParaRPr lang="ro-RO" sz="2400" dirty="0">
              <a:latin typeface="Times New Roman" panose="02020603050405020304" pitchFamily="18" charset="0"/>
              <a:cs typeface="Times New Roman" panose="02020603050405020304" pitchFamily="18" charset="0"/>
            </a:endParaRPr>
          </a:p>
          <a:p>
            <a:pPr marL="0" indent="0">
              <a:buNone/>
            </a:pPr>
            <a:r>
              <a:rPr lang="ro-RO" sz="2400" b="1" u="sng" dirty="0">
                <a:latin typeface="Times New Roman" panose="02020603050405020304" pitchFamily="18" charset="0"/>
                <a:cs typeface="Times New Roman" panose="02020603050405020304" pitchFamily="18" charset="0"/>
              </a:rPr>
              <a:t>Dimensiunea culturala</a:t>
            </a:r>
            <a:endParaRPr lang="ro-RO" sz="2400" dirty="0">
              <a:latin typeface="Times New Roman" panose="02020603050405020304" pitchFamily="18" charset="0"/>
              <a:cs typeface="Times New Roman" panose="02020603050405020304" pitchFamily="18" charset="0"/>
            </a:endParaRPr>
          </a:p>
          <a:p>
            <a:r>
              <a:rPr lang="ro-RO" sz="2400" dirty="0">
                <a:latin typeface="Times New Roman" panose="02020603050405020304" pitchFamily="18" charset="0"/>
                <a:cs typeface="Times New Roman" panose="02020603050405020304" pitchFamily="18" charset="0"/>
              </a:rPr>
              <a:t>Filosofia educatiei incluzive este împartasita de toate cadrele didactice din scoala si poate fi observata de toti membrii comunitatii scolare si de toti cei care intra în scoala. </a:t>
            </a:r>
          </a:p>
          <a:p>
            <a:r>
              <a:rPr lang="ro-RO" sz="2400" dirty="0">
                <a:latin typeface="Times New Roman" panose="02020603050405020304" pitchFamily="18" charset="0"/>
                <a:cs typeface="Times New Roman" panose="02020603050405020304" pitchFamily="18" charset="0"/>
              </a:rPr>
              <a:t>Crearea unei culturi a scolii trebuie sa devina un proces la fel de important ca acela de predare a cunostintelor si de dezvoltare a deprinderilor. </a:t>
            </a:r>
          </a:p>
          <a:p>
            <a:r>
              <a:rPr lang="ro-RO" sz="2400" dirty="0">
                <a:latin typeface="Times New Roman" panose="02020603050405020304" pitchFamily="18" charset="0"/>
                <a:cs typeface="Times New Roman" panose="02020603050405020304" pitchFamily="18" charset="0"/>
              </a:rPr>
              <a:t>O astfel de filosofie va putea sta apoi la baza elaborarii unor strategii si a luarii unor decizii curente privind practica.</a:t>
            </a:r>
          </a:p>
          <a:p>
            <a:endParaRPr lang="ro-RO"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5795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MANAGERIEREA INCLUZIUNII EDUCATIONALE</a:t>
            </a:r>
          </a:p>
        </p:txBody>
      </p:sp>
      <p:sp>
        <p:nvSpPr>
          <p:cNvPr id="3" name="Content Placeholder 2"/>
          <p:cNvSpPr>
            <a:spLocks noGrp="1"/>
          </p:cNvSpPr>
          <p:nvPr>
            <p:ph idx="1"/>
          </p:nvPr>
        </p:nvSpPr>
        <p:spPr/>
        <p:txBody>
          <a:bodyPr/>
          <a:lstStyle/>
          <a:p>
            <a:pPr marL="0" indent="0" algn="just">
              <a:buNone/>
            </a:pPr>
            <a:r>
              <a:rPr lang="ro-RO" sz="2400" b="1" dirty="0">
                <a:latin typeface="Times New Roman" panose="02020603050405020304" pitchFamily="18" charset="0"/>
                <a:cs typeface="Times New Roman" panose="02020603050405020304" pitchFamily="18" charset="0"/>
              </a:rPr>
              <a:t>                           Dimensiunea strategica</a:t>
            </a:r>
            <a:endParaRPr lang="ro-RO" sz="2400" dirty="0">
              <a:latin typeface="Times New Roman" panose="02020603050405020304" pitchFamily="18" charset="0"/>
              <a:cs typeface="Times New Roman" panose="02020603050405020304" pitchFamily="18" charset="0"/>
            </a:endParaRPr>
          </a:p>
          <a:p>
            <a:pPr algn="just"/>
            <a:r>
              <a:rPr lang="ro-RO" sz="2400" dirty="0">
                <a:latin typeface="Times New Roman" panose="02020603050405020304" pitchFamily="18" charset="0"/>
                <a:cs typeface="Times New Roman" panose="02020603050405020304" pitchFamily="18" charset="0"/>
              </a:rPr>
              <a:t>Se refera la plasarea </a:t>
            </a:r>
            <a:r>
              <a:rPr lang="ro-RO" sz="2400" b="1" dirty="0">
                <a:latin typeface="Times New Roman" panose="02020603050405020304" pitchFamily="18" charset="0"/>
                <a:cs typeface="Times New Roman" panose="02020603050405020304" pitchFamily="18" charset="0"/>
              </a:rPr>
              <a:t>abordarii incluzive în nucleul dezvoltarii scolare</a:t>
            </a:r>
            <a:r>
              <a:rPr lang="ro-RO" sz="2400" dirty="0">
                <a:latin typeface="Times New Roman" panose="02020603050405020304" pitchFamily="18" charset="0"/>
                <a:cs typeface="Times New Roman" panose="02020603050405020304" pitchFamily="18" charset="0"/>
              </a:rPr>
              <a:t>, astfel încât aceasta sa se reflecte în toate strategiile scolare si sa nu fie privita ca o adaugire exterioara, distincta de toate celelalte. </a:t>
            </a:r>
          </a:p>
          <a:p>
            <a:pPr algn="just"/>
            <a:r>
              <a:rPr lang="ro-RO" sz="2400" dirty="0">
                <a:latin typeface="Times New Roman" panose="02020603050405020304" pitchFamily="18" charset="0"/>
                <a:cs typeface="Times New Roman" panose="02020603050405020304" pitchFamily="18" charset="0"/>
              </a:rPr>
              <a:t>Conceptul de educatie incluziva trebuie sa se reflecte în toate documentele de planificare scolara.</a:t>
            </a:r>
          </a:p>
          <a:p>
            <a:endParaRPr lang="ro-RO" dirty="0"/>
          </a:p>
        </p:txBody>
      </p:sp>
    </p:spTree>
    <p:extLst>
      <p:ext uri="{BB962C8B-B14F-4D97-AF65-F5344CB8AC3E}">
        <p14:creationId xmlns:p14="http://schemas.microsoft.com/office/powerpoint/2010/main" val="35555653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MANAGERIEREA INCLUZIUNII EDUCATIONALE</a:t>
            </a:r>
          </a:p>
        </p:txBody>
      </p:sp>
      <p:sp>
        <p:nvSpPr>
          <p:cNvPr id="3" name="Content Placeholder 2"/>
          <p:cNvSpPr>
            <a:spLocks noGrp="1"/>
          </p:cNvSpPr>
          <p:nvPr>
            <p:ph idx="1"/>
          </p:nvPr>
        </p:nvSpPr>
        <p:spPr/>
        <p:txBody>
          <a:bodyPr>
            <a:normAutofit/>
          </a:bodyPr>
          <a:lstStyle/>
          <a:p>
            <a:pPr marL="0" indent="0" algn="just">
              <a:buNone/>
            </a:pPr>
            <a:r>
              <a:rPr lang="ro-RO" sz="2400" b="1" dirty="0">
                <a:latin typeface="Times New Roman" panose="02020603050405020304" pitchFamily="18" charset="0"/>
                <a:cs typeface="Times New Roman" panose="02020603050405020304" pitchFamily="18" charset="0"/>
              </a:rPr>
              <a:t>                            Dimensiunea practica</a:t>
            </a:r>
            <a:endParaRPr lang="ro-RO" sz="2400" dirty="0">
              <a:latin typeface="Times New Roman" panose="02020603050405020304" pitchFamily="18" charset="0"/>
              <a:cs typeface="Times New Roman" panose="02020603050405020304" pitchFamily="18" charset="0"/>
            </a:endParaRPr>
          </a:p>
          <a:p>
            <a:pPr algn="just"/>
            <a:r>
              <a:rPr lang="ro-RO" sz="2400" dirty="0">
                <a:latin typeface="Times New Roman" panose="02020603050405020304" pitchFamily="18" charset="0"/>
                <a:cs typeface="Times New Roman" panose="02020603050405020304" pitchFamily="18" charset="0"/>
              </a:rPr>
              <a:t>Se refera la asigurarea </a:t>
            </a:r>
            <a:r>
              <a:rPr lang="ro-RO" sz="2400" b="1" dirty="0">
                <a:latin typeface="Times New Roman" panose="02020603050405020304" pitchFamily="18" charset="0"/>
                <a:cs typeface="Times New Roman" panose="02020603050405020304" pitchFamily="18" charset="0"/>
              </a:rPr>
              <a:t>reflectarii în activitatea la clasa atât a culturii cât si a politicilor incluzive ale scolii.</a:t>
            </a:r>
          </a:p>
          <a:p>
            <a:pPr algn="just"/>
            <a:r>
              <a:rPr lang="ro-RO" sz="2400" dirty="0">
                <a:latin typeface="Times New Roman" panose="02020603050405020304" pitchFamily="18" charset="0"/>
                <a:cs typeface="Times New Roman" panose="02020603050405020304" pitchFamily="18" charset="0"/>
              </a:rPr>
              <a:t>Metodele de predare - învatare - evaluare trebuie sa </a:t>
            </a:r>
            <a:r>
              <a:rPr lang="ro-RO" sz="2400" b="1" dirty="0">
                <a:latin typeface="Times New Roman" panose="02020603050405020304" pitchFamily="18" charset="0"/>
                <a:cs typeface="Times New Roman" panose="02020603050405020304" pitchFamily="18" charset="0"/>
              </a:rPr>
              <a:t>încurajeze participarea fiecarui elev la activitatile desfasurate în cadrul orelor de curs.</a:t>
            </a:r>
          </a:p>
          <a:p>
            <a:pPr algn="just"/>
            <a:r>
              <a:rPr lang="ro-RO" sz="2400" b="1" dirty="0">
                <a:latin typeface="Times New Roman" panose="02020603050405020304" pitchFamily="18" charset="0"/>
                <a:cs typeface="Times New Roman" panose="02020603050405020304" pitchFamily="18" charset="0"/>
              </a:rPr>
              <a:t> </a:t>
            </a:r>
          </a:p>
          <a:p>
            <a:pPr algn="just"/>
            <a:endParaRPr lang="ro-RO"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39925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MANAGERIEREA INCLUZIUNII EDUCATIONALE</a:t>
            </a:r>
          </a:p>
        </p:txBody>
      </p:sp>
      <p:sp>
        <p:nvSpPr>
          <p:cNvPr id="3" name="Content Placeholder 2"/>
          <p:cNvSpPr>
            <a:spLocks noGrp="1"/>
          </p:cNvSpPr>
          <p:nvPr>
            <p:ph idx="1"/>
          </p:nvPr>
        </p:nvSpPr>
        <p:spPr>
          <a:xfrm>
            <a:off x="360609" y="1828800"/>
            <a:ext cx="10829680" cy="4219977"/>
          </a:xfrm>
        </p:spPr>
        <p:txBody>
          <a:bodyPr>
            <a:noAutofit/>
          </a:bodyPr>
          <a:lstStyle/>
          <a:p>
            <a:pPr marL="0" indent="0" algn="just">
              <a:buNone/>
            </a:pPr>
            <a:r>
              <a:rPr lang="ro-RO" sz="2400" b="1" dirty="0">
                <a:latin typeface="Times New Roman" panose="02020603050405020304" pitchFamily="18" charset="0"/>
                <a:cs typeface="Times New Roman" panose="02020603050405020304" pitchFamily="18" charset="0"/>
              </a:rPr>
              <a:t>	Cei implicati în educatia incluziva trebuie sa </a:t>
            </a:r>
            <a:r>
              <a:rPr lang="ro-RO" sz="2400" dirty="0">
                <a:latin typeface="Times New Roman" panose="02020603050405020304" pitchFamily="18" charset="0"/>
                <a:cs typeface="Times New Roman" panose="02020603050405020304" pitchFamily="18" charset="0"/>
              </a:rPr>
              <a:t>puna accentul pe dezvoltarea de activitati care comporta lucrul în echipa si cooperarea, pe respectarea identitatii culturale a fiecarui copil în parte si pe monitorizarea constanta a eficacitatii activitatilor de predare - învatare - evaluare la nivelul fiecarui copil.</a:t>
            </a:r>
          </a:p>
          <a:p>
            <a:pPr marL="0" indent="0" algn="just">
              <a:buNone/>
            </a:pPr>
            <a:r>
              <a:rPr lang="ro-RO" sz="2400" dirty="0">
                <a:latin typeface="Times New Roman" panose="02020603050405020304" pitchFamily="18" charset="0"/>
                <a:cs typeface="Times New Roman" panose="02020603050405020304" pitchFamily="18" charset="0"/>
              </a:rPr>
              <a:t>	În acelasi timp, programele de sprijin si remediere scolara, utilizarea posibilitatilor oferite de curriculum-ul la decizia scolii si implicarea parintilor în diverse activitati extracurriculare organizate la nivelul unitatii de învatamânt reprezinta tot atâtia pasi catre succesul scolar al fiecarui copil.</a:t>
            </a:r>
          </a:p>
          <a:p>
            <a:pPr algn="just"/>
            <a:r>
              <a:rPr lang="ro-RO" sz="2400" dirty="0">
                <a:latin typeface="Times New Roman" panose="02020603050405020304" pitchFamily="18" charset="0"/>
                <a:cs typeface="Times New Roman" panose="02020603050405020304" pitchFamily="18" charset="0"/>
              </a:rPr>
              <a:t> </a:t>
            </a:r>
          </a:p>
          <a:p>
            <a:pPr algn="just"/>
            <a:r>
              <a:rPr lang="ro-RO" sz="2400" dirty="0">
                <a:latin typeface="Times New Roman" panose="02020603050405020304" pitchFamily="18" charset="0"/>
                <a:cs typeface="Times New Roman" panose="02020603050405020304" pitchFamily="18" charset="0"/>
              </a:rPr>
              <a:t> </a:t>
            </a:r>
          </a:p>
        </p:txBody>
      </p:sp>
      <p:sp>
        <p:nvSpPr>
          <p:cNvPr id="4" name="Rectangle 3"/>
          <p:cNvSpPr/>
          <p:nvPr/>
        </p:nvSpPr>
        <p:spPr>
          <a:xfrm>
            <a:off x="11069101" y="3717409"/>
            <a:ext cx="242374" cy="369332"/>
          </a:xfrm>
          <a:prstGeom prst="rect">
            <a:avLst/>
          </a:prstGeom>
        </p:spPr>
        <p:txBody>
          <a:bodyPr wrap="none">
            <a:spAutoFit/>
          </a:bodyPr>
          <a:lstStyle/>
          <a:p>
            <a:r>
              <a:rPr lang="ro-RO" dirty="0">
                <a:latin typeface="Times New Roman" panose="02020603050405020304" pitchFamily="18" charset="0"/>
                <a:cs typeface="Times New Roman" panose="02020603050405020304" pitchFamily="18" charset="0"/>
              </a:rPr>
              <a:t> </a:t>
            </a:r>
            <a:endParaRPr lang="ro-RO" dirty="0"/>
          </a:p>
        </p:txBody>
      </p:sp>
    </p:spTree>
    <p:extLst>
      <p:ext uri="{BB962C8B-B14F-4D97-AF65-F5344CB8AC3E}">
        <p14:creationId xmlns:p14="http://schemas.microsoft.com/office/powerpoint/2010/main" val="2834205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1"/>
            <a:ext cx="10131425" cy="1210614"/>
          </a:xfrm>
        </p:spPr>
        <p:txBody>
          <a:bodyPr/>
          <a:lstStyle/>
          <a:p>
            <a:pPr algn="ctr"/>
            <a:r>
              <a:rPr lang="ro-RO" dirty="0"/>
              <a:t>MANAGERIEREA INCLUZIUNII EDUCATIONALE</a:t>
            </a:r>
          </a:p>
        </p:txBody>
      </p:sp>
      <p:sp>
        <p:nvSpPr>
          <p:cNvPr id="3" name="Content Placeholder 2"/>
          <p:cNvSpPr>
            <a:spLocks noGrp="1"/>
          </p:cNvSpPr>
          <p:nvPr>
            <p:ph idx="1"/>
          </p:nvPr>
        </p:nvSpPr>
        <p:spPr>
          <a:xfrm>
            <a:off x="373488" y="1416675"/>
            <a:ext cx="11204620" cy="5859887"/>
          </a:xfrm>
        </p:spPr>
        <p:txBody>
          <a:bodyPr>
            <a:noAutofit/>
          </a:bodyPr>
          <a:lstStyle/>
          <a:p>
            <a:pPr marL="0" indent="0" algn="ctr">
              <a:buNone/>
            </a:pPr>
            <a:r>
              <a:rPr lang="ro-RO" sz="2000" b="1" u="sng" dirty="0">
                <a:solidFill>
                  <a:schemeClr val="accent6">
                    <a:lumMod val="75000"/>
                  </a:schemeClr>
                </a:solidFill>
              </a:rPr>
              <a:t>Membrii echipelor manageriale din școli ar trebui formati sa utilizeze strategii centrate pe:</a:t>
            </a:r>
          </a:p>
          <a:p>
            <a:pPr algn="just"/>
            <a:r>
              <a:rPr lang="ro-RO" sz="2000" dirty="0"/>
              <a:t>- prevenirea abandonului școlar, cu accent pe identificarea timpurie a riscurilor de abandon școlar și a copiilor în situații de risc,</a:t>
            </a:r>
          </a:p>
          <a:p>
            <a:pPr algn="just"/>
            <a:r>
              <a:rPr lang="ro-RO" sz="2000" dirty="0"/>
              <a:t>-  gestionarea riscurilor de abandon școlar prin planul de dezvoltare instituțional al școlii, - sprijin pentru interacțiuni pozitive cu părinții în vederea dezvoltării parteneriatului școală-părinți, </a:t>
            </a:r>
          </a:p>
          <a:p>
            <a:pPr algn="just"/>
            <a:r>
              <a:rPr lang="ro-RO" sz="2000" dirty="0"/>
              <a:t>- identificarea și atragerea resurselor suplimentare necesare școlii pentru obținerea unor rezultate școlare mai bune, </a:t>
            </a:r>
          </a:p>
          <a:p>
            <a:pPr algn="just"/>
            <a:r>
              <a:rPr lang="ro-RO" sz="2000" dirty="0"/>
              <a:t>- monitorizarea și evaluarea indicatorilor de progres și incluziune educațională a copiilor, - facilitarea formării continue adecvate nevoii reale de formare a profesorilor și personalului de sprijin, </a:t>
            </a:r>
          </a:p>
          <a:p>
            <a:pPr algn="just"/>
            <a:r>
              <a:rPr lang="ro-RO" sz="2000" dirty="0"/>
              <a:t>- mobilizarea rețelelor comunitare pentru prevenirea absenteismului și abandonului școlar,</a:t>
            </a:r>
          </a:p>
          <a:p>
            <a:pPr algn="just"/>
            <a:r>
              <a:rPr lang="ro-RO" sz="2000" dirty="0"/>
              <a:t>-  implicarea comunității în viața școlii și orice alt domeniu care asigură creșterea competențelor echipelor manageriale de a preveni și reduce abandonul școlar</a:t>
            </a:r>
          </a:p>
          <a:p>
            <a:pPr algn="just"/>
            <a:r>
              <a:rPr lang="ro-RO" sz="2000" dirty="0"/>
              <a:t> </a:t>
            </a:r>
          </a:p>
          <a:p>
            <a:pPr algn="just"/>
            <a:r>
              <a:rPr lang="ro-RO" sz="2000" dirty="0"/>
              <a:t> </a:t>
            </a:r>
          </a:p>
          <a:p>
            <a:pPr algn="just"/>
            <a:endParaRPr lang="ro-RO" sz="2000" dirty="0"/>
          </a:p>
        </p:txBody>
      </p:sp>
    </p:spTree>
    <p:extLst>
      <p:ext uri="{BB962C8B-B14F-4D97-AF65-F5344CB8AC3E}">
        <p14:creationId xmlns:p14="http://schemas.microsoft.com/office/powerpoint/2010/main" val="252913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MANAGERIEREA INCLUZIUNII EDUCATIONALE</a:t>
            </a:r>
          </a:p>
        </p:txBody>
      </p:sp>
      <p:sp>
        <p:nvSpPr>
          <p:cNvPr id="3" name="Content Placeholder 2"/>
          <p:cNvSpPr>
            <a:spLocks noGrp="1"/>
          </p:cNvSpPr>
          <p:nvPr>
            <p:ph idx="1"/>
          </p:nvPr>
        </p:nvSpPr>
        <p:spPr/>
        <p:txBody>
          <a:bodyPr>
            <a:normAutofit/>
          </a:bodyPr>
          <a:lstStyle/>
          <a:p>
            <a:pPr lvl="1"/>
            <a:r>
              <a:rPr lang="ro-RO" sz="2200" dirty="0">
                <a:latin typeface="Times New Roman" panose="02020603050405020304" pitchFamily="18" charset="0"/>
                <a:cs typeface="Times New Roman" panose="02020603050405020304" pitchFamily="18" charset="0"/>
              </a:rPr>
              <a:t>Procesul de </a:t>
            </a:r>
            <a:r>
              <a:rPr lang="ro-RO" sz="2200" b="1" dirty="0">
                <a:solidFill>
                  <a:schemeClr val="accent6">
                    <a:lumMod val="75000"/>
                  </a:schemeClr>
                </a:solidFill>
                <a:latin typeface="Times New Roman" panose="02020603050405020304" pitchFamily="18" charset="0"/>
                <a:cs typeface="Times New Roman" panose="02020603050405020304" pitchFamily="18" charset="0"/>
              </a:rPr>
              <a:t>transformare a scolii traditionale într-una incluziva </a:t>
            </a:r>
            <a:r>
              <a:rPr lang="ro-RO" sz="2200" dirty="0">
                <a:latin typeface="Times New Roman" panose="02020603050405020304" pitchFamily="18" charset="0"/>
                <a:cs typeface="Times New Roman" panose="02020603050405020304" pitchFamily="18" charset="0"/>
              </a:rPr>
              <a:t>cere timp si tehnici noi de abordare din partea fiecarui profesor. </a:t>
            </a:r>
          </a:p>
          <a:p>
            <a:pPr lvl="1"/>
            <a:r>
              <a:rPr lang="ro-RO" sz="2200" b="1" u="sng" dirty="0">
                <a:solidFill>
                  <a:schemeClr val="accent6">
                    <a:lumMod val="75000"/>
                  </a:schemeClr>
                </a:solidFill>
                <a:latin typeface="Times New Roman" panose="02020603050405020304" pitchFamily="18" charset="0"/>
                <a:cs typeface="Times New Roman" panose="02020603050405020304" pitchFamily="18" charset="0"/>
              </a:rPr>
              <a:t>Obiectivele educatiei incluzive </a:t>
            </a:r>
            <a:r>
              <a:rPr lang="ro-RO" sz="2200" dirty="0">
                <a:latin typeface="Times New Roman" panose="02020603050405020304" pitchFamily="18" charset="0"/>
                <a:cs typeface="Times New Roman" panose="02020603050405020304" pitchFamily="18" charset="0"/>
              </a:rPr>
              <a:t>vizeaza:</a:t>
            </a:r>
          </a:p>
          <a:p>
            <a:r>
              <a:rPr lang="ro-RO" sz="2400" b="1" dirty="0">
                <a:latin typeface="Times New Roman" panose="02020603050405020304" pitchFamily="18" charset="0"/>
                <a:cs typeface="Times New Roman" panose="02020603050405020304" pitchFamily="18" charset="0"/>
              </a:rPr>
              <a:t>combaterea neparticiparii scolare, ca si a abandonului si esecului scolar</a:t>
            </a:r>
            <a:r>
              <a:rPr lang="ro-RO" sz="2400" dirty="0">
                <a:latin typeface="Times New Roman" panose="02020603050405020304" pitchFamily="18" charset="0"/>
                <a:cs typeface="Times New Roman" panose="02020603050405020304" pitchFamily="18" charset="0"/>
              </a:rPr>
              <a:t>, prin demersuri care depasesc barierele impuse de dificultatile de ordin material, personal, familial sau social cu care se confrunta copiii. </a:t>
            </a:r>
          </a:p>
          <a:p>
            <a:r>
              <a:rPr lang="ro-RO" sz="2400" dirty="0">
                <a:latin typeface="Times New Roman" panose="02020603050405020304" pitchFamily="18" charset="0"/>
                <a:cs typeface="Times New Roman" panose="02020603050405020304" pitchFamily="18" charset="0"/>
              </a:rPr>
              <a:t> asigurarea unor </a:t>
            </a:r>
            <a:r>
              <a:rPr lang="ro-RO" sz="2400" b="1" dirty="0">
                <a:latin typeface="Times New Roman" panose="02020603050405020304" pitchFamily="18" charset="0"/>
                <a:cs typeface="Times New Roman" panose="02020603050405020304" pitchFamily="18" charset="0"/>
              </a:rPr>
              <a:t>conditii optime de învatare </a:t>
            </a:r>
            <a:r>
              <a:rPr lang="ro-RO" sz="2400" dirty="0">
                <a:latin typeface="Times New Roman" panose="02020603050405020304" pitchFamily="18" charset="0"/>
                <a:cs typeface="Times New Roman" panose="02020603050405020304" pitchFamily="18" charset="0"/>
              </a:rPr>
              <a:t>care sa ofere tuturor sansa unui start egal în viata din punct de vedere educational.</a:t>
            </a:r>
          </a:p>
          <a:p>
            <a:endParaRPr lang="ro-RO"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01185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MANAGERIEREA INCLUZIUNII EDUCATIONALE</a:t>
            </a:r>
          </a:p>
        </p:txBody>
      </p:sp>
      <p:sp>
        <p:nvSpPr>
          <p:cNvPr id="3" name="Content Placeholder 2"/>
          <p:cNvSpPr>
            <a:spLocks noGrp="1"/>
          </p:cNvSpPr>
          <p:nvPr>
            <p:ph idx="1"/>
          </p:nvPr>
        </p:nvSpPr>
        <p:spPr/>
        <p:txBody>
          <a:bodyPr/>
          <a:lstStyle/>
          <a:p>
            <a:pPr algn="just"/>
            <a:r>
              <a:rPr lang="ro-RO" sz="2400" b="1" u="sng" dirty="0">
                <a:latin typeface="Times New Roman" panose="02020603050405020304" pitchFamily="18" charset="0"/>
                <a:cs typeface="Times New Roman" panose="02020603050405020304" pitchFamily="18" charset="0"/>
              </a:rPr>
              <a:t>Principiul egalitatii de sanse </a:t>
            </a:r>
            <a:r>
              <a:rPr lang="ro-RO" sz="2400" dirty="0">
                <a:latin typeface="Times New Roman" panose="02020603050405020304" pitchFamily="18" charset="0"/>
                <a:cs typeface="Times New Roman" panose="02020603050405020304" pitchFamily="18" charset="0"/>
              </a:rPr>
              <a:t>reprezinta conceptul de baza al scolii incluzive, prin aplicarea caruia aceasta contribuie la anularea diferentelor de valorizare bazate pe criterii subiective, de ordin etnic sau social. </a:t>
            </a:r>
          </a:p>
          <a:p>
            <a:pPr algn="just"/>
            <a:r>
              <a:rPr lang="ro-RO" sz="2400" dirty="0">
                <a:latin typeface="Times New Roman" panose="02020603050405020304" pitchFamily="18" charset="0"/>
                <a:cs typeface="Times New Roman" panose="02020603050405020304" pitchFamily="18" charset="0"/>
              </a:rPr>
              <a:t>Incluziunea la nivel scolar se realizeaza prin </a:t>
            </a:r>
            <a:r>
              <a:rPr lang="ro-RO" sz="2400" b="1" dirty="0">
                <a:solidFill>
                  <a:schemeClr val="accent6">
                    <a:lumMod val="75000"/>
                  </a:schemeClr>
                </a:solidFill>
                <a:latin typeface="Times New Roman" panose="02020603050405020304" pitchFamily="18" charset="0"/>
                <a:cs typeface="Times New Roman" panose="02020603050405020304" pitchFamily="18" charset="0"/>
              </a:rPr>
              <a:t>respectarea si valorizarea diferentelor socio-culturale </a:t>
            </a:r>
            <a:r>
              <a:rPr lang="ro-RO" sz="2400" dirty="0">
                <a:latin typeface="Times New Roman" panose="02020603050405020304" pitchFamily="18" charset="0"/>
                <a:cs typeface="Times New Roman" panose="02020603050405020304" pitchFamily="18" charset="0"/>
              </a:rPr>
              <a:t>existente în rândul elevilor si prin promovarea bogatiei si a diversitatii experientei educative care rezulta din aceste diferente.</a:t>
            </a:r>
          </a:p>
          <a:p>
            <a:endParaRPr lang="ro-RO" dirty="0"/>
          </a:p>
        </p:txBody>
      </p:sp>
    </p:spTree>
    <p:extLst>
      <p:ext uri="{BB962C8B-B14F-4D97-AF65-F5344CB8AC3E}">
        <p14:creationId xmlns:p14="http://schemas.microsoft.com/office/powerpoint/2010/main" val="1611731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MANAGERIEREA INCLUZIUNII EDUCATIONALE</a:t>
            </a:r>
          </a:p>
        </p:txBody>
      </p:sp>
      <p:sp>
        <p:nvSpPr>
          <p:cNvPr id="3" name="Content Placeholder 2"/>
          <p:cNvSpPr>
            <a:spLocks noGrp="1"/>
          </p:cNvSpPr>
          <p:nvPr>
            <p:ph idx="1"/>
          </p:nvPr>
        </p:nvSpPr>
        <p:spPr/>
        <p:txBody>
          <a:bodyPr>
            <a:normAutofit/>
          </a:bodyPr>
          <a:lstStyle/>
          <a:p>
            <a:pPr algn="just"/>
            <a:r>
              <a:rPr lang="ro-RO" sz="2400" b="1" dirty="0">
                <a:latin typeface="Times New Roman" panose="02020603050405020304" pitchFamily="18" charset="0"/>
                <a:cs typeface="Times New Roman" panose="02020603050405020304" pitchFamily="18" charset="0"/>
              </a:rPr>
              <a:t>Scoala incluziva devine astfel o </a:t>
            </a:r>
            <a:r>
              <a:rPr lang="ro-RO" sz="2400" b="1" dirty="0">
                <a:solidFill>
                  <a:schemeClr val="accent6">
                    <a:lumMod val="75000"/>
                  </a:schemeClr>
                </a:solidFill>
                <a:latin typeface="Times New Roman" panose="02020603050405020304" pitchFamily="18" charset="0"/>
                <a:cs typeface="Times New Roman" panose="02020603050405020304" pitchFamily="18" charset="0"/>
              </a:rPr>
              <a:t>scoala deschisa tuturor</a:t>
            </a:r>
            <a:r>
              <a:rPr lang="ro-RO" sz="2400" b="1" dirty="0">
                <a:latin typeface="Times New Roman" panose="02020603050405020304" pitchFamily="18" charset="0"/>
                <a:cs typeface="Times New Roman" panose="02020603050405020304" pitchFamily="18" charset="0"/>
              </a:rPr>
              <a:t>, o scoala prietenoasa</a:t>
            </a:r>
            <a:r>
              <a:rPr lang="ro-RO" sz="2400" dirty="0">
                <a:latin typeface="Times New Roman" panose="02020603050405020304" pitchFamily="18" charset="0"/>
                <a:cs typeface="Times New Roman" panose="02020603050405020304" pitchFamily="18" charset="0"/>
              </a:rPr>
              <a:t>, flexibila, o scoala care abordeaza procesul de predare - învatare - evaluare într-un mod dinamic si atractiv, o scoala care, prin sprijinul pe care îl ofera tuturor copiilor, devine un factor de baza al incluziunii sociale, contribuind la eliminarea prejudecatilor legate de apartenenta la un anumit mediu si la spargerea blocajelor existente între diferitele grupuri din comunitate.</a:t>
            </a:r>
          </a:p>
          <a:p>
            <a:pPr algn="just"/>
            <a:endParaRPr lang="ro-RO"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2343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MANAGERIEREA INCLUZIUNII EDUCATIONALE</a:t>
            </a:r>
          </a:p>
        </p:txBody>
      </p:sp>
      <p:sp>
        <p:nvSpPr>
          <p:cNvPr id="3" name="Content Placeholder 2"/>
          <p:cNvSpPr>
            <a:spLocks noGrp="1"/>
          </p:cNvSpPr>
          <p:nvPr>
            <p:ph idx="1"/>
          </p:nvPr>
        </p:nvSpPr>
        <p:spPr>
          <a:xfrm>
            <a:off x="685801" y="1790163"/>
            <a:ext cx="10131425" cy="4001037"/>
          </a:xfrm>
        </p:spPr>
        <p:txBody>
          <a:bodyPr>
            <a:normAutofit/>
          </a:bodyPr>
          <a:lstStyle/>
          <a:p>
            <a:pPr algn="just"/>
            <a:r>
              <a:rPr lang="ro-RO" sz="2400" dirty="0">
                <a:latin typeface="Times New Roman" panose="02020603050405020304" pitchFamily="18" charset="0"/>
                <a:cs typeface="Times New Roman" panose="02020603050405020304" pitchFamily="18" charset="0"/>
              </a:rPr>
              <a:t>Din pacate realitatea nu este întotdeauna la nivelul aspiratiilor. Exista multe practici care genereaza disconfort în rândul elevilor, parintilor si uneori chiar si al cadrelor didactice. </a:t>
            </a:r>
          </a:p>
          <a:p>
            <a:pPr algn="just"/>
            <a:r>
              <a:rPr lang="ro-RO" sz="2400" dirty="0">
                <a:latin typeface="Times New Roman" panose="02020603050405020304" pitchFamily="18" charset="0"/>
                <a:cs typeface="Times New Roman" panose="02020603050405020304" pitchFamily="18" charset="0"/>
              </a:rPr>
              <a:t>Iar la nivelul scolilor s-au încetatenit o serie de practici care exclud anumite categorii de copii de la beneficiile educatiei. </a:t>
            </a:r>
          </a:p>
          <a:p>
            <a:pPr algn="just"/>
            <a:r>
              <a:rPr lang="ro-RO" sz="2400" dirty="0">
                <a:latin typeface="Times New Roman" panose="02020603050405020304" pitchFamily="18" charset="0"/>
                <a:cs typeface="Times New Roman" panose="02020603050405020304" pitchFamily="18" charset="0"/>
              </a:rPr>
              <a:t>De exemplu, în scoala româneasca s-a dezvoltat o adevarata „traditie” care consta în a valoriza doar copiii cu rezultate deosebite la învatatura; mai mult, scoala româneasca si-a ridicat stacheta foarte sus, problem insaa este ca nu exista intotdeauna sprijin pentru copii pentru a atinge aceasta stacheta.</a:t>
            </a:r>
          </a:p>
          <a:p>
            <a:pPr algn="just"/>
            <a:endParaRPr lang="ro-RO"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0877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MANAGERIEREA INCLUZIUNII EDUCATIONALE</a:t>
            </a:r>
          </a:p>
        </p:txBody>
      </p:sp>
      <p:sp>
        <p:nvSpPr>
          <p:cNvPr id="3" name="Content Placeholder 2"/>
          <p:cNvSpPr>
            <a:spLocks noGrp="1"/>
          </p:cNvSpPr>
          <p:nvPr>
            <p:ph idx="1"/>
          </p:nvPr>
        </p:nvSpPr>
        <p:spPr/>
        <p:txBody>
          <a:bodyPr/>
          <a:lstStyle/>
          <a:p>
            <a:pPr algn="just"/>
            <a:r>
              <a:rPr lang="ro-RO" sz="2400" b="1" dirty="0">
                <a:solidFill>
                  <a:schemeClr val="accent6">
                    <a:lumMod val="75000"/>
                  </a:schemeClr>
                </a:solidFill>
                <a:latin typeface="Times New Roman" panose="02020603050405020304" pitchFamily="18" charset="0"/>
                <a:cs typeface="Times New Roman" panose="02020603050405020304" pitchFamily="18" charset="0"/>
              </a:rPr>
              <a:t>Tendinta de a ignora copilul care are un ritm de învatare mai lent </a:t>
            </a:r>
            <a:r>
              <a:rPr lang="ro-RO" sz="2400" dirty="0">
                <a:latin typeface="Times New Roman" panose="02020603050405020304" pitchFamily="18" charset="0"/>
                <a:cs typeface="Times New Roman" panose="02020603050405020304" pitchFamily="18" charset="0"/>
              </a:rPr>
              <a:t>e un fenomen foarte raspândit, si nu se tine cont ca acel copil nu are neaparat un nivel scazut de inteligenta, ci un alt ritm de învatare. </a:t>
            </a:r>
          </a:p>
          <a:p>
            <a:pPr algn="just"/>
            <a:r>
              <a:rPr lang="ro-RO" sz="2400" dirty="0">
                <a:latin typeface="Times New Roman" panose="02020603050405020304" pitchFamily="18" charset="0"/>
                <a:cs typeface="Times New Roman" panose="02020603050405020304" pitchFamily="18" charset="0"/>
              </a:rPr>
              <a:t>Copiii care provin, de exemplu, din </a:t>
            </a:r>
            <a:r>
              <a:rPr lang="ro-RO" sz="2400" dirty="0">
                <a:solidFill>
                  <a:schemeClr val="accent6">
                    <a:lumMod val="75000"/>
                  </a:schemeClr>
                </a:solidFill>
                <a:latin typeface="Times New Roman" panose="02020603050405020304" pitchFamily="18" charset="0"/>
                <a:cs typeface="Times New Roman" panose="02020603050405020304" pitchFamily="18" charset="0"/>
              </a:rPr>
              <a:t>învatamântul special </a:t>
            </a:r>
            <a:r>
              <a:rPr lang="ro-RO" sz="2400" dirty="0">
                <a:latin typeface="Times New Roman" panose="02020603050405020304" pitchFamily="18" charset="0"/>
                <a:cs typeface="Times New Roman" panose="02020603050405020304" pitchFamily="18" charset="0"/>
              </a:rPr>
              <a:t>si au fost integrati în scolile de masa trebuie sa faca fata acelorasi standarde ca si ceilalti copii, si astfel se confrunta cu fenomene de excludere sau de ignorare.</a:t>
            </a:r>
          </a:p>
          <a:p>
            <a:endParaRPr lang="ro-RO" dirty="0"/>
          </a:p>
        </p:txBody>
      </p:sp>
    </p:spTree>
    <p:extLst>
      <p:ext uri="{BB962C8B-B14F-4D97-AF65-F5344CB8AC3E}">
        <p14:creationId xmlns:p14="http://schemas.microsoft.com/office/powerpoint/2010/main" val="1395717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MANAGERIEREA INCLUZIUNII EDUCATIONALE</a:t>
            </a:r>
          </a:p>
        </p:txBody>
      </p:sp>
      <p:sp>
        <p:nvSpPr>
          <p:cNvPr id="3" name="Content Placeholder 2"/>
          <p:cNvSpPr>
            <a:spLocks noGrp="1"/>
          </p:cNvSpPr>
          <p:nvPr>
            <p:ph idx="1"/>
          </p:nvPr>
        </p:nvSpPr>
        <p:spPr>
          <a:xfrm>
            <a:off x="685801" y="1635617"/>
            <a:ext cx="10131425" cy="5048518"/>
          </a:xfrm>
        </p:spPr>
        <p:txBody>
          <a:bodyPr>
            <a:normAutofit/>
          </a:bodyPr>
          <a:lstStyle/>
          <a:p>
            <a:pPr algn="just"/>
            <a:r>
              <a:rPr lang="ro-RO" sz="2400" dirty="0">
                <a:latin typeface="Times New Roman" panose="02020603050405020304" pitchFamily="18" charset="0"/>
                <a:cs typeface="Times New Roman" panose="02020603050405020304" pitchFamily="18" charset="0"/>
              </a:rPr>
              <a:t>In multe scoli se preda la nivelul copiilor exceptionali, al olimpicilor, restul este ignorat!</a:t>
            </a:r>
          </a:p>
          <a:p>
            <a:pPr algn="just"/>
            <a:r>
              <a:rPr lang="ro-RO" sz="2400" dirty="0">
                <a:latin typeface="Times New Roman" panose="02020603050405020304" pitchFamily="18" charset="0"/>
                <a:cs typeface="Times New Roman" panose="02020603050405020304" pitchFamily="18" charset="0"/>
              </a:rPr>
              <a:t>Participarea la învatamântul prescolar devine o preconditie a succesului scolar, iar copiii care nu participa nici macar la grupa pregatitoare încep scoala cu un handicap evident, cu atât mai mult cu cât acesti copii nu pot beneficia acasa de sprijinul parintilor - este cazul comunitatilor sarace de romi, unde parintii au un grad de educatie foarte scazut. </a:t>
            </a:r>
          </a:p>
          <a:p>
            <a:pPr algn="just"/>
            <a:r>
              <a:rPr lang="ro-RO" sz="2400" dirty="0">
                <a:latin typeface="Times New Roman" panose="02020603050405020304" pitchFamily="18" charset="0"/>
                <a:cs typeface="Times New Roman" panose="02020603050405020304" pitchFamily="18" charset="0"/>
              </a:rPr>
              <a:t>Din aceasta cauza decalajul existent la început se accentueaza pe parcurs, iar trecerea în clasa a cincea devine un moment foarte dificil, în care incepe sa se manifeste abandonul scolar.</a:t>
            </a:r>
          </a:p>
          <a:p>
            <a:pPr algn="just"/>
            <a:endParaRPr lang="ro-RO"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0500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MANAGERIEREA INCLUZIUNII EDUCATIONALE</a:t>
            </a:r>
          </a:p>
        </p:txBody>
      </p:sp>
      <p:sp>
        <p:nvSpPr>
          <p:cNvPr id="3" name="Content Placeholder 2"/>
          <p:cNvSpPr>
            <a:spLocks noGrp="1"/>
          </p:cNvSpPr>
          <p:nvPr>
            <p:ph idx="1"/>
          </p:nvPr>
        </p:nvSpPr>
        <p:spPr/>
        <p:txBody>
          <a:bodyPr>
            <a:normAutofit/>
          </a:bodyPr>
          <a:lstStyle/>
          <a:p>
            <a:pPr algn="just"/>
            <a:r>
              <a:rPr lang="ro-RO" sz="2400" dirty="0">
                <a:latin typeface="Times New Roman" panose="02020603050405020304" pitchFamily="18" charset="0"/>
                <a:cs typeface="Times New Roman" panose="02020603050405020304" pitchFamily="18" charset="0"/>
              </a:rPr>
              <a:t>Ideea de </a:t>
            </a:r>
            <a:r>
              <a:rPr lang="ro-RO" sz="2400" dirty="0">
                <a:solidFill>
                  <a:schemeClr val="accent6">
                    <a:lumMod val="75000"/>
                  </a:schemeClr>
                </a:solidFill>
                <a:latin typeface="Times New Roman" panose="02020603050405020304" pitchFamily="18" charset="0"/>
                <a:cs typeface="Times New Roman" panose="02020603050405020304" pitchFamily="18" charset="0"/>
              </a:rPr>
              <a:t>incluzivitate</a:t>
            </a:r>
            <a:r>
              <a:rPr lang="ro-RO" sz="2400" dirty="0">
                <a:latin typeface="Times New Roman" panose="02020603050405020304" pitchFamily="18" charset="0"/>
                <a:cs typeface="Times New Roman" panose="02020603050405020304" pitchFamily="18" charset="0"/>
              </a:rPr>
              <a:t> ar trebui sa se manifeste în toate scolile, peste tot exista copii care sunt ,,pusi la colt" de colegi si de profesori pentru ca nu reusesc sa obtina rezultate deosebite, fara ca scoala sa le ofere acestor copii sprijin  diferentiat. </a:t>
            </a:r>
          </a:p>
          <a:p>
            <a:pPr algn="just"/>
            <a:r>
              <a:rPr lang="ro-RO" sz="2400" dirty="0">
                <a:latin typeface="Times New Roman" panose="02020603050405020304" pitchFamily="18" charset="0"/>
                <a:cs typeface="Times New Roman" panose="02020603050405020304" pitchFamily="18" charset="0"/>
              </a:rPr>
              <a:t>În toate scolile exista cadre didactice care nu accepta ca parintii au un cuvânt de spus în scoala, ceea ce este complet neadecvat, parintii trebuind a fi consultati si priviti ca parteneri ai scolii. </a:t>
            </a:r>
          </a:p>
          <a:p>
            <a:pPr algn="just"/>
            <a:r>
              <a:rPr lang="ro-RO" sz="2400" dirty="0">
                <a:latin typeface="Times New Roman" panose="02020603050405020304" pitchFamily="18" charset="0"/>
                <a:cs typeface="Times New Roman" panose="02020603050405020304" pitchFamily="18" charset="0"/>
              </a:rPr>
              <a:t>Desigur, în comunitatile sarace beneficiile scolii incluzive sunt evidente!</a:t>
            </a:r>
          </a:p>
        </p:txBody>
      </p:sp>
    </p:spTree>
    <p:extLst>
      <p:ext uri="{BB962C8B-B14F-4D97-AF65-F5344CB8AC3E}">
        <p14:creationId xmlns:p14="http://schemas.microsoft.com/office/powerpoint/2010/main" val="3813069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MANAGERIEREA INCLUZIUNII EDUCATIONALE</a:t>
            </a:r>
          </a:p>
        </p:txBody>
      </p:sp>
      <p:sp>
        <p:nvSpPr>
          <p:cNvPr id="3" name="Content Placeholder 2"/>
          <p:cNvSpPr>
            <a:spLocks noGrp="1"/>
          </p:cNvSpPr>
          <p:nvPr>
            <p:ph idx="1"/>
          </p:nvPr>
        </p:nvSpPr>
        <p:spPr/>
        <p:txBody>
          <a:bodyPr>
            <a:normAutofit/>
          </a:bodyPr>
          <a:lstStyle/>
          <a:p>
            <a:pPr marL="457200" lvl="1" indent="0" algn="just">
              <a:buNone/>
            </a:pPr>
            <a:r>
              <a:rPr lang="ro-RO" sz="2200" dirty="0">
                <a:latin typeface="Times New Roman" panose="02020603050405020304" pitchFamily="18" charset="0"/>
                <a:cs typeface="Times New Roman" panose="02020603050405020304" pitchFamily="18" charset="0"/>
              </a:rPr>
              <a:t>	Oferta scolii de a sprijini copilul </a:t>
            </a:r>
            <a:r>
              <a:rPr lang="ro-RO" sz="2200" b="1" dirty="0">
                <a:solidFill>
                  <a:schemeClr val="accent6">
                    <a:lumMod val="75000"/>
                  </a:schemeClr>
                </a:solidFill>
                <a:latin typeface="Times New Roman" panose="02020603050405020304" pitchFamily="18" charset="0"/>
                <a:cs typeface="Times New Roman" panose="02020603050405020304" pitchFamily="18" charset="0"/>
              </a:rPr>
              <a:t>prin programe-suport</a:t>
            </a:r>
            <a:r>
              <a:rPr lang="ro-RO" sz="2200" dirty="0">
                <a:latin typeface="Times New Roman" panose="02020603050405020304" pitchFamily="18" charset="0"/>
                <a:cs typeface="Times New Roman" panose="02020603050405020304" pitchFamily="18" charset="0"/>
              </a:rPr>
              <a:t>, prin </a:t>
            </a:r>
            <a:r>
              <a:rPr lang="ro-RO" sz="2200" b="1" dirty="0">
                <a:solidFill>
                  <a:schemeClr val="accent6">
                    <a:lumMod val="75000"/>
                  </a:schemeClr>
                </a:solidFill>
                <a:latin typeface="Times New Roman" panose="02020603050405020304" pitchFamily="18" charset="0"/>
                <a:cs typeface="Times New Roman" panose="02020603050405020304" pitchFamily="18" charset="0"/>
              </a:rPr>
              <a:t>ore suplimentare si prin activitati extracurriculare</a:t>
            </a:r>
            <a:r>
              <a:rPr lang="ro-RO" sz="2200" dirty="0">
                <a:latin typeface="Times New Roman" panose="02020603050405020304" pitchFamily="18" charset="0"/>
                <a:cs typeface="Times New Roman" panose="02020603050405020304" pitchFamily="18" charset="0"/>
              </a:rPr>
              <a:t>, dar si prin programe de tip </a:t>
            </a:r>
            <a:r>
              <a:rPr lang="ro-RO" sz="2200" b="1" i="1" dirty="0">
                <a:solidFill>
                  <a:schemeClr val="accent6">
                    <a:lumMod val="75000"/>
                  </a:schemeClr>
                </a:solidFill>
                <a:latin typeface="Times New Roman" panose="02020603050405020304" pitchFamily="18" charset="0"/>
                <a:cs typeface="Times New Roman" panose="02020603050405020304" pitchFamily="18" charset="0"/>
              </a:rPr>
              <a:t>sansa a doua</a:t>
            </a:r>
            <a:r>
              <a:rPr lang="ro-RO" sz="2200" dirty="0">
                <a:latin typeface="Times New Roman" panose="02020603050405020304" pitchFamily="18" charset="0"/>
                <a:cs typeface="Times New Roman" panose="02020603050405020304" pitchFamily="18" charset="0"/>
              </a:rPr>
              <a:t>, care nu se adreseaza doar copiilor, ci si tinerilor si adultilor, toate acestea reprezinta pasul decisiv catre </a:t>
            </a:r>
            <a:r>
              <a:rPr lang="ro-RO" sz="2200" b="1" u="sng" dirty="0">
                <a:latin typeface="Times New Roman" panose="02020603050405020304" pitchFamily="18" charset="0"/>
                <a:cs typeface="Times New Roman" panose="02020603050405020304" pitchFamily="18" charset="0"/>
              </a:rPr>
              <a:t>eradicarea abandonului scolar si oferirea unei educatii de calitate pentru toti copiii .</a:t>
            </a:r>
          </a:p>
          <a:p>
            <a:pPr algn="just"/>
            <a:endParaRPr lang="ro-RO"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6344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04C7E"/>
      </a:dk2>
      <a:lt2>
        <a:srgbClr val="EBEBEB"/>
      </a:lt2>
      <a:accent1>
        <a:srgbClr val="94CE67"/>
      </a:accent1>
      <a:accent2>
        <a:srgbClr val="49D1CD"/>
      </a:accent2>
      <a:accent3>
        <a:srgbClr val="61A5D6"/>
      </a:accent3>
      <a:accent4>
        <a:srgbClr val="9D8CD3"/>
      </a:accent4>
      <a:accent5>
        <a:srgbClr val="E45C8A"/>
      </a:accent5>
      <a:accent6>
        <a:srgbClr val="F98C61"/>
      </a:accent6>
      <a:hlink>
        <a:srgbClr val="AAF172"/>
      </a:hlink>
      <a:folHlink>
        <a:srgbClr val="E7F19A"/>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E44E6A2F-09CD-4BE0-B42D-107FF03CEED6}"/>
    </a:ext>
  </a:extLst>
</a:theme>
</file>

<file path=docProps/app.xml><?xml version="1.0" encoding="utf-8"?>
<Properties xmlns="http://schemas.openxmlformats.org/officeDocument/2006/extended-properties" xmlns:vt="http://schemas.openxmlformats.org/officeDocument/2006/docPropsVTypes">
  <Template>TM03457452[[fn=Celestial]]</Template>
  <TotalTime>41</TotalTime>
  <Words>1273</Words>
  <Application>Microsoft Office PowerPoint</Application>
  <PresentationFormat>Widescreen</PresentationFormat>
  <Paragraphs>68</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Times New Roman</vt:lpstr>
      <vt:lpstr>Celestial</vt:lpstr>
      <vt:lpstr>A 3.3. Platforma educationala online pentru sprijin  Resurse pentru dezvoltarea unui management instituțional antreprenorial de calitate în școli defavorizate  putem manageria incluziunea scolara?</vt:lpstr>
      <vt:lpstr>MANAGERIEREA INCLUZIUNII EDUCATIONALE</vt:lpstr>
      <vt:lpstr>MANAGERIEREA INCLUZIUNII EDUCATIONALE</vt:lpstr>
      <vt:lpstr>MANAGERIEREA INCLUZIUNII EDUCATIONALE</vt:lpstr>
      <vt:lpstr>MANAGERIEREA INCLUZIUNII EDUCATIONALE</vt:lpstr>
      <vt:lpstr>MANAGERIEREA INCLUZIUNII EDUCATIONALE</vt:lpstr>
      <vt:lpstr>MANAGERIEREA INCLUZIUNII EDUCATIONALE</vt:lpstr>
      <vt:lpstr>MANAGERIEREA INCLUZIUNII EDUCATIONALE</vt:lpstr>
      <vt:lpstr>MANAGERIEREA INCLUZIUNII EDUCATIONALE</vt:lpstr>
      <vt:lpstr>MANAGERIEREA INCLUZIUNII EDUCATIONALE</vt:lpstr>
      <vt:lpstr>MANAGERIEREA INCLUZIUNII EDUCATIONALE</vt:lpstr>
      <vt:lpstr>MANAGERIEREA INCLUZIUNII EDUCATIONALE</vt:lpstr>
      <vt:lpstr>MANAGERIEREA INCLUZIUNII EDUCATIONALE</vt:lpstr>
      <vt:lpstr>MANAGERIEREA INCLUZIUNII EDUCATIONALE</vt:lpstr>
      <vt:lpstr>MANAGERIEREA INCLUZIUNII EDUCATIONALE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3.3. Platforma educationala online pentru sprijin  Resurse pentru dezvoltarea unui management instituțional antreprenorial de calitate în școli defavorizate  putem manageria incluziunea scolara?</dc:title>
  <dc:creator>Calculator</dc:creator>
  <cp:lastModifiedBy>Irina Mihailescu</cp:lastModifiedBy>
  <cp:revision>5</cp:revision>
  <dcterms:created xsi:type="dcterms:W3CDTF">2019-10-24T10:20:55Z</dcterms:created>
  <dcterms:modified xsi:type="dcterms:W3CDTF">2019-11-21T16:40:44Z</dcterms:modified>
</cp:coreProperties>
</file>