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21/11/2019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352282"/>
            <a:ext cx="7766936" cy="2698554"/>
          </a:xfrm>
        </p:spPr>
        <p:txBody>
          <a:bodyPr/>
          <a:lstStyle/>
          <a:p>
            <a:pPr algn="ctr"/>
            <a:r>
              <a:rPr lang="ro-RO" sz="1800" b="1" dirty="0">
                <a:solidFill>
                  <a:srgbClr val="0070C0"/>
                </a:solidFill>
                <a:latin typeface="Times New Roman" panose="02020603050405020304" pitchFamily="18" charset="0"/>
                <a:cs typeface="Times New Roman" panose="02020603050405020304" pitchFamily="18" charset="0"/>
              </a:rPr>
              <a:t>A 3.3. Platforma educationala online pentru sprijin profesional.</a:t>
            </a:r>
            <a:br>
              <a:rPr lang="ro-RO" sz="1800" b="1" dirty="0">
                <a:solidFill>
                  <a:srgbClr val="0070C0"/>
                </a:solidFill>
                <a:latin typeface="Times New Roman" panose="02020603050405020304" pitchFamily="18" charset="0"/>
                <a:cs typeface="Times New Roman" panose="02020603050405020304" pitchFamily="18" charset="0"/>
              </a:rPr>
            </a:br>
            <a:r>
              <a:rPr lang="ro-RO" sz="1800" b="1" dirty="0">
                <a:solidFill>
                  <a:srgbClr val="0070C0"/>
                </a:solidFill>
                <a:latin typeface="Times New Roman" panose="02020603050405020304" pitchFamily="18" charset="0"/>
                <a:cs typeface="Times New Roman" panose="02020603050405020304" pitchFamily="18" charset="0"/>
              </a:rPr>
              <a:t>Identificare resurse educaționale pentru susținerea educației incluzive de calitate</a:t>
            </a:r>
            <a:br>
              <a:rPr lang="ro-RO" dirty="0">
                <a:solidFill>
                  <a:srgbClr val="0070C0"/>
                </a:solidFill>
                <a:latin typeface="Algerian" panose="04020705040A02060702" pitchFamily="82" charset="0"/>
              </a:rPr>
            </a:br>
            <a:r>
              <a:rPr lang="ro-RO" dirty="0">
                <a:solidFill>
                  <a:srgbClr val="FF0000"/>
                </a:solidFill>
                <a:latin typeface="Algerian" panose="04020705040A02060702" pitchFamily="82" charset="0"/>
              </a:rPr>
              <a:t>PIEDICI IN INCLUZIUNEA SCOLARA</a:t>
            </a:r>
            <a:endParaRPr lang="ro-RO" dirty="0"/>
          </a:p>
        </p:txBody>
      </p:sp>
    </p:spTree>
    <p:extLst>
      <p:ext uri="{BB962C8B-B14F-4D97-AF65-F5344CB8AC3E}">
        <p14:creationId xmlns:p14="http://schemas.microsoft.com/office/powerpoint/2010/main" val="134924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a:xfrm>
            <a:off x="677333" y="2160589"/>
            <a:ext cx="10334103" cy="3880773"/>
          </a:xfrm>
        </p:spPr>
        <p:txBody>
          <a:bodyPr>
            <a:normAutofit/>
          </a:bodyPr>
          <a:lstStyle/>
          <a:p>
            <a:pPr algn="just">
              <a:lnSpc>
                <a:spcPct val="150000"/>
              </a:lnSpc>
            </a:pPr>
            <a:r>
              <a:rPr lang="ro-RO" sz="2000" dirty="0">
                <a:latin typeface="Times New Roman" panose="02020603050405020304" pitchFamily="18" charset="0"/>
                <a:cs typeface="Times New Roman" panose="02020603050405020304" pitchFamily="18" charset="0"/>
              </a:rPr>
              <a:t>Viitorii profesori fac mai </a:t>
            </a:r>
            <a:r>
              <a:rPr lang="ro-RO" sz="2000" b="1" dirty="0">
                <a:solidFill>
                  <a:srgbClr val="FF0000"/>
                </a:solidFill>
                <a:latin typeface="Times New Roman" panose="02020603050405020304" pitchFamily="18" charset="0"/>
                <a:cs typeface="Times New Roman" panose="02020603050405020304" pitchFamily="18" charset="0"/>
              </a:rPr>
              <a:t>puțină practică pedagogică (78 de ore) </a:t>
            </a:r>
            <a:r>
              <a:rPr lang="ro-RO" sz="2000" dirty="0">
                <a:latin typeface="Times New Roman" panose="02020603050405020304" pitchFamily="18" charset="0"/>
                <a:cs typeface="Times New Roman" panose="02020603050405020304" pitchFamily="18" charset="0"/>
              </a:rPr>
              <a:t>decât în toate celelalte țări europene, cu excepția uneia, și chiar mult mai puțină decât în țări precum Regatul Unit, unde cadrele didactice au până la 1.065 de ore de practică, sau Lituania, unde acestea beneficiază de până la 800 de ore (Comisia Europeană, 2013). </a:t>
            </a:r>
          </a:p>
          <a:p>
            <a:pPr algn="just">
              <a:lnSpc>
                <a:spcPct val="150000"/>
              </a:lnSpc>
            </a:pPr>
            <a:r>
              <a:rPr lang="ro-RO" sz="2000" dirty="0">
                <a:latin typeface="Times New Roman" panose="02020603050405020304" pitchFamily="18" charset="0"/>
                <a:cs typeface="Times New Roman" panose="02020603050405020304" pitchFamily="18" charset="0"/>
              </a:rPr>
              <a:t>Viitoarele cadre didactice din învățământul liceal urmează un an universitar de cursuri profesionale, similar cu numeroase alte țări europene, dar au tot un număr limitat de ore de practică pedagogică: 120 de ore comparativ cu până la 1.065 de ore în alte state europene, după cum am indicat mai sus (Comisia Europeană, 2013). </a:t>
            </a:r>
          </a:p>
        </p:txBody>
      </p:sp>
    </p:spTree>
    <p:extLst>
      <p:ext uri="{BB962C8B-B14F-4D97-AF65-F5344CB8AC3E}">
        <p14:creationId xmlns:p14="http://schemas.microsoft.com/office/powerpoint/2010/main" val="3933788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lstStyle/>
          <a:p>
            <a:pPr algn="just"/>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Potrivit datelor, modulele sunt teoretice, oferă o pregătire limitată în tehnici moderne de predare și evaluare și </a:t>
            </a:r>
            <a:r>
              <a:rPr lang="ro-RO" sz="2400" b="1" dirty="0">
                <a:solidFill>
                  <a:srgbClr val="FF0000"/>
                </a:solidFill>
                <a:latin typeface="Times New Roman" panose="02020603050405020304" pitchFamily="18" charset="0"/>
                <a:cs typeface="Times New Roman" panose="02020603050405020304" pitchFamily="18" charset="0"/>
              </a:rPr>
              <a:t>nu acoperă corespunzător teme importante, cum ar fi lucrul cu elevii în situație de risc sau integrarea copiilor romi și a celor cu cerințe educaționale speciale</a:t>
            </a:r>
          </a:p>
          <a:p>
            <a:pPr marL="0" indent="0">
              <a:buNone/>
            </a:pPr>
            <a:r>
              <a:rPr lang="ro-RO" dirty="0"/>
              <a:t>                                                (Raportul OECD 2017)</a:t>
            </a:r>
          </a:p>
          <a:p>
            <a:endParaRPr lang="ro-RO" dirty="0"/>
          </a:p>
          <a:p>
            <a:endParaRPr lang="ro-RO" dirty="0"/>
          </a:p>
        </p:txBody>
      </p:sp>
    </p:spTree>
    <p:extLst>
      <p:ext uri="{BB962C8B-B14F-4D97-AF65-F5344CB8AC3E}">
        <p14:creationId xmlns:p14="http://schemas.microsoft.com/office/powerpoint/2010/main" val="1657981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normAutofit/>
          </a:bodyPr>
          <a:lstStyle/>
          <a:p>
            <a:r>
              <a:rPr lang="ro-RO" sz="2800" b="1" dirty="0">
                <a:latin typeface="Times New Roman" panose="02020603050405020304" pitchFamily="18" charset="0"/>
                <a:cs typeface="Times New Roman" panose="02020603050405020304" pitchFamily="18" charset="0"/>
              </a:rPr>
              <a:t>Formarea inițială a cadrelor didactice nu asigură însușirea competențelor care permit mai apoi gestiunea socio-emoțională a copiilor și a tinerilor. </a:t>
            </a:r>
          </a:p>
          <a:p>
            <a:r>
              <a:rPr lang="ro-RO" sz="2800" b="1" dirty="0">
                <a:latin typeface="Times New Roman" panose="02020603050405020304" pitchFamily="18" charset="0"/>
                <a:cs typeface="Times New Roman" panose="02020603050405020304" pitchFamily="18" charset="0"/>
              </a:rPr>
              <a:t>Aceasta nu oferă posibilitatea pregătirii pentru rolul de diriginte.</a:t>
            </a:r>
            <a:endParaRPr lang="ro-RO" sz="2800" dirty="0">
              <a:latin typeface="Times New Roman" panose="02020603050405020304" pitchFamily="18" charset="0"/>
              <a:cs typeface="Times New Roman" panose="02020603050405020304" pitchFamily="18" charset="0"/>
            </a:endParaRPr>
          </a:p>
          <a:p>
            <a:endParaRPr lang="ro-RO"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791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a:xfrm>
            <a:off x="677333" y="2160589"/>
            <a:ext cx="9419703" cy="3880773"/>
          </a:xfrm>
        </p:spPr>
        <p:txBody>
          <a:bodyPr>
            <a:normAutofit/>
          </a:bodyPr>
          <a:lstStyle/>
          <a:p>
            <a:r>
              <a:rPr lang="ro-RO" sz="2000" b="1" dirty="0">
                <a:solidFill>
                  <a:srgbClr val="FF0000"/>
                </a:solidFill>
                <a:latin typeface="Times New Roman" panose="02020603050405020304" pitchFamily="18" charset="0"/>
                <a:cs typeface="Times New Roman" panose="02020603050405020304" pitchFamily="18" charset="0"/>
              </a:rPr>
              <a:t>Mentoratul</a:t>
            </a:r>
            <a:r>
              <a:rPr lang="ro-RO" sz="2000" b="1" dirty="0">
                <a:latin typeface="Times New Roman" panose="02020603050405020304" pitchFamily="18" charset="0"/>
                <a:cs typeface="Times New Roman" panose="02020603050405020304" pitchFamily="18" charset="0"/>
              </a:rPr>
              <a:t>, care ar trebui să joace un rol important în inserția tinerilor profesori nu funcționează cum ar trebui!!!</a:t>
            </a:r>
            <a:endParaRPr lang="ro-RO" sz="2000" dirty="0">
              <a:latin typeface="Times New Roman" panose="02020603050405020304" pitchFamily="18" charset="0"/>
              <a:cs typeface="Times New Roman" panose="02020603050405020304" pitchFamily="18" charset="0"/>
            </a:endParaRPr>
          </a:p>
          <a:p>
            <a:r>
              <a:rPr lang="ro-RO" sz="2000" dirty="0">
                <a:latin typeface="Times New Roman" panose="02020603050405020304" pitchFamily="18" charset="0"/>
                <a:cs typeface="Times New Roman" panose="02020603050405020304" pitchFamily="18" charset="0"/>
              </a:rPr>
              <a:t>De multe ori, cadrele didactice debutante fie nu au un mentor, fie au alocat un mentor ca o formalitate „teoretică”. </a:t>
            </a:r>
          </a:p>
          <a:p>
            <a:r>
              <a:rPr lang="ro-RO" sz="2000" dirty="0">
                <a:latin typeface="Times New Roman" panose="02020603050405020304" pitchFamily="18" charset="0"/>
                <a:cs typeface="Times New Roman" panose="02020603050405020304" pitchFamily="18" charset="0"/>
              </a:rPr>
              <a:t>În fiecare unitate de învățământ există </a:t>
            </a:r>
            <a:r>
              <a:rPr lang="ro-RO" sz="2000" b="1" dirty="0">
                <a:latin typeface="Times New Roman" panose="02020603050405020304" pitchFamily="18" charset="0"/>
                <a:cs typeface="Times New Roman" panose="02020603050405020304" pitchFamily="18" charset="0"/>
              </a:rPr>
              <a:t>profesorii metodiști </a:t>
            </a:r>
            <a:r>
              <a:rPr lang="ro-RO" sz="2000" dirty="0">
                <a:latin typeface="Times New Roman" panose="02020603050405020304" pitchFamily="18" charset="0"/>
                <a:cs typeface="Times New Roman" panose="02020603050405020304" pitchFamily="18" charset="0"/>
              </a:rPr>
              <a:t>care au, în teorie, acest rol.</a:t>
            </a:r>
          </a:p>
          <a:p>
            <a:r>
              <a:rPr lang="ro-RO" sz="2000" dirty="0">
                <a:latin typeface="Times New Roman" panose="02020603050405020304" pitchFamily="18" charset="0"/>
                <a:cs typeface="Times New Roman" panose="02020603050405020304" pitchFamily="18" charset="0"/>
              </a:rPr>
              <a:t>Chiar dacă mentoratul este recunoscut ca fiind o componentă esențială și în România se implementează programe de acest tip de aproape 20 de ani (statutul personalului didactic specificând chiar și obligativitatea supervizării profesorilor în stagiatură) sistemul pare să nu fie, în continuare, funcțional!!!</a:t>
            </a:r>
          </a:p>
        </p:txBody>
      </p:sp>
    </p:spTree>
    <p:extLst>
      <p:ext uri="{BB962C8B-B14F-4D97-AF65-F5344CB8AC3E}">
        <p14:creationId xmlns:p14="http://schemas.microsoft.com/office/powerpoint/2010/main" val="4103063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normAutofit/>
          </a:bodyPr>
          <a:lstStyle/>
          <a:p>
            <a:pPr algn="just"/>
            <a:r>
              <a:rPr lang="ro-RO" sz="2400" b="1" dirty="0">
                <a:latin typeface="Times New Roman" panose="02020603050405020304" pitchFamily="18" charset="0"/>
                <a:cs typeface="Times New Roman" panose="02020603050405020304" pitchFamily="18" charset="0"/>
              </a:rPr>
              <a:t>Rolul de formator sau de consilier nu aduce niciun fel de stimul suplimentar cadrelor didactice </a:t>
            </a:r>
            <a:r>
              <a:rPr lang="ro-RO" sz="2400" dirty="0">
                <a:latin typeface="Times New Roman" panose="02020603050405020304" pitchFamily="18" charset="0"/>
                <a:cs typeface="Times New Roman" panose="02020603050405020304" pitchFamily="18" charset="0"/>
              </a:rPr>
              <a:t>(de ex. în modul de încadrare, salarizare, etc), ceea ce limitează și dorința cadrelor didactice de a participa la aceste programe, pe lângă faptul că </a:t>
            </a:r>
            <a:r>
              <a:rPr lang="ro-RO" sz="2400" b="1" dirty="0">
                <a:latin typeface="Times New Roman" panose="02020603050405020304" pitchFamily="18" charset="0"/>
                <a:cs typeface="Times New Roman" panose="02020603050405020304" pitchFamily="18" charset="0"/>
              </a:rPr>
              <a:t>România are una dintre cele mai mici salarii din UE pentru meseria de cadru didactic</a:t>
            </a:r>
            <a:r>
              <a:rPr lang="ro-RO" sz="2400" dirty="0">
                <a:latin typeface="Times New Roman" panose="02020603050405020304" pitchFamily="18" charset="0"/>
                <a:cs typeface="Times New Roman" panose="02020603050405020304" pitchFamily="18" charset="0"/>
              </a:rPr>
              <a:t>.</a:t>
            </a:r>
          </a:p>
          <a:p>
            <a:pPr algn="just"/>
            <a:r>
              <a:rPr lang="ro-RO" sz="2400" dirty="0">
                <a:latin typeface="Times New Roman" panose="02020603050405020304" pitchFamily="18" charset="0"/>
                <a:cs typeface="Times New Roman" panose="02020603050405020304" pitchFamily="18" charset="0"/>
              </a:rPr>
              <a:t>Dacă un candidat după intrarea în sistem dorește să câștige mai mulți bani, și drept urmare își ia noi roluri și responsabilități, acesta va duce doar la o creștere a volumului de muncă nu și cel al remunerației.</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4196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lstStyle/>
          <a:p>
            <a:pPr algn="just"/>
            <a:r>
              <a:rPr lang="ro-RO" sz="2000" dirty="0">
                <a:latin typeface="Times New Roman" panose="02020603050405020304" pitchFamily="18" charset="0"/>
                <a:cs typeface="Times New Roman" panose="02020603050405020304" pitchFamily="18" charset="0"/>
              </a:rPr>
              <a:t>Exista </a:t>
            </a:r>
            <a:r>
              <a:rPr lang="ro-RO" sz="2000" b="1" dirty="0">
                <a:solidFill>
                  <a:srgbClr val="FF0000"/>
                </a:solidFill>
                <a:latin typeface="Times New Roman" panose="02020603050405020304" pitchFamily="18" charset="0"/>
                <a:cs typeface="Times New Roman" panose="02020603050405020304" pitchFamily="18" charset="0"/>
              </a:rPr>
              <a:t>grupuri de voluntariat </a:t>
            </a:r>
            <a:r>
              <a:rPr lang="ro-RO" sz="2000" dirty="0">
                <a:latin typeface="Times New Roman" panose="02020603050405020304" pitchFamily="18" charset="0"/>
                <a:cs typeface="Times New Roman" panose="02020603050405020304" pitchFamily="18" charset="0"/>
              </a:rPr>
              <a:t>care suplinesc funcția de profesor în cazurile </a:t>
            </a:r>
            <a:r>
              <a:rPr lang="ro-RO" sz="2000" b="1" dirty="0">
                <a:latin typeface="Times New Roman" panose="02020603050405020304" pitchFamily="18" charset="0"/>
                <a:cs typeface="Times New Roman" panose="02020603050405020304" pitchFamily="18" charset="0"/>
              </a:rPr>
              <a:t>copiilor care sunt imobilizați în spital sau la domiciliu din motive medicale pentru perioade îndelungate</a:t>
            </a:r>
            <a:r>
              <a:rPr lang="ro-RO" sz="2000" dirty="0">
                <a:latin typeface="Times New Roman" panose="02020603050405020304" pitchFamily="18" charset="0"/>
                <a:cs typeface="Times New Roman" panose="02020603050405020304" pitchFamily="18" charset="0"/>
              </a:rPr>
              <a:t>, dar nu sunt inițiative cu impact considerabil.</a:t>
            </a:r>
          </a:p>
          <a:p>
            <a:pPr algn="just"/>
            <a:r>
              <a:rPr lang="ro-RO" sz="2000" dirty="0">
                <a:latin typeface="Times New Roman" panose="02020603050405020304" pitchFamily="18" charset="0"/>
                <a:cs typeface="Times New Roman" panose="02020603050405020304" pitchFamily="18" charset="0"/>
              </a:rPr>
              <a:t>De asemenea, deși se poate face voluntariat în școli, acest lucru nu este o practică des întâlnită. </a:t>
            </a:r>
          </a:p>
          <a:p>
            <a:pPr algn="just"/>
            <a:r>
              <a:rPr lang="ro-RO" sz="2000" dirty="0">
                <a:latin typeface="Times New Roman" panose="02020603050405020304" pitchFamily="18" charset="0"/>
                <a:cs typeface="Times New Roman" panose="02020603050405020304" pitchFamily="18" charset="0"/>
              </a:rPr>
              <a:t>Lipsește o baza de date concretă a școlilor care acceptă profesori voluntari, precum și o bază a celor care și-ar oferi serviciile în regim pro-bono. </a:t>
            </a:r>
          </a:p>
          <a:p>
            <a:pPr algn="just"/>
            <a:r>
              <a:rPr lang="ro-RO" sz="2000" dirty="0">
                <a:latin typeface="Times New Roman" panose="02020603050405020304" pitchFamily="18" charset="0"/>
                <a:cs typeface="Times New Roman" panose="02020603050405020304" pitchFamily="18" charset="0"/>
              </a:rPr>
              <a:t>Practica este însa una reala în programele și centrele de after-school unde profesori pensionari voluntariază pentru a sta cu copiii și a-i ajuta la teme. </a:t>
            </a:r>
          </a:p>
          <a:p>
            <a:endParaRPr lang="ro-RO" dirty="0"/>
          </a:p>
        </p:txBody>
      </p:sp>
    </p:spTree>
    <p:extLst>
      <p:ext uri="{BB962C8B-B14F-4D97-AF65-F5344CB8AC3E}">
        <p14:creationId xmlns:p14="http://schemas.microsoft.com/office/powerpoint/2010/main" val="2376687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normAutofit/>
          </a:bodyPr>
          <a:lstStyle/>
          <a:p>
            <a:pPr algn="just"/>
            <a:r>
              <a:rPr lang="ro-RO" sz="2000" b="1" dirty="0">
                <a:latin typeface="Times New Roman" panose="02020603050405020304" pitchFamily="18" charset="0"/>
                <a:cs typeface="Times New Roman" panose="02020603050405020304" pitchFamily="18" charset="0"/>
              </a:rPr>
              <a:t>Legea definește </a:t>
            </a:r>
            <a:r>
              <a:rPr lang="ro-RO" sz="2000" b="1" dirty="0">
                <a:solidFill>
                  <a:srgbClr val="FF0000"/>
                </a:solidFill>
                <a:latin typeface="Times New Roman" panose="02020603050405020304" pitchFamily="18" charset="0"/>
                <a:cs typeface="Times New Roman" panose="02020603050405020304" pitchFamily="18" charset="0"/>
              </a:rPr>
              <a:t>formarea continuă și ca un drept, dar și ca o obligație</a:t>
            </a:r>
            <a:r>
              <a:rPr lang="ro-RO" sz="2000" b="1" dirty="0">
                <a:latin typeface="Times New Roman" panose="02020603050405020304" pitchFamily="18" charset="0"/>
                <a:cs typeface="Times New Roman" panose="02020603050405020304" pitchFamily="18" charset="0"/>
              </a:rPr>
              <a:t>, în care cadrul didactic are obligația de a acumula în perioade a câte 5 ani (după data promovării examenului de definitivat în cazul primului ciclu) 90 de credite transferabile.</a:t>
            </a:r>
            <a:endParaRPr lang="ro-RO" sz="2000" dirty="0">
              <a:latin typeface="Times New Roman" panose="02020603050405020304" pitchFamily="18" charset="0"/>
              <a:cs typeface="Times New Roman" panose="02020603050405020304" pitchFamily="18" charset="0"/>
            </a:endParaRPr>
          </a:p>
          <a:p>
            <a:pPr algn="just"/>
            <a:r>
              <a:rPr lang="ro-RO" sz="2000" dirty="0">
                <a:latin typeface="Times New Roman" panose="02020603050405020304" pitchFamily="18" charset="0"/>
                <a:cs typeface="Times New Roman" panose="02020603050405020304" pitchFamily="18" charset="0"/>
              </a:rPr>
              <a:t>Această incertitudine lasă mult loc de interpretat la cum exact ar trebui să se desfășoare formarea continuă, și toată responsabilitatea este pusă pe umerii cadrelor didactice. </a:t>
            </a:r>
          </a:p>
          <a:p>
            <a:pPr algn="just"/>
            <a:r>
              <a:rPr lang="ro-RO" sz="2000" dirty="0">
                <a:latin typeface="Times New Roman" panose="02020603050405020304" pitchFamily="18" charset="0"/>
                <a:cs typeface="Times New Roman" panose="02020603050405020304" pitchFamily="18" charset="0"/>
              </a:rPr>
              <a:t>În </a:t>
            </a:r>
            <a:r>
              <a:rPr lang="ro-RO" sz="2000" b="1" dirty="0">
                <a:latin typeface="Times New Roman" panose="02020603050405020304" pitchFamily="18" charset="0"/>
                <a:cs typeface="Times New Roman" panose="02020603050405020304" pitchFamily="18" charset="0"/>
              </a:rPr>
              <a:t>lipsa unei îndrumări sau coduri de bună practică</a:t>
            </a:r>
            <a:r>
              <a:rPr lang="ro-RO" sz="2000" dirty="0">
                <a:latin typeface="Times New Roman" panose="02020603050405020304" pitchFamily="18" charset="0"/>
                <a:cs typeface="Times New Roman" panose="02020603050405020304" pitchFamily="18" charset="0"/>
              </a:rPr>
              <a:t>, formarea continuă se face după preferințele personale ale cadrului didactic, care vizează de multe ori reducerea efortului obținerii acestor credite și nu creșterea competențelor didactice</a:t>
            </a:r>
          </a:p>
        </p:txBody>
      </p:sp>
    </p:spTree>
    <p:extLst>
      <p:ext uri="{BB962C8B-B14F-4D97-AF65-F5344CB8AC3E}">
        <p14:creationId xmlns:p14="http://schemas.microsoft.com/office/powerpoint/2010/main" val="1032979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normAutofit/>
          </a:bodyPr>
          <a:lstStyle/>
          <a:p>
            <a:pPr algn="just"/>
            <a:r>
              <a:rPr lang="ro-RO" sz="2000" dirty="0">
                <a:latin typeface="Times New Roman" panose="02020603050405020304" pitchFamily="18" charset="0"/>
                <a:cs typeface="Times New Roman" panose="02020603050405020304" pitchFamily="18" charset="0"/>
              </a:rPr>
              <a:t>Cele 90 de credite pot fi obținute din multiple surse, câteodată participând la cursuri cu relevanță scăzută pentru procesul educativ sau al dezvoltării personale. </a:t>
            </a:r>
            <a:r>
              <a:rPr lang="ro-RO" sz="2000" b="1" dirty="0">
                <a:latin typeface="Times New Roman" panose="02020603050405020304" pitchFamily="18" charset="0"/>
                <a:cs typeface="Times New Roman" panose="02020603050405020304" pitchFamily="18" charset="0"/>
              </a:rPr>
              <a:t>Faptul că este și drept și obligație duce la o situație în care, cursurile se țin dar participarea există doar pe hârtie, profesorii termina un curs de 8 ore în 2. </a:t>
            </a:r>
            <a:endParaRPr lang="ro-RO" sz="2000" dirty="0">
              <a:latin typeface="Times New Roman" panose="02020603050405020304" pitchFamily="18" charset="0"/>
              <a:cs typeface="Times New Roman" panose="02020603050405020304" pitchFamily="18" charset="0"/>
            </a:endParaRPr>
          </a:p>
          <a:p>
            <a:pPr algn="just"/>
            <a:r>
              <a:rPr lang="ro-RO" sz="2000" dirty="0">
                <a:latin typeface="Times New Roman" panose="02020603050405020304" pitchFamily="18" charset="0"/>
                <a:cs typeface="Times New Roman" panose="02020603050405020304" pitchFamily="18" charset="0"/>
              </a:rPr>
              <a:t>În afară de formarea continua sistemul legislativ </a:t>
            </a:r>
            <a:r>
              <a:rPr lang="ro-RO" sz="2000" b="1" dirty="0">
                <a:solidFill>
                  <a:srgbClr val="FF0000"/>
                </a:solidFill>
                <a:latin typeface="Times New Roman" panose="02020603050405020304" pitchFamily="18" charset="0"/>
                <a:cs typeface="Times New Roman" panose="02020603050405020304" pitchFamily="18" charset="0"/>
              </a:rPr>
              <a:t>nu recunoaște alte forme de dezvoltare profesională cum ar fi coaching-ul sau shadowing-ul, voluntariatul în domenii relevante etc.</a:t>
            </a:r>
          </a:p>
          <a:p>
            <a:pPr algn="just"/>
            <a:r>
              <a:rPr lang="ro-RO" sz="2000" dirty="0">
                <a:latin typeface="Times New Roman" panose="02020603050405020304" pitchFamily="18" charset="0"/>
                <a:cs typeface="Times New Roman" panose="02020603050405020304" pitchFamily="18" charset="0"/>
              </a:rPr>
              <a:t>Unii profesori spun că deși există cursuri acreditate la Casa Corpului Didactic pe care le pot urma, chiar și la prețuri accesibile, multe dintre acestea </a:t>
            </a:r>
            <a:r>
              <a:rPr lang="ro-RO" sz="2000" b="1" dirty="0">
                <a:solidFill>
                  <a:srgbClr val="FF0000"/>
                </a:solidFill>
                <a:latin typeface="Times New Roman" panose="02020603050405020304" pitchFamily="18" charset="0"/>
                <a:cs typeface="Times New Roman" panose="02020603050405020304" pitchFamily="18" charset="0"/>
              </a:rPr>
              <a:t>nu conțin informație la zi și nu mai sunt utile pentru predarea la clasă. </a:t>
            </a:r>
          </a:p>
          <a:p>
            <a:pPr algn="just"/>
            <a:endParaRPr lang="ro-RO" sz="2000" dirty="0">
              <a:latin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1405424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normAutofit/>
          </a:bodyPr>
          <a:lstStyle/>
          <a:p>
            <a:pPr algn="just"/>
            <a:r>
              <a:rPr lang="ro-RO" sz="2400" b="1" dirty="0">
                <a:latin typeface="Times New Roman" panose="02020603050405020304" pitchFamily="18" charset="0"/>
                <a:cs typeface="Times New Roman" panose="02020603050405020304" pitchFamily="18" charset="0"/>
              </a:rPr>
              <a:t>Participarea cadrelor didactice la programe de formare continua este adeseori o alegere personală </a:t>
            </a:r>
            <a:r>
              <a:rPr lang="ro-RO" sz="2400" dirty="0">
                <a:latin typeface="Times New Roman" panose="02020603050405020304" pitchFamily="18" charset="0"/>
                <a:cs typeface="Times New Roman" panose="02020603050405020304" pitchFamily="18" charset="0"/>
              </a:rPr>
              <a:t>și se bazează în mare măsură pe nevoia de acumulare de credite de formare continuă, și mai puțin pe îmbunătățirea procesului educativ (de multe ori programele corelează în mică măsură cu nevoile instituțiilor de învățământ și sunt plătite adesea de către profesorii participanți).</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0786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normAutofit/>
          </a:bodyPr>
          <a:lstStyle/>
          <a:p>
            <a:pPr algn="just"/>
            <a:endParaRPr lang="ro-RO" sz="2800" b="1" dirty="0">
              <a:latin typeface="Times New Roman" panose="02020603050405020304" pitchFamily="18" charset="0"/>
              <a:cs typeface="Times New Roman" panose="02020603050405020304" pitchFamily="18" charset="0"/>
            </a:endParaRPr>
          </a:p>
          <a:p>
            <a:pPr algn="just"/>
            <a:r>
              <a:rPr lang="ro-RO" sz="2800" b="1" dirty="0">
                <a:latin typeface="Times New Roman" panose="02020603050405020304" pitchFamily="18" charset="0"/>
                <a:cs typeface="Times New Roman" panose="02020603050405020304" pitchFamily="18" charset="0"/>
              </a:rPr>
              <a:t>Fiecare cadru didactic, odată ajuns în învățământ este </a:t>
            </a:r>
            <a:r>
              <a:rPr lang="ro-RO" sz="2800" b="1" dirty="0">
                <a:solidFill>
                  <a:srgbClr val="FF0000"/>
                </a:solidFill>
                <a:latin typeface="Times New Roman" panose="02020603050405020304" pitchFamily="18" charset="0"/>
                <a:cs typeface="Times New Roman" panose="02020603050405020304" pitchFamily="18" charset="0"/>
              </a:rPr>
              <a:t>pe cont propriu</a:t>
            </a:r>
            <a:r>
              <a:rPr lang="ro-RO" sz="2800" b="1" dirty="0">
                <a:latin typeface="Times New Roman" panose="02020603050405020304" pitchFamily="18" charset="0"/>
                <a:cs typeface="Times New Roman" panose="02020603050405020304" pitchFamily="18" charset="0"/>
              </a:rPr>
              <a:t> </a:t>
            </a:r>
            <a:r>
              <a:rPr lang="ro-RO" sz="2800" dirty="0">
                <a:latin typeface="Times New Roman" panose="02020603050405020304" pitchFamily="18" charset="0"/>
                <a:cs typeface="Times New Roman" panose="02020603050405020304" pitchFamily="18" charset="0"/>
              </a:rPr>
              <a:t>și își construiește lecțiile folosindu-se de resurse pe care le descoperă și adaptează singur, la specificul copiilor, unica îndrumare venind de la alte cadre didactice tot la inițiativa profesorului!!!!!</a:t>
            </a:r>
          </a:p>
          <a:p>
            <a:pPr algn="just"/>
            <a:endParaRPr lang="ro-RO"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0229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a:t>PIEDICI in </a:t>
            </a:r>
            <a:r>
              <a:rPr lang="ro-RO" dirty="0"/>
              <a:t>INCLUZIUNEA SCOLARA</a:t>
            </a:r>
          </a:p>
        </p:txBody>
      </p:sp>
      <p:sp>
        <p:nvSpPr>
          <p:cNvPr id="3" name="Content Placeholder 2"/>
          <p:cNvSpPr>
            <a:spLocks noGrp="1"/>
          </p:cNvSpPr>
          <p:nvPr>
            <p:ph idx="1"/>
          </p:nvPr>
        </p:nvSpPr>
        <p:spPr/>
        <p:txBody>
          <a:bodyPr>
            <a:normAutofit/>
          </a:bodyPr>
          <a:lstStyle/>
          <a:p>
            <a:pPr algn="just">
              <a:lnSpc>
                <a:spcPct val="150000"/>
              </a:lnSpc>
            </a:pPr>
            <a:r>
              <a:rPr lang="ro-RO" sz="2000" dirty="0">
                <a:latin typeface="Times New Roman" panose="02020603050405020304" pitchFamily="18" charset="0"/>
                <a:cs typeface="Times New Roman" panose="02020603050405020304" pitchFamily="18" charset="0"/>
              </a:rPr>
              <a:t>Parcursul elevilor cu dizabilități atrage atentia in societate asupra </a:t>
            </a:r>
            <a:r>
              <a:rPr lang="ro-RO" sz="2000" dirty="0">
                <a:solidFill>
                  <a:srgbClr val="FF0000"/>
                </a:solidFill>
                <a:latin typeface="Times New Roman" panose="02020603050405020304" pitchFamily="18" charset="0"/>
                <a:cs typeface="Times New Roman" panose="02020603050405020304" pitchFamily="18" charset="0"/>
              </a:rPr>
              <a:t>impactului educației incluzive</a:t>
            </a:r>
            <a:r>
              <a:rPr lang="ro-RO" sz="2000" dirty="0">
                <a:latin typeface="Times New Roman" panose="02020603050405020304" pitchFamily="18" charset="0"/>
                <a:cs typeface="Times New Roman" panose="02020603050405020304" pitchFamily="18" charset="0"/>
              </a:rPr>
              <a:t> și asupra </a:t>
            </a:r>
            <a:r>
              <a:rPr lang="ro-RO" sz="2000" dirty="0">
                <a:solidFill>
                  <a:srgbClr val="FF0000"/>
                </a:solidFill>
                <a:latin typeface="Times New Roman" panose="02020603050405020304" pitchFamily="18" charset="0"/>
                <a:cs typeface="Times New Roman" panose="02020603050405020304" pitchFamily="18" charset="0"/>
              </a:rPr>
              <a:t>obstacolelor</a:t>
            </a:r>
            <a:r>
              <a:rPr lang="ro-RO" sz="2000" dirty="0">
                <a:latin typeface="Times New Roman" panose="02020603050405020304" pitchFamily="18" charset="0"/>
                <a:cs typeface="Times New Roman" panose="02020603050405020304" pitchFamily="18" charset="0"/>
              </a:rPr>
              <a:t> pe care acesti elevi sunt nevoiți să le depășească. </a:t>
            </a:r>
          </a:p>
          <a:p>
            <a:pPr algn="just">
              <a:lnSpc>
                <a:spcPct val="150000"/>
              </a:lnSpc>
            </a:pPr>
            <a:r>
              <a:rPr lang="ro-RO" sz="2000" dirty="0">
                <a:solidFill>
                  <a:srgbClr val="FF0000"/>
                </a:solidFill>
                <a:latin typeface="Times New Roman" panose="02020603050405020304" pitchFamily="18" charset="0"/>
                <a:cs typeface="Times New Roman" panose="02020603050405020304" pitchFamily="18" charset="0"/>
              </a:rPr>
              <a:t>Cele mai mari piedici </a:t>
            </a:r>
            <a:r>
              <a:rPr lang="ro-RO" sz="2000" dirty="0">
                <a:latin typeface="Times New Roman" panose="02020603050405020304" pitchFamily="18" charset="0"/>
                <a:cs typeface="Times New Roman" panose="02020603050405020304" pitchFamily="18" charset="0"/>
              </a:rPr>
              <a:t>sunt cele reprezentate de </a:t>
            </a:r>
          </a:p>
          <a:p>
            <a:pPr algn="just">
              <a:lnSpc>
                <a:spcPct val="150000"/>
              </a:lnSpc>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gradul scăzut de accesibilitate </a:t>
            </a:r>
          </a:p>
          <a:p>
            <a:pPr algn="just">
              <a:lnSpc>
                <a:spcPct val="150000"/>
              </a:lnSpc>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atitudinea discriminatorie a reprezentanților comunității.</a:t>
            </a:r>
          </a:p>
          <a:p>
            <a:pPr algn="just">
              <a:lnSpc>
                <a:spcPct val="150000"/>
              </a:lnSpc>
            </a:pPr>
            <a:endParaRPr lang="ro-RO" dirty="0"/>
          </a:p>
          <a:p>
            <a:endParaRPr lang="ro-RO" dirty="0"/>
          </a:p>
        </p:txBody>
      </p:sp>
    </p:spTree>
    <p:extLst>
      <p:ext uri="{BB962C8B-B14F-4D97-AF65-F5344CB8AC3E}">
        <p14:creationId xmlns:p14="http://schemas.microsoft.com/office/powerpoint/2010/main" val="532177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a:xfrm>
            <a:off x="458393" y="2199225"/>
            <a:ext cx="9664402" cy="3880773"/>
          </a:xfrm>
        </p:spPr>
        <p:txBody>
          <a:bodyPr>
            <a:normAutofit/>
          </a:bodyPr>
          <a:lstStyle/>
          <a:p>
            <a:pPr algn="just"/>
            <a:r>
              <a:rPr lang="ro-RO" sz="2000" dirty="0">
                <a:latin typeface="Times New Roman" panose="02020603050405020304" pitchFamily="18" charset="0"/>
                <a:cs typeface="Times New Roman" panose="02020603050405020304" pitchFamily="18" charset="0"/>
              </a:rPr>
              <a:t>Abordarea copiilor la vârstele timpurii în funcție numai de trăsăturile standardizate date de vârsta cronologică nu va aduce niciodata o tratare adecvată și corectă în procesul educațional, care este, cu precădere, individualizat și personalizat în educația timpurie. </a:t>
            </a:r>
          </a:p>
          <a:p>
            <a:pPr algn="just"/>
            <a:r>
              <a:rPr lang="ro-RO" sz="2000" dirty="0">
                <a:latin typeface="Times New Roman" panose="02020603050405020304" pitchFamily="18" charset="0"/>
                <a:cs typeface="Times New Roman" panose="02020603050405020304" pitchFamily="18" charset="0"/>
              </a:rPr>
              <a:t>Pentru orice intervenție educativă timpurie este necesar ca fiecare copil să fie cunoscut tocmai prin trăsăturile sale personale. </a:t>
            </a:r>
          </a:p>
          <a:p>
            <a:pPr algn="just"/>
            <a:r>
              <a:rPr lang="ro-RO" sz="2000" dirty="0">
                <a:latin typeface="Times New Roman" panose="02020603050405020304" pitchFamily="18" charset="0"/>
                <a:cs typeface="Times New Roman" panose="02020603050405020304" pitchFamily="18" charset="0"/>
              </a:rPr>
              <a:t>Educația timpurie propune o astfel de </a:t>
            </a:r>
            <a:r>
              <a:rPr lang="ro-RO" sz="2000" b="1" dirty="0">
                <a:solidFill>
                  <a:srgbClr val="FF0000"/>
                </a:solidFill>
                <a:latin typeface="Times New Roman" panose="02020603050405020304" pitchFamily="18" charset="0"/>
                <a:cs typeface="Times New Roman" panose="02020603050405020304" pitchFamily="18" charset="0"/>
              </a:rPr>
              <a:t>abordare holistică a fiecărui copil</a:t>
            </a:r>
            <a:r>
              <a:rPr lang="ro-RO" sz="2000" dirty="0">
                <a:latin typeface="Times New Roman" panose="02020603050405020304" pitchFamily="18" charset="0"/>
                <a:cs typeface="Times New Roman" panose="02020603050405020304" pitchFamily="18" charset="0"/>
              </a:rPr>
              <a:t>, pentru a identifica punctele sale forte și a sprijini dezvoltarea și progresul lui în toate domeniile personalității. </a:t>
            </a:r>
          </a:p>
        </p:txBody>
      </p:sp>
    </p:spTree>
    <p:extLst>
      <p:ext uri="{BB962C8B-B14F-4D97-AF65-F5344CB8AC3E}">
        <p14:creationId xmlns:p14="http://schemas.microsoft.com/office/powerpoint/2010/main" val="3168776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lstStyle/>
          <a:p>
            <a:pPr fontAlgn="base"/>
            <a:r>
              <a:rPr lang="ro-RO" sz="2000" dirty="0">
                <a:latin typeface="Times New Roman" panose="02020603050405020304" pitchFamily="18" charset="0"/>
                <a:cs typeface="Times New Roman" panose="02020603050405020304" pitchFamily="18" charset="0"/>
              </a:rPr>
              <a:t>Educatorul trebuie să identifice, la fiecare copil, după modelul celor </a:t>
            </a:r>
            <a:r>
              <a:rPr lang="ro-RO" sz="2000" b="1" dirty="0">
                <a:solidFill>
                  <a:srgbClr val="FF0000"/>
                </a:solidFill>
                <a:latin typeface="Times New Roman" panose="02020603050405020304" pitchFamily="18" charset="0"/>
                <a:cs typeface="Times New Roman" panose="02020603050405020304" pitchFamily="18" charset="0"/>
              </a:rPr>
              <a:t>patru piloni de dezvoltare </a:t>
            </a:r>
            <a:r>
              <a:rPr lang="ro-RO" sz="2000" dirty="0">
                <a:latin typeface="Times New Roman" panose="02020603050405020304" pitchFamily="18" charset="0"/>
                <a:cs typeface="Times New Roman" panose="02020603050405020304" pitchFamily="18" charset="0"/>
              </a:rPr>
              <a:t>precizat de UNESCO:</a:t>
            </a:r>
          </a:p>
          <a:p>
            <a:pPr marL="0" indent="0" fontAlgn="base">
              <a:buNone/>
            </a:pPr>
            <a:endParaRPr lang="ro-RO" sz="2000" dirty="0">
              <a:latin typeface="Times New Roman" panose="02020603050405020304" pitchFamily="18" charset="0"/>
              <a:cs typeface="Times New Roman" panose="02020603050405020304" pitchFamily="18" charset="0"/>
            </a:endParaRPr>
          </a:p>
          <a:p>
            <a:pPr lvl="0" fontAlgn="base"/>
            <a:r>
              <a:rPr lang="ro-RO" sz="2000" i="1" dirty="0">
                <a:latin typeface="Times New Roman" panose="02020603050405020304" pitchFamily="18" charset="0"/>
                <a:cs typeface="Times New Roman" panose="02020603050405020304" pitchFamily="18" charset="0"/>
              </a:rPr>
              <a:t>Cum este fiecare?</a:t>
            </a:r>
            <a:endParaRPr lang="ro-RO" sz="2000" dirty="0">
              <a:latin typeface="Times New Roman" panose="02020603050405020304" pitchFamily="18" charset="0"/>
              <a:cs typeface="Times New Roman" panose="02020603050405020304" pitchFamily="18" charset="0"/>
            </a:endParaRPr>
          </a:p>
          <a:p>
            <a:pPr lvl="0" fontAlgn="base"/>
            <a:r>
              <a:rPr lang="ro-RO" sz="2000" i="1" dirty="0">
                <a:latin typeface="Times New Roman" panose="02020603050405020304" pitchFamily="18" charset="0"/>
                <a:cs typeface="Times New Roman" panose="02020603050405020304" pitchFamily="18" charset="0"/>
              </a:rPr>
              <a:t>Ce știe fiecare?</a:t>
            </a:r>
            <a:endParaRPr lang="ro-RO" sz="2000" dirty="0">
              <a:latin typeface="Times New Roman" panose="02020603050405020304" pitchFamily="18" charset="0"/>
              <a:cs typeface="Times New Roman" panose="02020603050405020304" pitchFamily="18" charset="0"/>
            </a:endParaRPr>
          </a:p>
          <a:p>
            <a:pPr lvl="0" fontAlgn="base"/>
            <a:r>
              <a:rPr lang="ro-RO" sz="2000" i="1" dirty="0">
                <a:latin typeface="Times New Roman" panose="02020603050405020304" pitchFamily="18" charset="0"/>
                <a:cs typeface="Times New Roman" panose="02020603050405020304" pitchFamily="18" charset="0"/>
              </a:rPr>
              <a:t>Ce face fiecare?</a:t>
            </a:r>
            <a:endParaRPr lang="ro-RO" sz="2000" dirty="0">
              <a:latin typeface="Times New Roman" panose="02020603050405020304" pitchFamily="18" charset="0"/>
              <a:cs typeface="Times New Roman" panose="02020603050405020304" pitchFamily="18" charset="0"/>
            </a:endParaRPr>
          </a:p>
          <a:p>
            <a:pPr lvl="0" fontAlgn="base"/>
            <a:r>
              <a:rPr lang="ro-RO" sz="2000" i="1" dirty="0">
                <a:latin typeface="Times New Roman" panose="02020603050405020304" pitchFamily="18" charset="0"/>
                <a:cs typeface="Times New Roman" panose="02020603050405020304" pitchFamily="18" charset="0"/>
              </a:rPr>
              <a:t>Cum cooperează cu ceilalți?</a:t>
            </a:r>
            <a:endParaRPr lang="ro-RO" sz="2000" dirty="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713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a:xfrm>
            <a:off x="103031" y="1558344"/>
            <a:ext cx="10895527" cy="5164427"/>
          </a:xfrm>
        </p:spPr>
        <p:txBody>
          <a:bodyPr>
            <a:noAutofit/>
          </a:bodyPr>
          <a:lstStyle/>
          <a:p>
            <a:pPr marL="0" indent="0" algn="ctr" fontAlgn="base">
              <a:buNone/>
            </a:pPr>
            <a:r>
              <a:rPr lang="ro-RO" sz="2000" b="1" dirty="0">
                <a:solidFill>
                  <a:srgbClr val="FF0000"/>
                </a:solidFill>
                <a:latin typeface="Times New Roman" panose="02020603050405020304" pitchFamily="18" charset="0"/>
                <a:cs typeface="Times New Roman" panose="02020603050405020304" pitchFamily="18" charset="0"/>
              </a:rPr>
              <a:t>Facilitarea înțelegerii unei educații timpurii </a:t>
            </a:r>
            <a:r>
              <a:rPr lang="ro-RO" sz="2000" dirty="0">
                <a:latin typeface="Times New Roman" panose="02020603050405020304" pitchFamily="18" charset="0"/>
                <a:cs typeface="Times New Roman" panose="02020603050405020304" pitchFamily="18" charset="0"/>
              </a:rPr>
              <a:t>care să se adreseze tuturor copiilor presupune luarea in calcul a faptului ca:</a:t>
            </a:r>
          </a:p>
          <a:p>
            <a:pPr lvl="0" fontAlgn="base"/>
            <a:r>
              <a:rPr lang="ro-RO" sz="2000" b="1" u="sng" dirty="0">
                <a:latin typeface="Times New Roman" panose="02020603050405020304" pitchFamily="18" charset="0"/>
                <a:cs typeface="Times New Roman" panose="02020603050405020304" pitchFamily="18" charset="0"/>
              </a:rPr>
              <a:t>Cerințe educative speciale </a:t>
            </a:r>
            <a:r>
              <a:rPr lang="ro-RO" sz="2000" dirty="0">
                <a:latin typeface="Times New Roman" panose="02020603050405020304" pitchFamily="18" charset="0"/>
                <a:cs typeface="Times New Roman" panose="02020603050405020304" pitchFamily="18" charset="0"/>
              </a:rPr>
              <a:t>sunt toate acele nevoi/ cerințe educative întâlnite la copil, pe o perioadă sau alta a dezvoltării sale, care apar din dizabilitate sau din orice alt tip de bariere de învățare (sociale, economice, culturale, geografice) și care, pentru a fi depășite, necesită măsuri, metode și mijloace suplimentare.</a:t>
            </a:r>
          </a:p>
          <a:p>
            <a:pPr lvl="0" fontAlgn="base"/>
            <a:r>
              <a:rPr lang="ro-RO" sz="2000" b="1" u="sng" dirty="0">
                <a:latin typeface="Times New Roman" panose="02020603050405020304" pitchFamily="18" charset="0"/>
                <a:cs typeface="Times New Roman" panose="02020603050405020304" pitchFamily="18" charset="0"/>
              </a:rPr>
              <a:t>Riscul sau situația de risc în copilărie </a:t>
            </a:r>
            <a:r>
              <a:rPr lang="ro-RO" sz="2000" dirty="0">
                <a:latin typeface="Times New Roman" panose="02020603050405020304" pitchFamily="18" charset="0"/>
                <a:cs typeface="Times New Roman" panose="02020603050405020304" pitchFamily="18" charset="0"/>
              </a:rPr>
              <a:t>este un context sau o condiționare de ordin personal, care poate fi o piedică în dezvoltarea copilului. Riscurile copilăriei depind de premisele de la care pornește copilul în viață, de contextul socio-cultural în care crește acesta, dar și de măsurile pe care familia, comunitatea și societatea le pun în aplicare pentru a sprijini adecvat dezvoltarea fiecăruia.</a:t>
            </a:r>
          </a:p>
          <a:p>
            <a:pPr lvl="0" fontAlgn="base"/>
            <a:r>
              <a:rPr lang="ro-RO" sz="2000" b="1" u="sng" dirty="0">
                <a:latin typeface="Times New Roman" panose="02020603050405020304" pitchFamily="18" charset="0"/>
                <a:cs typeface="Times New Roman" panose="02020603050405020304" pitchFamily="18" charset="0"/>
              </a:rPr>
              <a:t>Integrarea educațională </a:t>
            </a:r>
            <a:r>
              <a:rPr lang="ro-RO" sz="2000" dirty="0">
                <a:latin typeface="Times New Roman" panose="02020603050405020304" pitchFamily="18" charset="0"/>
                <a:cs typeface="Times New Roman" panose="02020603050405020304" pitchFamily="18" charset="0"/>
              </a:rPr>
              <a:t>se referă la acceptarea și introducerea copilului cu CES într-o grupă obișnuită, alături de ceilalți copii.</a:t>
            </a:r>
          </a:p>
          <a:p>
            <a:pPr lvl="0" fontAlgn="base"/>
            <a:r>
              <a:rPr lang="ro-RO" sz="2000" b="1" u="sng" dirty="0">
                <a:latin typeface="Times New Roman" panose="02020603050405020304" pitchFamily="18" charset="0"/>
                <a:cs typeface="Times New Roman" panose="02020603050405020304" pitchFamily="18" charset="0"/>
              </a:rPr>
              <a:t>Incluziunea educațională </a:t>
            </a:r>
            <a:r>
              <a:rPr lang="ro-RO" sz="2000" dirty="0">
                <a:latin typeface="Times New Roman" panose="02020603050405020304" pitchFamily="18" charset="0"/>
                <a:cs typeface="Times New Roman" panose="02020603050405020304" pitchFamily="18" charset="0"/>
              </a:rPr>
              <a:t>se definește prin politici dar și printr-un set de practici și atitudini. Incluziunea pune în aplicare egalizarea de șanse și elimină discriminările de orice tip, permițând accesul și participarea tuturor copiilor la educație.</a:t>
            </a:r>
          </a:p>
          <a:p>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42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lstStyle/>
          <a:p>
            <a:pPr algn="just"/>
            <a:endParaRPr lang="ro-RO" sz="2400" b="1" dirty="0">
              <a:latin typeface="Times New Roman" panose="02020603050405020304" pitchFamily="18" charset="0"/>
              <a:cs typeface="Times New Roman" panose="02020603050405020304" pitchFamily="18" charset="0"/>
            </a:endParaRPr>
          </a:p>
          <a:p>
            <a:pPr algn="just"/>
            <a:r>
              <a:rPr lang="ro-RO" sz="2400" b="1" dirty="0">
                <a:latin typeface="Times New Roman" panose="02020603050405020304" pitchFamily="18" charset="0"/>
                <a:cs typeface="Times New Roman" panose="02020603050405020304" pitchFamily="18" charset="0"/>
              </a:rPr>
              <a:t>Deși societatea și profilul elevilor s-au schimbat drastic în ultimii 20-30 de ani, </a:t>
            </a:r>
            <a:r>
              <a:rPr lang="ro-RO" sz="2400" b="1" dirty="0">
                <a:solidFill>
                  <a:srgbClr val="FF0000"/>
                </a:solidFill>
                <a:latin typeface="Times New Roman" panose="02020603050405020304" pitchFamily="18" charset="0"/>
                <a:cs typeface="Times New Roman" panose="02020603050405020304" pitchFamily="18" charset="0"/>
              </a:rPr>
              <a:t>pregătirea cadrelor didactice a suferit doar modificări minore, insuficiente pentru a ține pasul cu schimbările sociale și tehnologice sau pentru a pregăti toti elevii </a:t>
            </a:r>
            <a:r>
              <a:rPr lang="ro-RO" sz="2400" b="1" dirty="0">
                <a:latin typeface="Times New Roman" panose="02020603050405020304" pitchFamily="18" charset="0"/>
                <a:cs typeface="Times New Roman" panose="02020603050405020304" pitchFamily="18" charset="0"/>
              </a:rPr>
              <a:t>pentru rezolvarea problemelor relevante din viața acestora.</a:t>
            </a:r>
            <a:endParaRPr lang="ro-RO" sz="2400" dirty="0">
              <a:latin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3792630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normAutofit/>
          </a:bodyPr>
          <a:lstStyle/>
          <a:p>
            <a:r>
              <a:rPr lang="ro-RO" sz="2000" dirty="0">
                <a:latin typeface="Times New Roman" panose="02020603050405020304" pitchFamily="18" charset="0"/>
                <a:cs typeface="Times New Roman" panose="02020603050405020304" pitchFamily="18" charset="0"/>
              </a:rPr>
              <a:t>Dar poate mai puternic decât absența normelor, </a:t>
            </a:r>
            <a:r>
              <a:rPr lang="ro-RO" sz="2000" dirty="0">
                <a:solidFill>
                  <a:srgbClr val="FF0000"/>
                </a:solidFill>
                <a:latin typeface="Times New Roman" panose="02020603050405020304" pitchFamily="18" charset="0"/>
                <a:cs typeface="Times New Roman" panose="02020603050405020304" pitchFamily="18" charset="0"/>
              </a:rPr>
              <a:t>sistemul educațional român este învechit când vine vorba de resursa umană </a:t>
            </a:r>
            <a:r>
              <a:rPr lang="ro-RO" sz="2000" dirty="0">
                <a:latin typeface="Times New Roman" panose="02020603050405020304" pitchFamily="18" charset="0"/>
                <a:cs typeface="Times New Roman" panose="02020603050405020304" pitchFamily="18" charset="0"/>
              </a:rPr>
              <a:t>care lucrează în momentul de față în unitățile de învățământ.</a:t>
            </a:r>
          </a:p>
          <a:p>
            <a:r>
              <a:rPr lang="ro-RO" sz="2000" dirty="0">
                <a:latin typeface="Times New Roman" panose="02020603050405020304" pitchFamily="18" charset="0"/>
                <a:cs typeface="Times New Roman" panose="02020603050405020304" pitchFamily="18" charset="0"/>
              </a:rPr>
              <a:t>Încadrându-se în tendințele de la nivelul Europei, </a:t>
            </a:r>
            <a:r>
              <a:rPr lang="ro-RO" sz="2000" dirty="0">
                <a:solidFill>
                  <a:srgbClr val="FF0000"/>
                </a:solidFill>
                <a:latin typeface="Times New Roman" panose="02020603050405020304" pitchFamily="18" charset="0"/>
                <a:cs typeface="Times New Roman" panose="02020603050405020304" pitchFamily="18" charset="0"/>
              </a:rPr>
              <a:t>personalul didactic al României este dominat de femei și cadre în vârstă</a:t>
            </a:r>
          </a:p>
          <a:p>
            <a:pPr algn="just"/>
            <a:r>
              <a:rPr lang="ro-RO" sz="2000" dirty="0">
                <a:latin typeface="Times New Roman" panose="02020603050405020304" pitchFamily="18" charset="0"/>
                <a:cs typeface="Times New Roman" panose="02020603050405020304" pitchFamily="18" charset="0"/>
              </a:rPr>
              <a:t>Marea majoritate a profesorilor români au fost, așadar, </a:t>
            </a:r>
            <a:r>
              <a:rPr lang="ro-RO" sz="2000" dirty="0">
                <a:solidFill>
                  <a:srgbClr val="FF0000"/>
                </a:solidFill>
                <a:latin typeface="Times New Roman" panose="02020603050405020304" pitchFamily="18" charset="0"/>
                <a:cs typeface="Times New Roman" panose="02020603050405020304" pitchFamily="18" charset="0"/>
              </a:rPr>
              <a:t>educați și formați înaintea reformelor educaționale majore din anii 1990,</a:t>
            </a:r>
            <a:r>
              <a:rPr lang="ro-RO" sz="2000" dirty="0">
                <a:latin typeface="Times New Roman" panose="02020603050405020304" pitchFamily="18" charset="0"/>
                <a:cs typeface="Times New Roman" panose="02020603050405020304" pitchFamily="18" charset="0"/>
              </a:rPr>
              <a:t> când procesul de predare și învățare era puternic axat pe </a:t>
            </a:r>
            <a:r>
              <a:rPr lang="ro-RO" sz="2000" b="1" dirty="0">
                <a:latin typeface="Times New Roman" panose="02020603050405020304" pitchFamily="18" charset="0"/>
                <a:cs typeface="Times New Roman" panose="02020603050405020304" pitchFamily="18" charset="0"/>
              </a:rPr>
              <a:t>memorarea conținutului si reproducerea lui!</a:t>
            </a:r>
          </a:p>
        </p:txBody>
      </p:sp>
    </p:spTree>
    <p:extLst>
      <p:ext uri="{BB962C8B-B14F-4D97-AF65-F5344CB8AC3E}">
        <p14:creationId xmlns:p14="http://schemas.microsoft.com/office/powerpoint/2010/main" val="1099836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lstStyle/>
          <a:p>
            <a:endParaRPr lang="ro-RO" b="1" dirty="0"/>
          </a:p>
          <a:p>
            <a:r>
              <a:rPr lang="ro-RO" sz="2000" b="1" dirty="0">
                <a:latin typeface="Times New Roman" panose="02020603050405020304" pitchFamily="18" charset="0"/>
                <a:cs typeface="Times New Roman" panose="02020603050405020304" pitchFamily="18" charset="0"/>
              </a:rPr>
              <a:t>Programele de formare inițială a cadrelor didactice sunt de scurtă durată, cu o pondere redusă a componentei pedagogice</a:t>
            </a:r>
            <a:r>
              <a:rPr lang="ro-RO" sz="2000" dirty="0">
                <a:latin typeface="Times New Roman" panose="02020603050405020304" pitchFamily="18" charset="0"/>
                <a:cs typeface="Times New Roman" panose="02020603050405020304" pitchFamily="18" charset="0"/>
              </a:rPr>
              <a:t> (în comparație cu cea de specialitate) </a:t>
            </a:r>
            <a:r>
              <a:rPr lang="ro-RO" sz="2000" b="1" dirty="0">
                <a:latin typeface="Times New Roman" panose="02020603050405020304" pitchFamily="18" charset="0"/>
                <a:cs typeface="Times New Roman" panose="02020603050405020304" pitchFamily="18" charset="0"/>
              </a:rPr>
              <a:t>și puține elemente de practică</a:t>
            </a:r>
            <a:r>
              <a:rPr lang="ro-RO" sz="2000" dirty="0">
                <a:latin typeface="Times New Roman" panose="02020603050405020304" pitchFamily="18" charset="0"/>
                <a:cs typeface="Times New Roman" panose="02020603050405020304" pitchFamily="18" charset="0"/>
              </a:rPr>
              <a:t>. </a:t>
            </a:r>
          </a:p>
          <a:p>
            <a:pPr algn="just"/>
            <a:r>
              <a:rPr lang="ro-RO" sz="2000" dirty="0">
                <a:latin typeface="Times New Roman" panose="02020603050405020304" pitchFamily="18" charset="0"/>
                <a:cs typeface="Times New Roman" panose="02020603050405020304" pitchFamily="18" charset="0"/>
              </a:rPr>
              <a:t>Acest fapt conduce la o situație dificilă pentru </a:t>
            </a:r>
            <a:r>
              <a:rPr lang="ro-RO" sz="2000" dirty="0">
                <a:solidFill>
                  <a:srgbClr val="FF0000"/>
                </a:solidFill>
                <a:latin typeface="Times New Roman" panose="02020603050405020304" pitchFamily="18" charset="0"/>
                <a:cs typeface="Times New Roman" panose="02020603050405020304" pitchFamily="18" charset="0"/>
              </a:rPr>
              <a:t>profesorii debutanți</a:t>
            </a:r>
            <a:r>
              <a:rPr lang="ro-RO" sz="2000" dirty="0">
                <a:latin typeface="Times New Roman" panose="02020603050405020304" pitchFamily="18" charset="0"/>
                <a:cs typeface="Times New Roman" panose="02020603050405020304" pitchFamily="18" charset="0"/>
              </a:rPr>
              <a:t>, ei neavând resursele necesare din punct de vedere al metodicii didactice pentru transmiterea cunoștințelor de specialitate (deși sunt specialiști pe un anumit domeniu, nu știu cum să realizeze transferul de cunoaștere către elevi).</a:t>
            </a:r>
          </a:p>
          <a:p>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3071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PIEDICI in INCLUZIUNEA SCOLARA</a:t>
            </a:r>
          </a:p>
        </p:txBody>
      </p:sp>
      <p:sp>
        <p:nvSpPr>
          <p:cNvPr id="3" name="Content Placeholder 2"/>
          <p:cNvSpPr>
            <a:spLocks noGrp="1"/>
          </p:cNvSpPr>
          <p:nvPr>
            <p:ph idx="1"/>
          </p:nvPr>
        </p:nvSpPr>
        <p:spPr/>
        <p:txBody>
          <a:bodyPr>
            <a:normAutofit/>
          </a:bodyPr>
          <a:lstStyle/>
          <a:p>
            <a:r>
              <a:rPr lang="ro-RO" sz="2000" dirty="0">
                <a:latin typeface="Times New Roman" panose="02020603050405020304" pitchFamily="18" charset="0"/>
                <a:cs typeface="Times New Roman" panose="02020603050405020304" pitchFamily="18" charset="0"/>
              </a:rPr>
              <a:t>România </a:t>
            </a:r>
            <a:r>
              <a:rPr lang="ro-RO" sz="2000" b="1" dirty="0">
                <a:latin typeface="Times New Roman" panose="02020603050405020304" pitchFamily="18" charset="0"/>
                <a:cs typeface="Times New Roman" panose="02020603050405020304" pitchFamily="18" charset="0"/>
              </a:rPr>
              <a:t>nu deține standarde didactice profesionale</a:t>
            </a:r>
            <a:r>
              <a:rPr lang="ro-RO" sz="2000" dirty="0">
                <a:latin typeface="Times New Roman" panose="02020603050405020304" pitchFamily="18" charset="0"/>
                <a:cs typeface="Times New Roman" panose="02020603050405020304" pitchFamily="18" charset="0"/>
              </a:rPr>
              <a:t>, care să definească la nivel național ce ar trebui să știe și să poată face cadrele didactice. </a:t>
            </a:r>
          </a:p>
          <a:p>
            <a:r>
              <a:rPr lang="ro-RO" sz="2000" dirty="0">
                <a:latin typeface="Times New Roman" panose="02020603050405020304" pitchFamily="18" charset="0"/>
                <a:cs typeface="Times New Roman" panose="02020603050405020304" pitchFamily="18" charset="0"/>
              </a:rPr>
              <a:t>Prin urmare, fiecare proces de evaluare a personalului didactic folosește </a:t>
            </a:r>
            <a:r>
              <a:rPr lang="ro-RO" sz="2000" b="1" dirty="0">
                <a:latin typeface="Times New Roman" panose="02020603050405020304" pitchFamily="18" charset="0"/>
                <a:cs typeface="Times New Roman" panose="02020603050405020304" pitchFamily="18" charset="0"/>
              </a:rPr>
              <a:t>criterii diferite de evaluare și recurge în mare parte la alte materiale evaluative, </a:t>
            </a:r>
            <a:r>
              <a:rPr lang="ro-RO" sz="2000" dirty="0">
                <a:latin typeface="Times New Roman" panose="02020603050405020304" pitchFamily="18" charset="0"/>
                <a:cs typeface="Times New Roman" panose="02020603050405020304" pitchFamily="18" charset="0"/>
              </a:rPr>
              <a:t>precum fișa postului și teste, care nu pot evalua întregul set de cunoștințe, abilități și aptitudini importante pentru o activitate didactică eficientă. </a:t>
            </a:r>
          </a:p>
          <a:p>
            <a:r>
              <a:rPr lang="ro-RO" sz="2000" dirty="0">
                <a:latin typeface="Times New Roman" panose="02020603050405020304" pitchFamily="18" charset="0"/>
                <a:cs typeface="Times New Roman" panose="02020603050405020304" pitchFamily="18" charset="0"/>
              </a:rPr>
              <a:t>Standardele ar putea clarifica diferitele dimensiuni ale unui act pedagogic de calitate si ar permite orientarea evaluărilor și a tuturor politicilor didactice spre </a:t>
            </a:r>
            <a:r>
              <a:rPr lang="ro-RO" sz="2000" b="1" dirty="0">
                <a:latin typeface="Times New Roman" panose="02020603050405020304" pitchFamily="18" charset="0"/>
                <a:cs typeface="Times New Roman" panose="02020603050405020304" pitchFamily="18" charset="0"/>
              </a:rPr>
              <a:t>competențe esențiale </a:t>
            </a:r>
            <a:r>
              <a:rPr lang="ro-RO" sz="2000" dirty="0">
                <a:latin typeface="Times New Roman" panose="02020603050405020304" pitchFamily="18" charset="0"/>
                <a:cs typeface="Times New Roman" panose="02020603050405020304" pitchFamily="18" charset="0"/>
              </a:rPr>
              <a:t>predării eficiente și implementării noului curriculum. </a:t>
            </a:r>
          </a:p>
        </p:txBody>
      </p:sp>
    </p:spTree>
    <p:extLst>
      <p:ext uri="{BB962C8B-B14F-4D97-AF65-F5344CB8AC3E}">
        <p14:creationId xmlns:p14="http://schemas.microsoft.com/office/powerpoint/2010/main" val="79890932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64</TotalTime>
  <Words>1666</Words>
  <Application>Microsoft Office PowerPoint</Application>
  <PresentationFormat>Widescreen</PresentationFormat>
  <Paragraphs>74</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Algerian</vt:lpstr>
      <vt:lpstr>Arial</vt:lpstr>
      <vt:lpstr>Times New Roman</vt:lpstr>
      <vt:lpstr>Trebuchet MS</vt:lpstr>
      <vt:lpstr>Wingdings</vt:lpstr>
      <vt:lpstr>Wingdings 3</vt:lpstr>
      <vt:lpstr>Facet</vt:lpstr>
      <vt:lpstr>A 3.3. Platforma educationala online pentru sprijin profesional. Identificare resurse educaționale pentru susținerea educației incluzive de calitate 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lpstr>PIEDICI in INCLUZIUNEA SCOLARA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profesional. Identificare resurse educaționale pentru susținerea educației incluzive de calitate PIEDICI IN INCLUZIUNEA SCOLARA</dc:title>
  <dc:creator>Calculator</dc:creator>
  <cp:lastModifiedBy>Irina Mihailescu</cp:lastModifiedBy>
  <cp:revision>6</cp:revision>
  <dcterms:created xsi:type="dcterms:W3CDTF">2019-10-24T09:16:11Z</dcterms:created>
  <dcterms:modified xsi:type="dcterms:W3CDTF">2019-11-21T16:39:50Z</dcterms:modified>
</cp:coreProperties>
</file>