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2" r:id="rId4"/>
    <p:sldId id="263" r:id="rId5"/>
    <p:sldId id="259" r:id="rId6"/>
    <p:sldId id="264" r:id="rId7"/>
    <p:sldId id="265" r:id="rId8"/>
    <p:sldId id="258" r:id="rId9"/>
    <p:sldId id="260" r:id="rId10"/>
    <p:sldId id="261"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8/2/2018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8/2/2018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8/2/2018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8/2/2018</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8/2/2018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545465"/>
            <a:ext cx="7766936" cy="3335627"/>
          </a:xfrm>
        </p:spPr>
        <p:txBody>
          <a:bodyPr/>
          <a:lstStyle/>
          <a:p>
            <a:pPr algn="ctr"/>
            <a:r>
              <a:rPr lang="en-US" sz="1600" b="1" i="1" dirty="0" smtClean="0">
                <a:solidFill>
                  <a:schemeClr val="tx1"/>
                </a:solidFill>
                <a:latin typeface="Arial" panose="020B0604020202020204" pitchFamily="34" charset="0"/>
                <a:cs typeface="Arial" panose="020B0604020202020204" pitchFamily="34" charset="0"/>
              </a:rPr>
              <a:t>A3.3</a:t>
            </a:r>
            <a:r>
              <a:rPr lang="en-US" sz="1600" b="1" i="1" dirty="0">
                <a:solidFill>
                  <a:schemeClr val="tx1"/>
                </a:solidFill>
                <a:latin typeface="Arial" panose="020B0604020202020204" pitchFamily="34" charset="0"/>
                <a:cs typeface="Arial" panose="020B0604020202020204" pitchFamily="34" charset="0"/>
              </a:rPr>
              <a:t>. </a:t>
            </a:r>
            <a:r>
              <a:rPr lang="en-US" sz="1600" b="1" i="1" dirty="0" err="1">
                <a:solidFill>
                  <a:schemeClr val="tx1"/>
                </a:solidFill>
                <a:latin typeface="Arial" panose="020B0604020202020204" pitchFamily="34" charset="0"/>
                <a:cs typeface="Arial" panose="020B0604020202020204" pitchFamily="34" charset="0"/>
              </a:rPr>
              <a:t>Platforma</a:t>
            </a:r>
            <a:r>
              <a:rPr lang="en-US" sz="1600" b="1" i="1" dirty="0">
                <a:solidFill>
                  <a:schemeClr val="tx1"/>
                </a:solidFill>
                <a:latin typeface="Arial" panose="020B0604020202020204" pitchFamily="34" charset="0"/>
                <a:cs typeface="Arial" panose="020B0604020202020204" pitchFamily="34" charset="0"/>
              </a:rPr>
              <a:t> </a:t>
            </a:r>
            <a:r>
              <a:rPr lang="en-US" sz="1600" b="1" i="1" dirty="0" err="1">
                <a:solidFill>
                  <a:schemeClr val="tx1"/>
                </a:solidFill>
                <a:latin typeface="Arial" panose="020B0604020202020204" pitchFamily="34" charset="0"/>
                <a:cs typeface="Arial" panose="020B0604020202020204" pitchFamily="34" charset="0"/>
              </a:rPr>
              <a:t>educationala</a:t>
            </a:r>
            <a:r>
              <a:rPr lang="en-US" sz="1600" b="1" i="1" dirty="0">
                <a:solidFill>
                  <a:schemeClr val="tx1"/>
                </a:solidFill>
                <a:latin typeface="Arial" panose="020B0604020202020204" pitchFamily="34" charset="0"/>
                <a:cs typeface="Arial" panose="020B0604020202020204" pitchFamily="34" charset="0"/>
              </a:rPr>
              <a:t> online </a:t>
            </a:r>
            <a:r>
              <a:rPr lang="en-US" sz="1600" b="1" i="1" dirty="0" err="1">
                <a:solidFill>
                  <a:schemeClr val="tx1"/>
                </a:solidFill>
                <a:latin typeface="Arial" panose="020B0604020202020204" pitchFamily="34" charset="0"/>
                <a:cs typeface="Arial" panose="020B0604020202020204" pitchFamily="34" charset="0"/>
              </a:rPr>
              <a:t>pentru</a:t>
            </a:r>
            <a:r>
              <a:rPr lang="en-US" sz="1600" b="1" i="1" dirty="0">
                <a:solidFill>
                  <a:schemeClr val="tx1"/>
                </a:solidFill>
                <a:latin typeface="Arial" panose="020B0604020202020204" pitchFamily="34" charset="0"/>
                <a:cs typeface="Arial" panose="020B0604020202020204" pitchFamily="34" charset="0"/>
              </a:rPr>
              <a:t> </a:t>
            </a:r>
            <a:r>
              <a:rPr lang="en-US" sz="1600" b="1" i="1" dirty="0" err="1">
                <a:solidFill>
                  <a:schemeClr val="tx1"/>
                </a:solidFill>
                <a:latin typeface="Arial" panose="020B0604020202020204" pitchFamily="34" charset="0"/>
                <a:cs typeface="Arial" panose="020B0604020202020204" pitchFamily="34" charset="0"/>
              </a:rPr>
              <a:t>sprijin</a:t>
            </a:r>
            <a:r>
              <a:rPr lang="en-US" sz="1600" b="1" i="1" dirty="0">
                <a:solidFill>
                  <a:schemeClr val="tx1"/>
                </a:solidFill>
                <a:latin typeface="Arial" panose="020B0604020202020204" pitchFamily="34" charset="0"/>
                <a:cs typeface="Arial" panose="020B0604020202020204" pitchFamily="34" charset="0"/>
              </a:rPr>
              <a:t> </a:t>
            </a:r>
            <a:r>
              <a:rPr lang="en-US" sz="1600" b="1" i="1" dirty="0" err="1" smtClean="0">
                <a:solidFill>
                  <a:schemeClr val="tx1"/>
                </a:solidFill>
                <a:latin typeface="Arial" panose="020B0604020202020204" pitchFamily="34" charset="0"/>
                <a:cs typeface="Arial" panose="020B0604020202020204" pitchFamily="34" charset="0"/>
              </a:rPr>
              <a:t>profesional</a:t>
            </a:r>
            <a:r>
              <a:rPr lang="ro-RO" sz="1600" b="1" i="1" dirty="0" smtClean="0">
                <a:solidFill>
                  <a:schemeClr val="tx1"/>
                </a:solidFill>
                <a:latin typeface="Arial" panose="020B0604020202020204" pitchFamily="34" charset="0"/>
                <a:cs typeface="Arial" panose="020B0604020202020204" pitchFamily="34" charset="0"/>
              </a:rPr>
              <a:t/>
            </a:r>
            <a:br>
              <a:rPr lang="ro-RO" sz="1600" b="1" i="1" dirty="0" smtClean="0">
                <a:solidFill>
                  <a:schemeClr val="tx1"/>
                </a:solidFill>
                <a:latin typeface="Arial" panose="020B0604020202020204" pitchFamily="34" charset="0"/>
                <a:cs typeface="Arial" panose="020B0604020202020204" pitchFamily="34" charset="0"/>
              </a:rPr>
            </a:br>
            <a:r>
              <a:rPr lang="ro-RO" b="1" dirty="0" smtClean="0"/>
              <a:t>COACHING-UL –ABORDARI SI APLICABILITATE </a:t>
            </a:r>
            <a:endParaRPr lang="ro-RO" b="1" dirty="0"/>
          </a:p>
        </p:txBody>
      </p:sp>
      <p:sp>
        <p:nvSpPr>
          <p:cNvPr id="3" name="Subtitle 2"/>
          <p:cNvSpPr>
            <a:spLocks noGrp="1"/>
          </p:cNvSpPr>
          <p:nvPr>
            <p:ph type="subTitle" idx="1"/>
          </p:nvPr>
        </p:nvSpPr>
        <p:spPr>
          <a:xfrm>
            <a:off x="1597219" y="4877275"/>
            <a:ext cx="7766936" cy="1096899"/>
          </a:xfrm>
        </p:spPr>
        <p:txBody>
          <a:bodyPr>
            <a:normAutofit/>
          </a:bodyPr>
          <a:lstStyle/>
          <a:p>
            <a:r>
              <a:rPr lang="ro-RO" sz="2000" b="1" dirty="0" smtClean="0"/>
              <a:t>EXPERT: MONICA DELICIA AVRAMESCU</a:t>
            </a:r>
            <a:endParaRPr lang="ro-RO" sz="2000" b="1" dirty="0"/>
          </a:p>
        </p:txBody>
      </p:sp>
    </p:spTree>
    <p:extLst>
      <p:ext uri="{BB962C8B-B14F-4D97-AF65-F5344CB8AC3E}">
        <p14:creationId xmlns:p14="http://schemas.microsoft.com/office/powerpoint/2010/main" val="2682018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smtClean="0"/>
              <a:t>Tipuri de coaching</a:t>
            </a:r>
            <a:endParaRPr lang="ro-RO" b="1" dirty="0"/>
          </a:p>
        </p:txBody>
      </p:sp>
      <p:sp>
        <p:nvSpPr>
          <p:cNvPr id="3" name="Content Placeholder 2"/>
          <p:cNvSpPr>
            <a:spLocks noGrp="1"/>
          </p:cNvSpPr>
          <p:nvPr>
            <p:ph idx="1"/>
          </p:nvPr>
        </p:nvSpPr>
        <p:spPr/>
        <p:txBody>
          <a:bodyPr/>
          <a:lstStyle/>
          <a:p>
            <a:pPr marL="0" indent="0" algn="ctr">
              <a:buNone/>
            </a:pPr>
            <a:r>
              <a:rPr lang="ro-RO" b="1" dirty="0" smtClean="0">
                <a:solidFill>
                  <a:srgbClr val="FF0000"/>
                </a:solidFill>
              </a:rPr>
              <a:t>WHITMORE – COACHING PENTRU PERFORMANTA</a:t>
            </a:r>
          </a:p>
          <a:p>
            <a:endParaRPr lang="ro-RO" dirty="0"/>
          </a:p>
          <a:p>
            <a:r>
              <a:rPr lang="ro-RO" b="1" u="sng" dirty="0" smtClean="0"/>
              <a:t>Concepte-cheie</a:t>
            </a:r>
            <a:r>
              <a:rPr lang="ro-RO" dirty="0" smtClean="0"/>
              <a:t>: </a:t>
            </a:r>
          </a:p>
          <a:p>
            <a:pPr>
              <a:buFont typeface="Wingdings" panose="05000000000000000000" pitchFamily="2" charset="2"/>
              <a:buChar char="q"/>
            </a:pPr>
            <a:r>
              <a:rPr lang="ro-RO" dirty="0" smtClean="0"/>
              <a:t>conştientizare </a:t>
            </a:r>
          </a:p>
          <a:p>
            <a:pPr>
              <a:buFont typeface="Wingdings" panose="05000000000000000000" pitchFamily="2" charset="2"/>
              <a:buChar char="q"/>
            </a:pPr>
            <a:r>
              <a:rPr lang="ro-RO" dirty="0"/>
              <a:t>r</a:t>
            </a:r>
            <a:r>
              <a:rPr lang="ro-RO" dirty="0" smtClean="0"/>
              <a:t>esponsabilizare</a:t>
            </a:r>
          </a:p>
          <a:p>
            <a:pPr>
              <a:buFont typeface="Wingdings" panose="05000000000000000000" pitchFamily="2" charset="2"/>
              <a:buChar char="q"/>
            </a:pPr>
            <a:r>
              <a:rPr lang="ro-RO" dirty="0" smtClean="0"/>
              <a:t> </a:t>
            </a:r>
            <a:r>
              <a:rPr lang="ro-RO" dirty="0"/>
              <a:t>metoda întrebărilor şi a abilităţii de a asculta. </a:t>
            </a:r>
            <a:endParaRPr lang="ro-RO" dirty="0" smtClean="0"/>
          </a:p>
          <a:p>
            <a:pPr>
              <a:buFont typeface="Wingdings" panose="05000000000000000000" pitchFamily="2" charset="2"/>
              <a:buChar char="q"/>
            </a:pPr>
            <a:endParaRPr lang="ro-RO" dirty="0" smtClean="0"/>
          </a:p>
          <a:p>
            <a:pPr marL="0" indent="0">
              <a:buNone/>
            </a:pPr>
            <a:r>
              <a:rPr lang="ro-RO" dirty="0" smtClean="0"/>
              <a:t>Whitmore teoretizeaza modelul </a:t>
            </a:r>
            <a:r>
              <a:rPr lang="ro-RO" b="1" dirty="0">
                <a:solidFill>
                  <a:srgbClr val="FF0000"/>
                </a:solidFill>
              </a:rPr>
              <a:t>G R O W </a:t>
            </a:r>
            <a:r>
              <a:rPr lang="ro-RO" dirty="0"/>
              <a:t>pentru activităţi de coaching - </a:t>
            </a:r>
            <a:r>
              <a:rPr lang="ro-RO" b="1" dirty="0">
                <a:solidFill>
                  <a:srgbClr val="FF0000"/>
                </a:solidFill>
              </a:rPr>
              <a:t>Obiectiv, Realitate, Opţiune, Voinţă</a:t>
            </a:r>
            <a:r>
              <a:rPr lang="ro-RO" dirty="0"/>
              <a:t> - ca format pentru cursurile de training.</a:t>
            </a:r>
          </a:p>
          <a:p>
            <a:endParaRPr lang="ro-RO" dirty="0"/>
          </a:p>
        </p:txBody>
      </p:sp>
    </p:spTree>
    <p:extLst>
      <p:ext uri="{BB962C8B-B14F-4D97-AF65-F5344CB8AC3E}">
        <p14:creationId xmlns:p14="http://schemas.microsoft.com/office/powerpoint/2010/main" val="60198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smtClean="0"/>
              <a:t>Daniel Pink- Coaching- ce ne motiveaza cu adevarat?</a:t>
            </a:r>
            <a:endParaRPr lang="ro-RO" b="1" dirty="0"/>
          </a:p>
        </p:txBody>
      </p:sp>
      <p:sp>
        <p:nvSpPr>
          <p:cNvPr id="3" name="Content Placeholder 2"/>
          <p:cNvSpPr>
            <a:spLocks noGrp="1"/>
          </p:cNvSpPr>
          <p:nvPr>
            <p:ph idx="1"/>
          </p:nvPr>
        </p:nvSpPr>
        <p:spPr/>
        <p:txBody>
          <a:bodyPr>
            <a:normAutofit/>
          </a:bodyPr>
          <a:lstStyle/>
          <a:p>
            <a:pPr>
              <a:lnSpc>
                <a:spcPct val="150000"/>
              </a:lnSpc>
            </a:pPr>
            <a:r>
              <a:rPr lang="ro-RO" sz="2000" dirty="0"/>
              <a:t>Majoritatea oamenilor cred că cea mai bună </a:t>
            </a:r>
            <a:r>
              <a:rPr lang="ro-RO" sz="2000" b="1" i="1" dirty="0"/>
              <a:t>metodă pentru a motiva este utilizarea unor recompense precum banii – abordarea de tip „recompensă şi pedeapsă”.</a:t>
            </a:r>
            <a:r>
              <a:rPr lang="ro-RO" sz="2000" dirty="0"/>
              <a:t> </a:t>
            </a:r>
            <a:endParaRPr lang="ro-RO" sz="2000" dirty="0" smtClean="0"/>
          </a:p>
          <a:p>
            <a:pPr>
              <a:lnSpc>
                <a:spcPct val="150000"/>
              </a:lnSpc>
            </a:pPr>
            <a:r>
              <a:rPr lang="ro-RO" sz="2000" dirty="0" smtClean="0"/>
              <a:t>„Este </a:t>
            </a:r>
            <a:r>
              <a:rPr lang="ro-RO" sz="2000" dirty="0"/>
              <a:t>o </a:t>
            </a:r>
            <a:r>
              <a:rPr lang="ro-RO" sz="2000" dirty="0" smtClean="0"/>
              <a:t>greşeală”-Daniel </a:t>
            </a:r>
            <a:r>
              <a:rPr lang="ro-RO" sz="2000" dirty="0"/>
              <a:t>H. </a:t>
            </a:r>
            <a:r>
              <a:rPr lang="ro-RO" sz="2000" dirty="0" smtClean="0"/>
              <a:t>Pink, susţinand </a:t>
            </a:r>
            <a:r>
              <a:rPr lang="ro-RO" sz="2000" dirty="0"/>
              <a:t>că secretul satisfacţiei şi performanţei ridicate – la serviciu, la şcoală şi acasă – este </a:t>
            </a:r>
            <a:r>
              <a:rPr lang="ro-RO" sz="2000" dirty="0">
                <a:solidFill>
                  <a:srgbClr val="FF0000"/>
                </a:solidFill>
              </a:rPr>
              <a:t>nevoia profund umană de a ne dirija propriile vieţi</a:t>
            </a:r>
            <a:r>
              <a:rPr lang="ro-RO" sz="2000" dirty="0"/>
              <a:t>, de a învăţa şi de a crea lucruri noi, de a deveni mai buni şi de a face din lume un loc mai bun.</a:t>
            </a:r>
          </a:p>
          <a:p>
            <a:pPr>
              <a:lnSpc>
                <a:spcPct val="150000"/>
              </a:lnSpc>
            </a:pPr>
            <a:endParaRPr lang="ro-RO" sz="2000" dirty="0"/>
          </a:p>
        </p:txBody>
      </p:sp>
    </p:spTree>
    <p:extLst>
      <p:ext uri="{BB962C8B-B14F-4D97-AF65-F5344CB8AC3E}">
        <p14:creationId xmlns:p14="http://schemas.microsoft.com/office/powerpoint/2010/main" val="42339514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Daniel Pink- Coaching- ce ne motiveaza cu adevarat?</a:t>
            </a:r>
            <a:endParaRPr lang="ro-RO" dirty="0"/>
          </a:p>
        </p:txBody>
      </p:sp>
      <p:sp>
        <p:nvSpPr>
          <p:cNvPr id="3" name="Content Placeholder 2"/>
          <p:cNvSpPr>
            <a:spLocks noGrp="1"/>
          </p:cNvSpPr>
          <p:nvPr>
            <p:ph idx="1"/>
          </p:nvPr>
        </p:nvSpPr>
        <p:spPr/>
        <p:txBody>
          <a:bodyPr>
            <a:normAutofit fontScale="92500" lnSpcReduction="20000"/>
          </a:bodyPr>
          <a:lstStyle/>
          <a:p>
            <a:pPr algn="just">
              <a:lnSpc>
                <a:spcPct val="150000"/>
              </a:lnSpc>
            </a:pPr>
            <a:r>
              <a:rPr lang="ro-RO" sz="2400" dirty="0"/>
              <a:t>Făcând recurs la patru decenii de cercetare ştiinţifică asupra motivaţiei umane, Pink </a:t>
            </a:r>
            <a:r>
              <a:rPr lang="ro-RO" sz="2400" dirty="0" smtClean="0"/>
              <a:t>(</a:t>
            </a:r>
            <a:r>
              <a:rPr lang="ro-RO" sz="2400" i="1" dirty="0" smtClean="0"/>
              <a:t>Drive</a:t>
            </a:r>
            <a:r>
              <a:rPr lang="ro-RO" sz="2400" i="1" dirty="0"/>
              <a:t>. Ce anume ne motiveaza cu adevarat</a:t>
            </a:r>
            <a:r>
              <a:rPr lang="ro-RO" sz="2400" dirty="0"/>
              <a:t>, Ed. Publica, </a:t>
            </a:r>
            <a:r>
              <a:rPr lang="ro-RO" sz="2400" dirty="0" smtClean="0"/>
              <a:t>2011), arată </a:t>
            </a:r>
            <a:r>
              <a:rPr lang="ro-RO" sz="2400" dirty="0"/>
              <a:t>distanţa dintre ceea ce ştie ştiinţa şi ceea ce face economia – şi cum această discrepanţă afectează toate aspectele vieţii umane. </a:t>
            </a:r>
            <a:endParaRPr lang="ro-RO" sz="2400" dirty="0" smtClean="0"/>
          </a:p>
          <a:p>
            <a:pPr algn="just">
              <a:lnSpc>
                <a:spcPct val="150000"/>
              </a:lnSpc>
            </a:pPr>
            <a:r>
              <a:rPr lang="ro-RO" sz="2400" dirty="0" smtClean="0"/>
              <a:t>El </a:t>
            </a:r>
            <a:r>
              <a:rPr lang="ro-RO" sz="2400" dirty="0"/>
              <a:t>analizează </a:t>
            </a:r>
            <a:r>
              <a:rPr lang="ro-RO" sz="2400" b="1" dirty="0">
                <a:solidFill>
                  <a:srgbClr val="FF0000"/>
                </a:solidFill>
              </a:rPr>
              <a:t>trei elemente ale adevăratei motivaţii </a:t>
            </a:r>
            <a:r>
              <a:rPr lang="ro-RO" sz="2400" dirty="0"/>
              <a:t>– </a:t>
            </a:r>
            <a:r>
              <a:rPr lang="ro-RO" sz="2400" b="1" u="sng" dirty="0">
                <a:solidFill>
                  <a:srgbClr val="FF0000"/>
                </a:solidFill>
              </a:rPr>
              <a:t>autonomia, perfecţionarea şi scopul </a:t>
            </a:r>
            <a:r>
              <a:rPr lang="ro-RO" sz="2400" dirty="0"/>
              <a:t>– şi oferă soluţii inteligente şi surprinzătoare pentru punerea lor în </a:t>
            </a:r>
            <a:r>
              <a:rPr lang="ro-RO" sz="2400" dirty="0" smtClean="0"/>
              <a:t>practică.</a:t>
            </a:r>
            <a:endParaRPr lang="ro-RO" sz="2400" dirty="0"/>
          </a:p>
          <a:p>
            <a:endParaRPr lang="ro-RO" dirty="0"/>
          </a:p>
        </p:txBody>
      </p:sp>
    </p:spTree>
    <p:extLst>
      <p:ext uri="{BB962C8B-B14F-4D97-AF65-F5344CB8AC3E}">
        <p14:creationId xmlns:p14="http://schemas.microsoft.com/office/powerpoint/2010/main" val="1692756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Michael Bungay </a:t>
            </a:r>
            <a:r>
              <a:rPr lang="ro-RO" b="1" dirty="0" smtClean="0"/>
              <a:t>Stanier – Coaching zi de zi</a:t>
            </a:r>
            <a:endParaRPr lang="ro-RO" b="1" dirty="0"/>
          </a:p>
        </p:txBody>
      </p:sp>
      <p:sp>
        <p:nvSpPr>
          <p:cNvPr id="3" name="Content Placeholder 2"/>
          <p:cNvSpPr>
            <a:spLocks noGrp="1"/>
          </p:cNvSpPr>
          <p:nvPr>
            <p:ph idx="1"/>
          </p:nvPr>
        </p:nvSpPr>
        <p:spPr/>
        <p:txBody>
          <a:bodyPr>
            <a:noAutofit/>
          </a:bodyPr>
          <a:lstStyle/>
          <a:p>
            <a:pPr algn="just">
              <a:lnSpc>
                <a:spcPct val="150000"/>
              </a:lnSpc>
            </a:pPr>
            <a:r>
              <a:rPr lang="ro-RO" sz="2000" dirty="0" smtClean="0"/>
              <a:t>Coachingul </a:t>
            </a:r>
            <a:r>
              <a:rPr lang="ro-RO" sz="2000" dirty="0"/>
              <a:t>devine o parte integrantă și informală a programului de zi cu zi, prin care managerii și echipele acestora reușesc să muncească mai puțin, dar să aibă rezultate de impact. </a:t>
            </a:r>
            <a:endParaRPr lang="ro-RO" sz="2000" dirty="0" smtClean="0"/>
          </a:p>
          <a:p>
            <a:pPr algn="just">
              <a:lnSpc>
                <a:spcPct val="150000"/>
              </a:lnSpc>
            </a:pPr>
            <a:r>
              <a:rPr lang="ro-RO" sz="2000" dirty="0" smtClean="0"/>
              <a:t>Prin </a:t>
            </a:r>
            <a:r>
              <a:rPr lang="ro-RO" sz="2000" dirty="0"/>
              <a:t>intermediul a șapte întrebări esențiale, autorul arată cum se pot dezvolta metodele de coaching care duc la rezultate excepționale prin simplul fapt de </a:t>
            </a:r>
            <a:r>
              <a:rPr lang="ro-RO" sz="2000" dirty="0">
                <a:solidFill>
                  <a:srgbClr val="FF0000"/>
                </a:solidFill>
              </a:rPr>
              <a:t>a vorbi mai puțin și de a pune întrebări mai multe</a:t>
            </a:r>
            <a:r>
              <a:rPr lang="ro-RO" sz="2000" dirty="0" smtClean="0">
                <a:solidFill>
                  <a:srgbClr val="FF0000"/>
                </a:solidFill>
              </a:rPr>
              <a:t>.</a:t>
            </a:r>
            <a:r>
              <a:rPr lang="ro-RO" sz="2000" dirty="0" smtClean="0"/>
              <a:t> (vezi:</a:t>
            </a:r>
            <a:r>
              <a:rPr lang="ro-RO" sz="2000" i="1" dirty="0"/>
              <a:t> Coaching zi de zi</a:t>
            </a:r>
            <a:r>
              <a:rPr lang="ro-RO" sz="2000" dirty="0"/>
              <a:t>, Ed. Publica, </a:t>
            </a:r>
            <a:r>
              <a:rPr lang="ro-RO" sz="2000" dirty="0" smtClean="0"/>
              <a:t>2017)</a:t>
            </a:r>
            <a:endParaRPr lang="ro-RO" sz="2000" dirty="0"/>
          </a:p>
          <a:p>
            <a:pPr algn="just">
              <a:lnSpc>
                <a:spcPct val="150000"/>
              </a:lnSpc>
            </a:pPr>
            <a:endParaRPr lang="ro-RO" sz="2000" dirty="0"/>
          </a:p>
        </p:txBody>
      </p:sp>
    </p:spTree>
    <p:extLst>
      <p:ext uri="{BB962C8B-B14F-4D97-AF65-F5344CB8AC3E}">
        <p14:creationId xmlns:p14="http://schemas.microsoft.com/office/powerpoint/2010/main" val="1186695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smtClean="0"/>
              <a:t>Goleman-Inteligenta emotionala/coaching</a:t>
            </a:r>
            <a:endParaRPr lang="ro-RO" b="1" dirty="0"/>
          </a:p>
        </p:txBody>
      </p:sp>
      <p:sp>
        <p:nvSpPr>
          <p:cNvPr id="3" name="Content Placeholder 2"/>
          <p:cNvSpPr>
            <a:spLocks noGrp="1"/>
          </p:cNvSpPr>
          <p:nvPr>
            <p:ph idx="1"/>
          </p:nvPr>
        </p:nvSpPr>
        <p:spPr/>
        <p:txBody>
          <a:bodyPr/>
          <a:lstStyle/>
          <a:p>
            <a:pPr algn="just"/>
            <a:r>
              <a:rPr lang="ro-RO" dirty="0" smtClean="0"/>
              <a:t>Autorul are o </a:t>
            </a:r>
            <a:r>
              <a:rPr lang="ro-RO" dirty="0"/>
              <a:t>perspectiva originala asupra uneia dintre resursele impropriu exploatate in ziua de azi: </a:t>
            </a:r>
            <a:r>
              <a:rPr lang="ro-RO" b="1" dirty="0">
                <a:solidFill>
                  <a:srgbClr val="FF0000"/>
                </a:solidFill>
              </a:rPr>
              <a:t>atentia, ca ingredient secret al performantei.</a:t>
            </a:r>
          </a:p>
          <a:p>
            <a:pPr algn="just"/>
            <a:r>
              <a:rPr lang="ro-RO" dirty="0"/>
              <a:t>De peste 20 de ani, psihologul Daniel Goleman studiaza cele mai noi descoperiri din stiintele socio-umane (si nu numai). </a:t>
            </a:r>
            <a:endParaRPr lang="ro-RO" dirty="0" smtClean="0"/>
          </a:p>
          <a:p>
            <a:pPr algn="just"/>
            <a:r>
              <a:rPr lang="ro-RO" dirty="0" smtClean="0"/>
              <a:t>Autorul aduce </a:t>
            </a:r>
            <a:r>
              <a:rPr lang="ro-RO" dirty="0"/>
              <a:t>argumente captivante in favoarea </a:t>
            </a:r>
            <a:r>
              <a:rPr lang="ro-RO" dirty="0">
                <a:solidFill>
                  <a:srgbClr val="FF0000"/>
                </a:solidFill>
              </a:rPr>
              <a:t>dezvoltarii atentiei </a:t>
            </a:r>
            <a:r>
              <a:rPr lang="ro-RO" dirty="0"/>
              <a:t>- aceasta calitate mentala rareori analizata si din pacate subestimata, dar de o importanta covarsitoare pentru felul in care navigam prin viata. </a:t>
            </a:r>
            <a:endParaRPr lang="ro-RO" dirty="0" smtClean="0"/>
          </a:p>
          <a:p>
            <a:pPr algn="just"/>
            <a:r>
              <a:rPr lang="ro-RO" dirty="0" smtClean="0"/>
              <a:t>ATENTIA functioneaza </a:t>
            </a:r>
            <a:r>
              <a:rPr lang="ro-RO" dirty="0"/>
              <a:t>ca un muschi: daca nu e antrenata, se atrofiaza; in schimb, </a:t>
            </a:r>
            <a:r>
              <a:rPr lang="ro-RO" b="1" dirty="0">
                <a:solidFill>
                  <a:srgbClr val="FF0000"/>
                </a:solidFill>
              </a:rPr>
              <a:t>folosita cum trebuie, se dezvolta si creste</a:t>
            </a:r>
            <a:r>
              <a:rPr lang="ro-RO" dirty="0"/>
              <a:t>.</a:t>
            </a:r>
          </a:p>
          <a:p>
            <a:pPr marL="0" indent="0">
              <a:buNone/>
            </a:pPr>
            <a:endParaRPr lang="ro-RO" dirty="0" smtClean="0"/>
          </a:p>
          <a:p>
            <a:pPr marL="0" indent="0">
              <a:buNone/>
            </a:pPr>
            <a:r>
              <a:rPr lang="ro-RO" dirty="0" smtClean="0"/>
              <a:t>DANIEL </a:t>
            </a:r>
            <a:r>
              <a:rPr lang="ro-RO" dirty="0"/>
              <a:t>GOLEMAN – </a:t>
            </a:r>
            <a:r>
              <a:rPr lang="ro-RO" i="1" dirty="0"/>
              <a:t>Focus</a:t>
            </a:r>
            <a:r>
              <a:rPr lang="ro-RO" dirty="0"/>
              <a:t>, Ed. Curtea Veche, 2014</a:t>
            </a:r>
          </a:p>
          <a:p>
            <a:endParaRPr lang="ro-RO" dirty="0"/>
          </a:p>
        </p:txBody>
      </p:sp>
    </p:spTree>
    <p:extLst>
      <p:ext uri="{BB962C8B-B14F-4D97-AF65-F5344CB8AC3E}">
        <p14:creationId xmlns:p14="http://schemas.microsoft.com/office/powerpoint/2010/main" val="1602936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Daniel Goleman</a:t>
            </a:r>
          </a:p>
        </p:txBody>
      </p:sp>
      <p:sp>
        <p:nvSpPr>
          <p:cNvPr id="3" name="Content Placeholder 2"/>
          <p:cNvSpPr>
            <a:spLocks noGrp="1"/>
          </p:cNvSpPr>
          <p:nvPr>
            <p:ph idx="1"/>
          </p:nvPr>
        </p:nvSpPr>
        <p:spPr/>
        <p:txBody>
          <a:bodyPr>
            <a:noAutofit/>
          </a:bodyPr>
          <a:lstStyle/>
          <a:p>
            <a:pPr algn="just">
              <a:lnSpc>
                <a:spcPct val="150000"/>
              </a:lnSpc>
            </a:pPr>
            <a:endParaRPr lang="ro-RO" sz="2000" dirty="0" smtClean="0"/>
          </a:p>
          <a:p>
            <a:pPr algn="just">
              <a:lnSpc>
                <a:spcPct val="150000"/>
              </a:lnSpc>
            </a:pPr>
            <a:r>
              <a:rPr lang="ro-RO" sz="2000" dirty="0" smtClean="0"/>
              <a:t>Intr-o </a:t>
            </a:r>
            <a:r>
              <a:rPr lang="ro-RO" sz="2000" dirty="0"/>
              <a:t>epoca in care elementele ce te pot distrage pandesc la tot pasul si sunt imposibil de inlaturat, Daniel Goleman demonstreaza ca, mai mult ca oricand, avem nevoie de o </a:t>
            </a:r>
            <a:r>
              <a:rPr lang="ro-RO" sz="2000" dirty="0">
                <a:solidFill>
                  <a:srgbClr val="FF0000"/>
                </a:solidFill>
              </a:rPr>
              <a:t>atentie tot mai ascutita pentru a infrunta </a:t>
            </a:r>
            <a:r>
              <a:rPr lang="ro-RO" sz="2000" dirty="0" smtClean="0">
                <a:solidFill>
                  <a:srgbClr val="FF0000"/>
                </a:solidFill>
              </a:rPr>
              <a:t>obstacolele, a rezolva problemele si a te dezvolta, atat profesional cat si personal.</a:t>
            </a:r>
            <a:endParaRPr lang="ro-RO" sz="2000" dirty="0">
              <a:solidFill>
                <a:srgbClr val="FF0000"/>
              </a:solidFill>
            </a:endParaRPr>
          </a:p>
          <a:p>
            <a:pPr algn="just">
              <a:lnSpc>
                <a:spcPct val="150000"/>
              </a:lnSpc>
            </a:pPr>
            <a:endParaRPr lang="ro-RO" sz="2000" dirty="0"/>
          </a:p>
        </p:txBody>
      </p:sp>
    </p:spTree>
    <p:extLst>
      <p:ext uri="{BB962C8B-B14F-4D97-AF65-F5344CB8AC3E}">
        <p14:creationId xmlns:p14="http://schemas.microsoft.com/office/powerpoint/2010/main" val="965842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Daniel Goleman</a:t>
            </a:r>
            <a:endParaRPr lang="ro-RO" dirty="0"/>
          </a:p>
        </p:txBody>
      </p:sp>
      <p:sp>
        <p:nvSpPr>
          <p:cNvPr id="3" name="Content Placeholder 2"/>
          <p:cNvSpPr>
            <a:spLocks noGrp="1"/>
          </p:cNvSpPr>
          <p:nvPr>
            <p:ph idx="1"/>
          </p:nvPr>
        </p:nvSpPr>
        <p:spPr/>
        <p:txBody>
          <a:bodyPr>
            <a:normAutofit/>
          </a:bodyPr>
          <a:lstStyle/>
          <a:p>
            <a:pPr algn="just">
              <a:lnSpc>
                <a:spcPct val="150000"/>
              </a:lnSpc>
            </a:pPr>
            <a:r>
              <a:rPr lang="ro-RO" sz="2000" dirty="0"/>
              <a:t>Daniel Goleman distinge trei </a:t>
            </a:r>
            <a:r>
              <a:rPr lang="ro-RO" sz="2000" dirty="0">
                <a:solidFill>
                  <a:srgbClr val="FF0000"/>
                </a:solidFill>
              </a:rPr>
              <a:t>tipuri de atentie</a:t>
            </a:r>
            <a:r>
              <a:rPr lang="ro-RO" sz="2000" dirty="0"/>
              <a:t>: </a:t>
            </a:r>
            <a:endParaRPr lang="ro-RO" sz="2000" dirty="0" smtClean="0"/>
          </a:p>
          <a:p>
            <a:pPr marL="0" indent="0" algn="just">
              <a:lnSpc>
                <a:spcPct val="150000"/>
              </a:lnSpc>
              <a:buNone/>
            </a:pPr>
            <a:r>
              <a:rPr lang="ro-RO" sz="2000" dirty="0" smtClean="0"/>
              <a:t>- </a:t>
            </a:r>
            <a:r>
              <a:rPr lang="ro-RO" sz="2000" b="1" dirty="0" smtClean="0"/>
              <a:t>orientata </a:t>
            </a:r>
            <a:r>
              <a:rPr lang="ro-RO" sz="2000" b="1" dirty="0"/>
              <a:t>asupra propriei persoane, </a:t>
            </a:r>
            <a:endParaRPr lang="ro-RO" sz="2000" b="1" dirty="0" smtClean="0"/>
          </a:p>
          <a:p>
            <a:pPr marL="0" indent="0" algn="just">
              <a:lnSpc>
                <a:spcPct val="150000"/>
              </a:lnSpc>
              <a:buNone/>
            </a:pPr>
            <a:r>
              <a:rPr lang="ro-RO" sz="2000" b="1" dirty="0" smtClean="0"/>
              <a:t>- care se </a:t>
            </a:r>
            <a:r>
              <a:rPr lang="ro-RO" sz="2000" b="1" dirty="0"/>
              <a:t>abate asupra altora </a:t>
            </a:r>
            <a:endParaRPr lang="ro-RO" sz="2000" b="1" dirty="0" smtClean="0"/>
          </a:p>
          <a:p>
            <a:pPr marL="0" indent="0" algn="just">
              <a:lnSpc>
                <a:spcPct val="150000"/>
              </a:lnSpc>
              <a:buNone/>
            </a:pPr>
            <a:r>
              <a:rPr lang="ro-RO" sz="2000" b="1" dirty="0" smtClean="0"/>
              <a:t>- indreptata </a:t>
            </a:r>
            <a:r>
              <a:rPr lang="ro-RO" sz="2000" b="1" dirty="0"/>
              <a:t>catre mediul inconjurator. </a:t>
            </a:r>
            <a:endParaRPr lang="ro-RO" sz="2000" b="1" dirty="0" smtClean="0"/>
          </a:p>
          <a:p>
            <a:pPr marL="0" indent="0" algn="just">
              <a:lnSpc>
                <a:spcPct val="150000"/>
              </a:lnSpc>
              <a:buNone/>
            </a:pPr>
            <a:r>
              <a:rPr lang="ro-RO" sz="2000" dirty="0" smtClean="0"/>
              <a:t>	Viata </a:t>
            </a:r>
            <a:r>
              <a:rPr lang="ro-RO" sz="2000" dirty="0"/>
              <a:t>nu-si poate atinge potentialul maxim, fara a le acorda importanta cuvenita tuturor acestor tipuri de atentie</a:t>
            </a:r>
            <a:r>
              <a:rPr lang="ro-RO" sz="2000" dirty="0" smtClean="0"/>
              <a:t>.</a:t>
            </a:r>
            <a:endParaRPr lang="ro-RO" sz="2000" dirty="0"/>
          </a:p>
        </p:txBody>
      </p:sp>
    </p:spTree>
    <p:extLst>
      <p:ext uri="{BB962C8B-B14F-4D97-AF65-F5344CB8AC3E}">
        <p14:creationId xmlns:p14="http://schemas.microsoft.com/office/powerpoint/2010/main" val="14327703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smtClean="0"/>
              <a:t>Goleman- Inteligenta sociala/emotionala</a:t>
            </a:r>
            <a:endParaRPr lang="ro-RO" b="1" dirty="0"/>
          </a:p>
        </p:txBody>
      </p:sp>
      <p:sp>
        <p:nvSpPr>
          <p:cNvPr id="3" name="Content Placeholder 2"/>
          <p:cNvSpPr>
            <a:spLocks noGrp="1"/>
          </p:cNvSpPr>
          <p:nvPr>
            <p:ph idx="1"/>
          </p:nvPr>
        </p:nvSpPr>
        <p:spPr/>
        <p:txBody>
          <a:bodyPr>
            <a:normAutofit fontScale="55000" lnSpcReduction="20000"/>
          </a:bodyPr>
          <a:lstStyle/>
          <a:p>
            <a:pPr algn="just">
              <a:lnSpc>
                <a:spcPct val="170000"/>
              </a:lnSpc>
            </a:pPr>
            <a:r>
              <a:rPr lang="ro-RO" sz="3200" dirty="0" smtClean="0"/>
              <a:t>Daniel </a:t>
            </a:r>
            <a:r>
              <a:rPr lang="ro-RO" sz="3200" dirty="0"/>
              <a:t>Goleman a marcat o revoluţie uluitoare în psihologie prin analiza importanţei covârşitoare a </a:t>
            </a:r>
            <a:r>
              <a:rPr lang="ro-RO" sz="3200" b="1" dirty="0">
                <a:solidFill>
                  <a:srgbClr val="FF0000"/>
                </a:solidFill>
              </a:rPr>
              <a:t>emoţiilor</a:t>
            </a:r>
            <a:r>
              <a:rPr lang="ro-RO" sz="3200" dirty="0"/>
              <a:t> în dezvoltarea personalităţii umane. </a:t>
            </a:r>
            <a:endParaRPr lang="ro-RO" sz="3200" dirty="0" smtClean="0"/>
          </a:p>
          <a:p>
            <a:pPr algn="just">
              <a:lnSpc>
                <a:spcPct val="170000"/>
              </a:lnSpc>
            </a:pPr>
            <a:r>
              <a:rPr lang="ro-RO" sz="3200" dirty="0" smtClean="0"/>
              <a:t>Studiile sale ne </a:t>
            </a:r>
            <a:r>
              <a:rPr lang="ro-RO" sz="3200" dirty="0"/>
              <a:t>explică cum, atunci când ne înţelegem sentimentele, situaţia în care ne aflăm devine mai limpede. Descoperim chiar un nou mod de a privi cauzele </a:t>
            </a:r>
            <a:r>
              <a:rPr lang="ro-RO" sz="3200" dirty="0" smtClean="0"/>
              <a:t>bolilor/problemelor </a:t>
            </a:r>
            <a:r>
              <a:rPr lang="ro-RO" sz="3200" dirty="0"/>
              <a:t>care ne macină familia şi societatea.</a:t>
            </a:r>
          </a:p>
          <a:p>
            <a:pPr algn="just"/>
            <a:endParaRPr lang="ro-RO" sz="2400" dirty="0" smtClean="0"/>
          </a:p>
          <a:p>
            <a:endParaRPr lang="ro-RO" dirty="0"/>
          </a:p>
          <a:p>
            <a:endParaRPr lang="ro-RO" dirty="0" smtClean="0"/>
          </a:p>
          <a:p>
            <a:endParaRPr lang="ro-RO" dirty="0"/>
          </a:p>
          <a:p>
            <a:pPr marL="0" lvl="0" indent="0">
              <a:buNone/>
            </a:pPr>
            <a:r>
              <a:rPr lang="ro-RO" dirty="0"/>
              <a:t>DANIEL GOLEMAN – </a:t>
            </a:r>
            <a:r>
              <a:rPr lang="ro-RO" i="1" dirty="0"/>
              <a:t>Inteligenta sociala</a:t>
            </a:r>
            <a:r>
              <a:rPr lang="ro-RO" dirty="0"/>
              <a:t>, Ed. Curtea Veche, 2007</a:t>
            </a:r>
          </a:p>
          <a:p>
            <a:pPr marL="0" lvl="0" indent="0">
              <a:buNone/>
            </a:pPr>
            <a:r>
              <a:rPr lang="ro-RO" dirty="0"/>
              <a:t>DANIEL GOLEMAN – </a:t>
            </a:r>
            <a:r>
              <a:rPr lang="ro-RO" i="1" dirty="0"/>
              <a:t>Creierul si inteligenta emotionala. Noi perspective</a:t>
            </a:r>
            <a:r>
              <a:rPr lang="ro-RO" dirty="0"/>
              <a:t>, ed. Curtea Veche, 2018</a:t>
            </a:r>
          </a:p>
          <a:p>
            <a:endParaRPr lang="ro-RO" dirty="0"/>
          </a:p>
        </p:txBody>
      </p:sp>
    </p:spTree>
    <p:extLst>
      <p:ext uri="{BB962C8B-B14F-4D97-AF65-F5344CB8AC3E}">
        <p14:creationId xmlns:p14="http://schemas.microsoft.com/office/powerpoint/2010/main" val="298503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smtClean="0"/>
              <a:t>Daniel Goleman</a:t>
            </a:r>
            <a:endParaRPr lang="ro-RO" b="1" dirty="0"/>
          </a:p>
        </p:txBody>
      </p:sp>
      <p:sp>
        <p:nvSpPr>
          <p:cNvPr id="3" name="Content Placeholder 2"/>
          <p:cNvSpPr>
            <a:spLocks noGrp="1"/>
          </p:cNvSpPr>
          <p:nvPr>
            <p:ph idx="1"/>
          </p:nvPr>
        </p:nvSpPr>
        <p:spPr/>
        <p:txBody>
          <a:bodyPr>
            <a:normAutofit fontScale="92500" lnSpcReduction="20000"/>
          </a:bodyPr>
          <a:lstStyle/>
          <a:p>
            <a:pPr algn="just">
              <a:lnSpc>
                <a:spcPct val="150000"/>
              </a:lnSpc>
            </a:pPr>
            <a:r>
              <a:rPr lang="ro-RO" sz="2000" dirty="0"/>
              <a:t>Reacţiile pe care le avem faţă de ceilalţi, ca şi ale lor faţă de noi, au un impact biologic mult mai extins decât ne închipuim. </a:t>
            </a:r>
            <a:endParaRPr lang="ro-RO" sz="2000" dirty="0" smtClean="0"/>
          </a:p>
          <a:p>
            <a:pPr algn="just">
              <a:lnSpc>
                <a:spcPct val="150000"/>
              </a:lnSpc>
            </a:pPr>
            <a:r>
              <a:rPr lang="ro-RO" sz="2000" dirty="0" smtClean="0"/>
              <a:t>Este </a:t>
            </a:r>
            <a:r>
              <a:rPr lang="ro-RO" sz="2000" dirty="0"/>
              <a:t>vorba de declanşarea unor cascade de hormoni care ne reglează întregul organism, de la inimă până la sistemul imunitar, determinând relaţiile bune să acţioneze ca nişte vitamine, iar pe cele proaste ca nişte otrăvuri. </a:t>
            </a:r>
            <a:endParaRPr lang="ro-RO" sz="2000" dirty="0" smtClean="0"/>
          </a:p>
          <a:p>
            <a:pPr algn="just">
              <a:lnSpc>
                <a:spcPct val="150000"/>
              </a:lnSpc>
            </a:pPr>
            <a:r>
              <a:rPr lang="ro-RO" sz="2000" dirty="0" smtClean="0"/>
              <a:t>Ne </a:t>
            </a:r>
            <a:r>
              <a:rPr lang="ro-RO" sz="2000" dirty="0"/>
              <a:t>putem </a:t>
            </a:r>
            <a:r>
              <a:rPr lang="ro-RO" sz="2000" dirty="0">
                <a:solidFill>
                  <a:srgbClr val="FF0000"/>
                </a:solidFill>
              </a:rPr>
              <a:t>„molipsi” de emoţiile celorlalţi </a:t>
            </a:r>
            <a:r>
              <a:rPr lang="ro-RO" sz="2000" dirty="0"/>
              <a:t>oameni tot aşa cum luăm o gripă, iar, pe de altă parte, </a:t>
            </a:r>
            <a:r>
              <a:rPr lang="ro-RO" sz="2000" dirty="0">
                <a:solidFill>
                  <a:srgbClr val="FF0000"/>
                </a:solidFill>
              </a:rPr>
              <a:t>consecinţele izolării sau cele ale unui stres social intens ne pot scurta viaţa.</a:t>
            </a:r>
          </a:p>
          <a:p>
            <a:pPr algn="just">
              <a:lnSpc>
                <a:spcPct val="150000"/>
              </a:lnSpc>
            </a:pPr>
            <a:endParaRPr lang="ro-RO" sz="2000" dirty="0"/>
          </a:p>
        </p:txBody>
      </p:sp>
    </p:spTree>
    <p:extLst>
      <p:ext uri="{BB962C8B-B14F-4D97-AF65-F5344CB8AC3E}">
        <p14:creationId xmlns:p14="http://schemas.microsoft.com/office/powerpoint/2010/main" val="4972577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Daniel Goleman</a:t>
            </a:r>
          </a:p>
        </p:txBody>
      </p:sp>
      <p:sp>
        <p:nvSpPr>
          <p:cNvPr id="3" name="Content Placeholder 2"/>
          <p:cNvSpPr>
            <a:spLocks noGrp="1"/>
          </p:cNvSpPr>
          <p:nvPr>
            <p:ph idx="1"/>
          </p:nvPr>
        </p:nvSpPr>
        <p:spPr/>
        <p:txBody>
          <a:bodyPr>
            <a:normAutofit fontScale="92500" lnSpcReduction="10000"/>
          </a:bodyPr>
          <a:lstStyle/>
          <a:p>
            <a:pPr algn="just">
              <a:lnSpc>
                <a:spcPct val="150000"/>
              </a:lnSpc>
            </a:pPr>
            <a:r>
              <a:rPr lang="ro-RO" sz="2200" dirty="0" smtClean="0"/>
              <a:t>Daniel </a:t>
            </a:r>
            <a:r>
              <a:rPr lang="ro-RO" sz="2200" dirty="0"/>
              <a:t>Goleman explică </a:t>
            </a:r>
            <a:r>
              <a:rPr lang="ro-RO" sz="2200" dirty="0">
                <a:solidFill>
                  <a:srgbClr val="FF0000"/>
                </a:solidFill>
              </a:rPr>
              <a:t>surprinzătoarea corectitudine a primelor impresii, fundamentul charismei şi forţa emoţională, complexitatea atracţiei sexuale şi sesizarea minciunilor.</a:t>
            </a:r>
            <a:r>
              <a:rPr lang="ro-RO" sz="2200" dirty="0"/>
              <a:t> </a:t>
            </a:r>
            <a:endParaRPr lang="ro-RO" sz="2200" dirty="0" smtClean="0"/>
          </a:p>
          <a:p>
            <a:pPr algn="just">
              <a:lnSpc>
                <a:spcPct val="150000"/>
              </a:lnSpc>
            </a:pPr>
            <a:r>
              <a:rPr lang="ro-RO" sz="2200" dirty="0" smtClean="0"/>
              <a:t>El vorbeste despre </a:t>
            </a:r>
            <a:r>
              <a:rPr lang="ro-RO" sz="2200" dirty="0"/>
              <a:t>„</a:t>
            </a:r>
            <a:r>
              <a:rPr lang="ro-RO" sz="2200" dirty="0">
                <a:solidFill>
                  <a:srgbClr val="FF0000"/>
                </a:solidFill>
              </a:rPr>
              <a:t>partea întunecată“ a inteligenţei sociale, de la narcisism la machiavelism şi psihopatie. </a:t>
            </a:r>
            <a:endParaRPr lang="ro-RO" sz="2200" dirty="0" smtClean="0">
              <a:solidFill>
                <a:srgbClr val="FF0000"/>
              </a:solidFill>
            </a:endParaRPr>
          </a:p>
          <a:p>
            <a:pPr algn="just">
              <a:lnSpc>
                <a:spcPct val="150000"/>
              </a:lnSpc>
            </a:pPr>
            <a:r>
              <a:rPr lang="ro-RO" sz="2200" dirty="0" smtClean="0"/>
              <a:t>Autorul accentueaza pe uimitoarea </a:t>
            </a:r>
            <a:r>
              <a:rPr lang="ro-RO" sz="2200" dirty="0"/>
              <a:t>noastră capacitate de a fi vizionari, ca şi despre tragedia celor care, asemenea copiilor autişti, au un acces redus la raţiune. </a:t>
            </a:r>
            <a:endParaRPr lang="ro-RO" sz="2200" dirty="0" smtClean="0"/>
          </a:p>
          <a:p>
            <a:endParaRPr lang="ro-RO" dirty="0"/>
          </a:p>
        </p:txBody>
      </p:sp>
    </p:spTree>
    <p:extLst>
      <p:ext uri="{BB962C8B-B14F-4D97-AF65-F5344CB8AC3E}">
        <p14:creationId xmlns:p14="http://schemas.microsoft.com/office/powerpoint/2010/main" val="3164052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COACHING-UL </a:t>
            </a:r>
            <a:r>
              <a:rPr lang="ro-RO" b="1" dirty="0" smtClean="0"/>
              <a:t>- </a:t>
            </a:r>
            <a:r>
              <a:rPr lang="ro-RO" dirty="0"/>
              <a:t>CE ESTE EL?</a:t>
            </a:r>
            <a:br>
              <a:rPr lang="ro-RO" dirty="0"/>
            </a:br>
            <a:endParaRPr lang="ro-RO" dirty="0"/>
          </a:p>
        </p:txBody>
      </p:sp>
      <p:sp>
        <p:nvSpPr>
          <p:cNvPr id="3" name="Content Placeholder 2"/>
          <p:cNvSpPr>
            <a:spLocks noGrp="1"/>
          </p:cNvSpPr>
          <p:nvPr>
            <p:ph idx="1"/>
          </p:nvPr>
        </p:nvSpPr>
        <p:spPr/>
        <p:txBody>
          <a:bodyPr/>
          <a:lstStyle/>
          <a:p>
            <a:pPr marL="0" indent="0">
              <a:buNone/>
            </a:pPr>
            <a:r>
              <a:rPr lang="ro-RO" sz="3600" b="1" dirty="0" smtClean="0"/>
              <a:t>„</a:t>
            </a:r>
            <a:r>
              <a:rPr lang="en-US" sz="3600" b="1" dirty="0" smtClean="0"/>
              <a:t>Coaching</a:t>
            </a:r>
            <a:r>
              <a:rPr lang="en-US" sz="3600" dirty="0"/>
              <a:t> is a form of development in which a person called a </a:t>
            </a:r>
            <a:r>
              <a:rPr lang="en-US" sz="3600" i="1" dirty="0"/>
              <a:t>coach</a:t>
            </a:r>
            <a:r>
              <a:rPr lang="en-US" sz="3600" dirty="0"/>
              <a:t> supports a learner or client in achieving a specific personal or professional goal by providing training and </a:t>
            </a:r>
            <a:r>
              <a:rPr lang="en-US" sz="3600" dirty="0" smtClean="0"/>
              <a:t>guidance</a:t>
            </a:r>
            <a:r>
              <a:rPr lang="ro-RO" sz="3600" dirty="0" smtClean="0"/>
              <a:t>”</a:t>
            </a:r>
            <a:r>
              <a:rPr lang="en-US" sz="3600" dirty="0" smtClean="0"/>
              <a:t>.</a:t>
            </a:r>
            <a:endParaRPr lang="ro-RO" sz="3600" dirty="0" smtClean="0"/>
          </a:p>
          <a:p>
            <a:pPr marL="0" indent="0">
              <a:buNone/>
            </a:pPr>
            <a:r>
              <a:rPr lang="ro-RO" sz="1400" dirty="0"/>
              <a:t>https://en.wikipedia.org/wiki/Coaching</a:t>
            </a:r>
            <a:endParaRPr lang="ro-RO" sz="1400" dirty="0" smtClean="0"/>
          </a:p>
          <a:p>
            <a:endParaRPr lang="ro-RO" dirty="0"/>
          </a:p>
        </p:txBody>
      </p:sp>
    </p:spTree>
    <p:extLst>
      <p:ext uri="{BB962C8B-B14F-4D97-AF65-F5344CB8AC3E}">
        <p14:creationId xmlns:p14="http://schemas.microsoft.com/office/powerpoint/2010/main" val="8582946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Alain Cardon</a:t>
            </a:r>
            <a:r>
              <a:rPr lang="ro-RO" dirty="0"/>
              <a:t> </a:t>
            </a:r>
            <a:br>
              <a:rPr lang="ro-RO" dirty="0"/>
            </a:br>
            <a:endParaRPr lang="ro-RO" dirty="0"/>
          </a:p>
        </p:txBody>
      </p:sp>
      <p:sp>
        <p:nvSpPr>
          <p:cNvPr id="3" name="Content Placeholder 2"/>
          <p:cNvSpPr>
            <a:spLocks noGrp="1"/>
          </p:cNvSpPr>
          <p:nvPr>
            <p:ph idx="1"/>
          </p:nvPr>
        </p:nvSpPr>
        <p:spPr/>
        <p:txBody>
          <a:bodyPr>
            <a:normAutofit fontScale="85000" lnSpcReduction="20000"/>
          </a:bodyPr>
          <a:lstStyle/>
          <a:p>
            <a:pPr algn="just">
              <a:lnSpc>
                <a:spcPct val="150000"/>
              </a:lnSpc>
            </a:pPr>
            <a:r>
              <a:rPr lang="ro-RO" dirty="0"/>
              <a:t> „</a:t>
            </a:r>
            <a:r>
              <a:rPr lang="ro-RO" sz="2000" dirty="0"/>
              <a:t>Scopul coachingului de echipa este de a sprijini </a:t>
            </a:r>
            <a:r>
              <a:rPr lang="ro-RO" sz="2000" b="1" dirty="0"/>
              <a:t>dezvoltarea performantei colective a echipei</a:t>
            </a:r>
            <a:r>
              <a:rPr lang="ro-RO" sz="2000" dirty="0"/>
              <a:t>, intr-un mod continuu si structurat, astfel incat rezultatul operational al ansamblului sa depaseasca suma potentialului membrilor</a:t>
            </a:r>
            <a:r>
              <a:rPr lang="ro-RO" sz="2000" dirty="0" smtClean="0"/>
              <a:t>.</a:t>
            </a:r>
            <a:r>
              <a:rPr lang="ro-RO" sz="2000" dirty="0"/>
              <a:t> </a:t>
            </a:r>
          </a:p>
          <a:p>
            <a:pPr algn="just">
              <a:lnSpc>
                <a:spcPct val="150000"/>
              </a:lnSpc>
            </a:pPr>
            <a:r>
              <a:rPr lang="ro-RO" sz="2000" dirty="0"/>
              <a:t>    Oamenii trebuie sa-si faca echipa sa functioneze ca un vehicul cu performanta exceptionala si in acelasi timp, ca un creuzet de </a:t>
            </a:r>
            <a:r>
              <a:rPr lang="ro-RO" sz="2000" b="1" dirty="0"/>
              <a:t>dezvoltare individuala si colectiva</a:t>
            </a:r>
            <a:r>
              <a:rPr lang="ro-RO" sz="2000" dirty="0"/>
              <a:t>. Coachingul de echipa are ca misiune sustinerea "maturizarii culturale" a unui sistem colectiv. </a:t>
            </a:r>
          </a:p>
          <a:p>
            <a:pPr algn="just">
              <a:lnSpc>
                <a:spcPct val="150000"/>
              </a:lnSpc>
            </a:pPr>
            <a:r>
              <a:rPr lang="ro-RO" sz="2000" dirty="0"/>
              <a:t>    Aceasta inseamna </a:t>
            </a:r>
            <a:r>
              <a:rPr lang="ro-RO" sz="2000" dirty="0">
                <a:solidFill>
                  <a:srgbClr val="FF0000"/>
                </a:solidFill>
              </a:rPr>
              <a:t>dezvoltarea autonomiei,responsabilitatii si performantei individuale si colective.” </a:t>
            </a:r>
            <a:r>
              <a:rPr lang="ro-RO" sz="2000" dirty="0"/>
              <a:t>- Alain Cardon </a:t>
            </a:r>
            <a:endParaRPr lang="ro-RO" sz="2000" dirty="0" smtClean="0"/>
          </a:p>
          <a:p>
            <a:pPr marL="0" indent="0" algn="just">
              <a:lnSpc>
                <a:spcPct val="150000"/>
              </a:lnSpc>
              <a:buNone/>
            </a:pPr>
            <a:r>
              <a:rPr lang="ro-RO" dirty="0"/>
              <a:t>ALAIN CARDON – </a:t>
            </a:r>
            <a:r>
              <a:rPr lang="ro-RO" i="1" dirty="0"/>
              <a:t>Coaching pentru echipele de directori</a:t>
            </a:r>
            <a:r>
              <a:rPr lang="ro-RO" dirty="0"/>
              <a:t>, Ed. BMI, 2015</a:t>
            </a:r>
          </a:p>
          <a:p>
            <a:pPr algn="just">
              <a:lnSpc>
                <a:spcPct val="150000"/>
              </a:lnSpc>
            </a:pPr>
            <a:endParaRPr lang="ro-RO" sz="2000" dirty="0"/>
          </a:p>
          <a:p>
            <a:pPr algn="just">
              <a:lnSpc>
                <a:spcPct val="150000"/>
              </a:lnSpc>
            </a:pPr>
            <a:endParaRPr lang="ro-RO" sz="2000" dirty="0"/>
          </a:p>
        </p:txBody>
      </p:sp>
    </p:spTree>
    <p:extLst>
      <p:ext uri="{BB962C8B-B14F-4D97-AF65-F5344CB8AC3E}">
        <p14:creationId xmlns:p14="http://schemas.microsoft.com/office/powerpoint/2010/main" val="9078701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latin typeface="Algerian" panose="04020705040A02060702" pitchFamily="82" charset="0"/>
              </a:rPr>
              <a:t>BIBLIOGRAFIE ORIENTATIVA</a:t>
            </a:r>
            <a:br>
              <a:rPr lang="ro-RO" b="1" dirty="0">
                <a:latin typeface="Algerian" panose="04020705040A02060702" pitchFamily="82" charset="0"/>
              </a:rPr>
            </a:br>
            <a:endParaRPr lang="ro-RO" b="1" dirty="0">
              <a:latin typeface="Algerian" panose="04020705040A02060702" pitchFamily="82" charset="0"/>
            </a:endParaRPr>
          </a:p>
        </p:txBody>
      </p:sp>
      <p:sp>
        <p:nvSpPr>
          <p:cNvPr id="3" name="Content Placeholder 2"/>
          <p:cNvSpPr>
            <a:spLocks noGrp="1"/>
          </p:cNvSpPr>
          <p:nvPr>
            <p:ph idx="1"/>
          </p:nvPr>
        </p:nvSpPr>
        <p:spPr/>
        <p:txBody>
          <a:bodyPr>
            <a:normAutofit/>
          </a:bodyPr>
          <a:lstStyle/>
          <a:p>
            <a:pPr marL="0" indent="0">
              <a:buNone/>
            </a:pPr>
            <a:endParaRPr lang="ro-RO" dirty="0"/>
          </a:p>
          <a:p>
            <a:r>
              <a:rPr lang="ro-RO" dirty="0"/>
              <a:t> </a:t>
            </a:r>
            <a:r>
              <a:rPr lang="ro-RO" dirty="0" smtClean="0"/>
              <a:t>DANIEL </a:t>
            </a:r>
            <a:r>
              <a:rPr lang="ro-RO" dirty="0"/>
              <a:t>GOLEMAN – </a:t>
            </a:r>
            <a:r>
              <a:rPr lang="ro-RO" i="1" dirty="0"/>
              <a:t>Focus</a:t>
            </a:r>
            <a:r>
              <a:rPr lang="ro-RO" dirty="0"/>
              <a:t>, Ed. Curtea Veche, 2014</a:t>
            </a:r>
          </a:p>
          <a:p>
            <a:pPr lvl="0">
              <a:lnSpc>
                <a:spcPct val="150000"/>
              </a:lnSpc>
            </a:pPr>
            <a:r>
              <a:rPr lang="ro-RO" dirty="0"/>
              <a:t>DANIEL GOLEMAN – </a:t>
            </a:r>
            <a:r>
              <a:rPr lang="ro-RO" i="1" dirty="0"/>
              <a:t>Inteligenta sociala</a:t>
            </a:r>
            <a:r>
              <a:rPr lang="ro-RO" dirty="0"/>
              <a:t>, Ed. Curtea Veche, 2007</a:t>
            </a:r>
          </a:p>
          <a:p>
            <a:pPr lvl="0">
              <a:lnSpc>
                <a:spcPct val="150000"/>
              </a:lnSpc>
            </a:pPr>
            <a:r>
              <a:rPr lang="ro-RO" dirty="0"/>
              <a:t>DANIEL GOLEMAN – </a:t>
            </a:r>
            <a:r>
              <a:rPr lang="ro-RO" i="1" dirty="0"/>
              <a:t>Creierul si inteligenta emotionala. Noi perspective</a:t>
            </a:r>
            <a:r>
              <a:rPr lang="ro-RO" dirty="0"/>
              <a:t>, ed. Curtea Veche, 2018</a:t>
            </a:r>
          </a:p>
          <a:p>
            <a:pPr lvl="0">
              <a:lnSpc>
                <a:spcPct val="150000"/>
              </a:lnSpc>
            </a:pPr>
            <a:r>
              <a:rPr lang="ro-RO" dirty="0"/>
              <a:t>ANNIE LIONNET – </a:t>
            </a:r>
            <a:r>
              <a:rPr lang="ro-RO" i="1" dirty="0"/>
              <a:t>Life coaching</a:t>
            </a:r>
            <a:r>
              <a:rPr lang="ro-RO" dirty="0"/>
              <a:t>, Ed. All, 2015</a:t>
            </a:r>
          </a:p>
          <a:p>
            <a:pPr lvl="0">
              <a:lnSpc>
                <a:spcPct val="150000"/>
              </a:lnSpc>
            </a:pPr>
            <a:r>
              <a:rPr lang="ro-RO" dirty="0"/>
              <a:t>ALAIN CARDON – </a:t>
            </a:r>
            <a:r>
              <a:rPr lang="ro-RO" i="1" dirty="0"/>
              <a:t>Coaching pentru echipele de directori</a:t>
            </a:r>
            <a:r>
              <a:rPr lang="ro-RO" dirty="0"/>
              <a:t>, Ed. BMI, 2015</a:t>
            </a:r>
          </a:p>
          <a:p>
            <a:pPr lvl="0"/>
            <a:endParaRPr lang="ro-RO" dirty="0"/>
          </a:p>
        </p:txBody>
      </p:sp>
    </p:spTree>
    <p:extLst>
      <p:ext uri="{BB962C8B-B14F-4D97-AF65-F5344CB8AC3E}">
        <p14:creationId xmlns:p14="http://schemas.microsoft.com/office/powerpoint/2010/main" val="4508232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latin typeface="Algerian" panose="04020705040A02060702" pitchFamily="82" charset="0"/>
              </a:rPr>
              <a:t>BIBLIOGRAFIE ORIENTATIVA</a:t>
            </a:r>
            <a:endParaRPr lang="ro-RO" dirty="0"/>
          </a:p>
        </p:txBody>
      </p:sp>
      <p:sp>
        <p:nvSpPr>
          <p:cNvPr id="3" name="Content Placeholder 2"/>
          <p:cNvSpPr>
            <a:spLocks noGrp="1"/>
          </p:cNvSpPr>
          <p:nvPr>
            <p:ph idx="1"/>
          </p:nvPr>
        </p:nvSpPr>
        <p:spPr/>
        <p:txBody>
          <a:bodyPr/>
          <a:lstStyle/>
          <a:p>
            <a:pPr lvl="0">
              <a:lnSpc>
                <a:spcPct val="150000"/>
              </a:lnSpc>
            </a:pPr>
            <a:endParaRPr lang="ro-RO" dirty="0" smtClean="0"/>
          </a:p>
          <a:p>
            <a:pPr lvl="0">
              <a:lnSpc>
                <a:spcPct val="150000"/>
              </a:lnSpc>
            </a:pPr>
            <a:r>
              <a:rPr lang="ro-RO" dirty="0" smtClean="0"/>
              <a:t>SIR </a:t>
            </a:r>
            <a:r>
              <a:rPr lang="ro-RO" dirty="0"/>
              <a:t>JOHN WITHMORE – </a:t>
            </a:r>
            <a:r>
              <a:rPr lang="ro-RO" i="1" dirty="0"/>
              <a:t>Coaching pentru performanta</a:t>
            </a:r>
            <a:r>
              <a:rPr lang="ro-RO" dirty="0"/>
              <a:t>, Ed. Publica, 2014</a:t>
            </a:r>
          </a:p>
          <a:p>
            <a:pPr lvl="0">
              <a:lnSpc>
                <a:spcPct val="150000"/>
              </a:lnSpc>
            </a:pPr>
            <a:r>
              <a:rPr lang="ro-RO" dirty="0"/>
              <a:t>DANIEL PINK – </a:t>
            </a:r>
            <a:r>
              <a:rPr lang="ro-RO" i="1" dirty="0"/>
              <a:t>Drive. Ce anume ne motiveaza cu adevarat</a:t>
            </a:r>
            <a:r>
              <a:rPr lang="ro-RO" dirty="0"/>
              <a:t>, Ed. Publica, 2011</a:t>
            </a:r>
          </a:p>
          <a:p>
            <a:pPr lvl="0">
              <a:lnSpc>
                <a:spcPct val="150000"/>
              </a:lnSpc>
            </a:pPr>
            <a:r>
              <a:rPr lang="ro-RO" dirty="0"/>
              <a:t>MICHAEL BUNGAY STANIER – </a:t>
            </a:r>
            <a:r>
              <a:rPr lang="ro-RO" i="1" dirty="0"/>
              <a:t>Coaching zi de zi</a:t>
            </a:r>
            <a:r>
              <a:rPr lang="ro-RO" dirty="0"/>
              <a:t>, Ed. Publica, 2017</a:t>
            </a:r>
          </a:p>
          <a:p>
            <a:pPr lvl="0">
              <a:lnSpc>
                <a:spcPct val="150000"/>
              </a:lnSpc>
            </a:pPr>
            <a:r>
              <a:rPr lang="ro-RO" dirty="0"/>
              <a:t>OCTAVIAN PANTIS – </a:t>
            </a:r>
            <a:r>
              <a:rPr lang="ro-RO" i="1" dirty="0"/>
              <a:t>Parctical</a:t>
            </a:r>
            <a:r>
              <a:rPr lang="ro-RO" dirty="0"/>
              <a:t> </a:t>
            </a:r>
            <a:r>
              <a:rPr lang="ro-RO" i="1" dirty="0"/>
              <a:t>Leadership</a:t>
            </a:r>
            <a:r>
              <a:rPr lang="ro-RO" dirty="0"/>
              <a:t>, Ed. Humanitas Multimedia, 2016</a:t>
            </a:r>
          </a:p>
          <a:p>
            <a:endParaRPr lang="ro-RO" dirty="0"/>
          </a:p>
        </p:txBody>
      </p:sp>
    </p:spTree>
    <p:extLst>
      <p:ext uri="{BB962C8B-B14F-4D97-AF65-F5344CB8AC3E}">
        <p14:creationId xmlns:p14="http://schemas.microsoft.com/office/powerpoint/2010/main" val="1740496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smtClean="0"/>
              <a:t>COACHING-UL</a:t>
            </a:r>
            <a:br>
              <a:rPr lang="ro-RO" b="1" dirty="0" smtClean="0"/>
            </a:br>
            <a:r>
              <a:rPr lang="ro-RO" b="1" dirty="0" smtClean="0"/>
              <a:t>-definire-</a:t>
            </a:r>
            <a:endParaRPr lang="ro-RO" dirty="0"/>
          </a:p>
        </p:txBody>
      </p:sp>
      <p:sp>
        <p:nvSpPr>
          <p:cNvPr id="3" name="Content Placeholder 2"/>
          <p:cNvSpPr>
            <a:spLocks noGrp="1"/>
          </p:cNvSpPr>
          <p:nvPr>
            <p:ph idx="1"/>
          </p:nvPr>
        </p:nvSpPr>
        <p:spPr/>
        <p:txBody>
          <a:bodyPr>
            <a:normAutofit lnSpcReduction="10000"/>
          </a:bodyPr>
          <a:lstStyle/>
          <a:p>
            <a:pPr algn="just"/>
            <a:endParaRPr lang="ro-RO" sz="2800" dirty="0" smtClean="0"/>
          </a:p>
          <a:p>
            <a:pPr algn="just"/>
            <a:r>
              <a:rPr lang="ro-RO" sz="2800" dirty="0" smtClean="0"/>
              <a:t>Coaching-ul, ca termen, provine din engleza, din domeniul </a:t>
            </a:r>
            <a:r>
              <a:rPr lang="ro-RO" sz="2800" dirty="0" smtClean="0">
                <a:solidFill>
                  <a:srgbClr val="FF0000"/>
                </a:solidFill>
              </a:rPr>
              <a:t>sportiv</a:t>
            </a:r>
            <a:r>
              <a:rPr lang="ro-RO" sz="2800" dirty="0" smtClean="0"/>
              <a:t> si inseamna a antrena, a indruma. </a:t>
            </a:r>
          </a:p>
          <a:p>
            <a:pPr algn="just"/>
            <a:r>
              <a:rPr lang="ro-RO" sz="2800" dirty="0" smtClean="0"/>
              <a:t>Este </a:t>
            </a:r>
            <a:r>
              <a:rPr lang="ro-RO" sz="2800" dirty="0"/>
              <a:t>o </a:t>
            </a:r>
            <a:r>
              <a:rPr lang="ro-RO" sz="2800" dirty="0">
                <a:solidFill>
                  <a:srgbClr val="FF0000"/>
                </a:solidFill>
              </a:rPr>
              <a:t>formă de dezvoltare </a:t>
            </a:r>
            <a:r>
              <a:rPr lang="ro-RO" sz="2800" dirty="0"/>
              <a:t>în care o persoană denumită </a:t>
            </a:r>
            <a:r>
              <a:rPr lang="ro-RO" sz="2800" b="1" dirty="0">
                <a:solidFill>
                  <a:schemeClr val="accent3">
                    <a:lumMod val="75000"/>
                  </a:schemeClr>
                </a:solidFill>
              </a:rPr>
              <a:t>coach</a:t>
            </a:r>
            <a:r>
              <a:rPr lang="ro-RO" sz="2800" dirty="0"/>
              <a:t>, sprijină o altă persoană care învață </a:t>
            </a:r>
            <a:r>
              <a:rPr lang="ro-RO" sz="2800" dirty="0" smtClean="0"/>
              <a:t>(</a:t>
            </a:r>
            <a:r>
              <a:rPr lang="ro-RO" sz="2800" b="1" dirty="0" smtClean="0">
                <a:solidFill>
                  <a:schemeClr val="accent3">
                    <a:lumMod val="75000"/>
                  </a:schemeClr>
                </a:solidFill>
              </a:rPr>
              <a:t>client</a:t>
            </a:r>
            <a:r>
              <a:rPr lang="ro-RO" sz="2800" dirty="0" smtClean="0"/>
              <a:t>) </a:t>
            </a:r>
            <a:r>
              <a:rPr lang="ro-RO" sz="2800" dirty="0"/>
              <a:t>în realizarea unui obiectiv personal sau profesional concret furnizându-i </a:t>
            </a:r>
            <a:r>
              <a:rPr lang="ro-RO" sz="2800" dirty="0" smtClean="0"/>
              <a:t>acestuia sfaturi</a:t>
            </a:r>
            <a:r>
              <a:rPr lang="ro-RO" sz="2800" dirty="0"/>
              <a:t>, formare și </a:t>
            </a:r>
            <a:r>
              <a:rPr lang="ro-RO" sz="2800" dirty="0" smtClean="0"/>
              <a:t>îndrumare.</a:t>
            </a:r>
            <a:endParaRPr lang="ro-RO" sz="2800" dirty="0"/>
          </a:p>
        </p:txBody>
      </p:sp>
    </p:spTree>
    <p:extLst>
      <p:ext uri="{BB962C8B-B14F-4D97-AF65-F5344CB8AC3E}">
        <p14:creationId xmlns:p14="http://schemas.microsoft.com/office/powerpoint/2010/main" val="3484755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smtClean="0"/>
              <a:t>Coaching-ul</a:t>
            </a:r>
            <a:endParaRPr lang="ro-RO" b="1" dirty="0"/>
          </a:p>
        </p:txBody>
      </p:sp>
      <p:sp>
        <p:nvSpPr>
          <p:cNvPr id="3" name="Content Placeholder 2"/>
          <p:cNvSpPr>
            <a:spLocks noGrp="1"/>
          </p:cNvSpPr>
          <p:nvPr>
            <p:ph idx="1"/>
          </p:nvPr>
        </p:nvSpPr>
        <p:spPr/>
        <p:txBody>
          <a:bodyPr>
            <a:normAutofit/>
          </a:bodyPr>
          <a:lstStyle/>
          <a:p>
            <a:pPr algn="just"/>
            <a:r>
              <a:rPr lang="it-IT" sz="2400" dirty="0"/>
              <a:t>Coachingul este un </a:t>
            </a:r>
            <a:r>
              <a:rPr lang="it-IT" sz="2400" b="1" dirty="0"/>
              <a:t>parteneriat cu clientii </a:t>
            </a:r>
            <a:r>
              <a:rPr lang="it-IT" sz="2400" dirty="0"/>
              <a:t>intr-un proces </a:t>
            </a:r>
            <a:r>
              <a:rPr lang="it-IT" sz="2400" b="1" dirty="0">
                <a:solidFill>
                  <a:srgbClr val="FF0000"/>
                </a:solidFill>
              </a:rPr>
              <a:t>creativ</a:t>
            </a:r>
            <a:r>
              <a:rPr lang="it-IT" sz="2400" dirty="0"/>
              <a:t> de provocare a gandirii care ii inspira </a:t>
            </a:r>
            <a:r>
              <a:rPr lang="ro-RO" sz="2400" dirty="0" smtClean="0"/>
              <a:t>pe acestia </a:t>
            </a:r>
            <a:r>
              <a:rPr lang="it-IT" sz="2400" dirty="0" smtClean="0">
                <a:solidFill>
                  <a:srgbClr val="FF0000"/>
                </a:solidFill>
              </a:rPr>
              <a:t>sa-si </a:t>
            </a:r>
            <a:r>
              <a:rPr lang="it-IT" sz="2400" dirty="0">
                <a:solidFill>
                  <a:srgbClr val="FF0000"/>
                </a:solidFill>
              </a:rPr>
              <a:t>maximizeze potentialul personal si </a:t>
            </a:r>
            <a:r>
              <a:rPr lang="it-IT" sz="2400" dirty="0" smtClean="0">
                <a:solidFill>
                  <a:srgbClr val="FF0000"/>
                </a:solidFill>
              </a:rPr>
              <a:t>profesional</a:t>
            </a:r>
            <a:r>
              <a:rPr lang="ro-RO" sz="2400" dirty="0" smtClean="0">
                <a:solidFill>
                  <a:srgbClr val="FF0000"/>
                </a:solidFill>
              </a:rPr>
              <a:t>.</a:t>
            </a:r>
          </a:p>
          <a:p>
            <a:pPr marL="0" indent="0" algn="just">
              <a:buNone/>
            </a:pPr>
            <a:endParaRPr lang="ro-RO" sz="2400" dirty="0" smtClean="0">
              <a:solidFill>
                <a:srgbClr val="FF0000"/>
              </a:solidFill>
            </a:endParaRPr>
          </a:p>
          <a:p>
            <a:pPr algn="just"/>
            <a:r>
              <a:rPr lang="it-IT" sz="2400" dirty="0"/>
              <a:t>Coachingul este o </a:t>
            </a:r>
            <a:r>
              <a:rPr lang="it-IT" sz="2400" dirty="0">
                <a:solidFill>
                  <a:srgbClr val="FF0000"/>
                </a:solidFill>
              </a:rPr>
              <a:t>abordare moderna in dezvoltarea performantelor personale si </a:t>
            </a:r>
            <a:r>
              <a:rPr lang="ro-RO" sz="2400" dirty="0" smtClean="0">
                <a:solidFill>
                  <a:srgbClr val="FF0000"/>
                </a:solidFill>
              </a:rPr>
              <a:t>profesionale</a:t>
            </a:r>
            <a:r>
              <a:rPr lang="it-IT" sz="2400" dirty="0" smtClean="0">
                <a:solidFill>
                  <a:srgbClr val="FF0000"/>
                </a:solidFill>
              </a:rPr>
              <a:t>, </a:t>
            </a:r>
            <a:r>
              <a:rPr lang="it-IT" sz="2400" dirty="0"/>
              <a:t>a carei eficacitate a devenit evidenta in ultimele decenii in economia occidentala si, de cativa ani, si in </a:t>
            </a:r>
            <a:r>
              <a:rPr lang="it-IT" sz="2400" dirty="0" smtClean="0"/>
              <a:t>Romania</a:t>
            </a:r>
            <a:r>
              <a:rPr lang="ro-RO" sz="2400" dirty="0" smtClean="0"/>
              <a:t>.</a:t>
            </a:r>
            <a:endParaRPr lang="ro-RO" sz="2400" dirty="0"/>
          </a:p>
        </p:txBody>
      </p:sp>
    </p:spTree>
    <p:extLst>
      <p:ext uri="{BB962C8B-B14F-4D97-AF65-F5344CB8AC3E}">
        <p14:creationId xmlns:p14="http://schemas.microsoft.com/office/powerpoint/2010/main" val="627248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smtClean="0">
                <a:solidFill>
                  <a:srgbClr val="FF0000"/>
                </a:solidFill>
              </a:rPr>
              <a:t>Coaching-ul</a:t>
            </a:r>
            <a:endParaRPr lang="ro-RO" b="1" dirty="0">
              <a:solidFill>
                <a:srgbClr val="FF0000"/>
              </a:solidFill>
            </a:endParaRPr>
          </a:p>
        </p:txBody>
      </p:sp>
      <p:sp>
        <p:nvSpPr>
          <p:cNvPr id="3" name="Content Placeholder 2"/>
          <p:cNvSpPr>
            <a:spLocks noGrp="1"/>
          </p:cNvSpPr>
          <p:nvPr>
            <p:ph idx="1"/>
          </p:nvPr>
        </p:nvSpPr>
        <p:spPr>
          <a:xfrm>
            <a:off x="677334" y="1159099"/>
            <a:ext cx="8968942" cy="4958366"/>
          </a:xfrm>
        </p:spPr>
        <p:txBody>
          <a:bodyPr>
            <a:normAutofit fontScale="25000" lnSpcReduction="20000"/>
          </a:bodyPr>
          <a:lstStyle/>
          <a:p>
            <a:pPr marL="0" indent="0" algn="ctr">
              <a:buNone/>
            </a:pPr>
            <a:r>
              <a:rPr lang="ro-RO" sz="2000" b="1" dirty="0" smtClean="0"/>
              <a:t>                                </a:t>
            </a:r>
          </a:p>
          <a:p>
            <a:pPr marL="0" indent="0">
              <a:buNone/>
            </a:pPr>
            <a:endParaRPr lang="ro-RO" sz="9600" b="1" u="sng" dirty="0" smtClean="0"/>
          </a:p>
          <a:p>
            <a:pPr marL="0" indent="0">
              <a:buNone/>
            </a:pPr>
            <a:r>
              <a:rPr lang="ro-RO" sz="9600" b="1" u="sng" dirty="0" smtClean="0"/>
              <a:t>Obiective:</a:t>
            </a:r>
          </a:p>
          <a:p>
            <a:pPr marL="0" indent="0">
              <a:buNone/>
            </a:pPr>
            <a:r>
              <a:rPr lang="ro-RO" sz="9600" b="1" u="sng" dirty="0" smtClean="0"/>
              <a:t> </a:t>
            </a:r>
          </a:p>
          <a:p>
            <a:r>
              <a:rPr lang="ro-RO" sz="8000" b="1" dirty="0" smtClean="0">
                <a:latin typeface="Algerian" panose="04020705040A02060702" pitchFamily="82" charset="0"/>
              </a:rPr>
              <a:t>ACCEPTAREa</a:t>
            </a:r>
            <a:endParaRPr lang="ro-RO" sz="8000" b="1" dirty="0">
              <a:latin typeface="Algerian" panose="04020705040A02060702" pitchFamily="82" charset="0"/>
            </a:endParaRPr>
          </a:p>
          <a:p>
            <a:r>
              <a:rPr lang="ro-RO" sz="8000" b="1" dirty="0" smtClean="0">
                <a:latin typeface="Algerian" panose="04020705040A02060702" pitchFamily="82" charset="0"/>
              </a:rPr>
              <a:t>schimbarea</a:t>
            </a:r>
          </a:p>
          <a:p>
            <a:r>
              <a:rPr lang="ro-RO" sz="8000" b="1" dirty="0" smtClean="0">
                <a:latin typeface="Algerian" panose="04020705040A02060702" pitchFamily="82" charset="0"/>
              </a:rPr>
              <a:t>îmbunAtAtirea</a:t>
            </a:r>
          </a:p>
          <a:p>
            <a:r>
              <a:rPr lang="ro-RO" sz="8000" b="1" dirty="0" smtClean="0">
                <a:latin typeface="Algerian" panose="04020705040A02060702" pitchFamily="82" charset="0"/>
              </a:rPr>
              <a:t>nevoia </a:t>
            </a:r>
          </a:p>
          <a:p>
            <a:r>
              <a:rPr lang="ro-RO" sz="8000" b="1" dirty="0" smtClean="0">
                <a:latin typeface="Algerian" panose="04020705040A02060702" pitchFamily="82" charset="0"/>
              </a:rPr>
              <a:t>autoîmpliNIREa </a:t>
            </a:r>
          </a:p>
          <a:p>
            <a:r>
              <a:rPr lang="ro-RO" sz="8000" b="1" dirty="0" smtClean="0">
                <a:latin typeface="Algerian" panose="04020705040A02060702" pitchFamily="82" charset="0"/>
              </a:rPr>
              <a:t>PerformanTA</a:t>
            </a:r>
          </a:p>
          <a:p>
            <a:endParaRPr lang="ro-RO" sz="8000" b="1" dirty="0" smtClean="0">
              <a:latin typeface="Algerian" panose="04020705040A02060702" pitchFamily="82" charset="0"/>
            </a:endParaRPr>
          </a:p>
          <a:p>
            <a:pPr algn="just"/>
            <a:r>
              <a:rPr lang="ro-RO" sz="8000" dirty="0" smtClean="0"/>
              <a:t>Este un </a:t>
            </a:r>
            <a:r>
              <a:rPr lang="ro-RO" sz="8000" b="1" u="sng" dirty="0" smtClean="0"/>
              <a:t>demers personalizat</a:t>
            </a:r>
            <a:r>
              <a:rPr lang="ro-RO" sz="8000" b="1" u="sng" dirty="0"/>
              <a:t>, </a:t>
            </a:r>
            <a:r>
              <a:rPr lang="ro-RO" sz="8000" b="1" u="sng" dirty="0" smtClean="0"/>
              <a:t>centrat pe persoana</a:t>
            </a:r>
            <a:r>
              <a:rPr lang="ro-RO" sz="8000" b="1" dirty="0" smtClean="0"/>
              <a:t>, </a:t>
            </a:r>
            <a:r>
              <a:rPr lang="ro-RO" sz="8000" b="1" dirty="0"/>
              <a:t>în funcție de capacitățile </a:t>
            </a:r>
            <a:r>
              <a:rPr lang="ro-RO" sz="8000" b="1" dirty="0" smtClean="0"/>
              <a:t>ei, </a:t>
            </a:r>
            <a:r>
              <a:rPr lang="ro-RO" sz="8000" b="1" dirty="0"/>
              <a:t>de abilitățile </a:t>
            </a:r>
            <a:r>
              <a:rPr lang="ro-RO" sz="8000" b="1" dirty="0" smtClean="0"/>
              <a:t>ei si de </a:t>
            </a:r>
            <a:r>
              <a:rPr lang="ro-RO" sz="8000" b="1" dirty="0"/>
              <a:t>situația </a:t>
            </a:r>
            <a:r>
              <a:rPr lang="ro-RO" sz="8000" b="1" dirty="0" smtClean="0"/>
              <a:t>ei specifica.</a:t>
            </a:r>
            <a:endParaRPr lang="ro-RO" sz="8000" b="1" dirty="0"/>
          </a:p>
          <a:p>
            <a:pPr algn="just"/>
            <a:r>
              <a:rPr lang="ro-RO" sz="8000" b="1" dirty="0"/>
              <a:t>Este un demers 100% </a:t>
            </a:r>
            <a:r>
              <a:rPr lang="ro-RO" sz="8000" b="1" dirty="0" smtClean="0"/>
              <a:t>individualizat, </a:t>
            </a:r>
            <a:r>
              <a:rPr lang="ro-RO" sz="8000" b="1" dirty="0"/>
              <a:t>cu </a:t>
            </a:r>
            <a:r>
              <a:rPr lang="ro-RO" sz="8000" b="1" dirty="0" smtClean="0"/>
              <a:t>rezultate vizibile si imediate</a:t>
            </a:r>
            <a:r>
              <a:rPr lang="ro-RO" sz="8000" dirty="0" smtClean="0"/>
              <a:t>.</a:t>
            </a:r>
            <a:r>
              <a:rPr lang="ro-RO" sz="8000" dirty="0"/>
              <a:t> </a:t>
            </a:r>
          </a:p>
          <a:p>
            <a:pPr algn="just"/>
            <a:endParaRPr lang="ro-RO" dirty="0"/>
          </a:p>
        </p:txBody>
      </p:sp>
    </p:spTree>
    <p:extLst>
      <p:ext uri="{BB962C8B-B14F-4D97-AF65-F5344CB8AC3E}">
        <p14:creationId xmlns:p14="http://schemas.microsoft.com/office/powerpoint/2010/main" val="20462125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ro-RO" b="1" dirty="0"/>
              <a:t>Cum se defineste performanta</a:t>
            </a:r>
            <a:r>
              <a:rPr lang="ro-RO" b="1" dirty="0" smtClean="0"/>
              <a:t>?</a:t>
            </a:r>
            <a:br>
              <a:rPr lang="ro-RO" b="1" dirty="0" smtClean="0"/>
            </a:br>
            <a:r>
              <a:rPr lang="ro-RO" b="1" dirty="0" smtClean="0"/>
              <a:t>-In coaching-</a:t>
            </a:r>
            <a:r>
              <a:rPr lang="ro-RO" b="1" dirty="0"/>
              <a:t/>
            </a:r>
            <a:br>
              <a:rPr lang="ro-RO" b="1" dirty="0"/>
            </a:br>
            <a:endParaRPr lang="ro-RO" b="1" dirty="0"/>
          </a:p>
        </p:txBody>
      </p:sp>
      <p:sp>
        <p:nvSpPr>
          <p:cNvPr id="3" name="Content Placeholder 2"/>
          <p:cNvSpPr>
            <a:spLocks noGrp="1"/>
          </p:cNvSpPr>
          <p:nvPr>
            <p:ph idx="1"/>
          </p:nvPr>
        </p:nvSpPr>
        <p:spPr/>
        <p:txBody>
          <a:bodyPr>
            <a:normAutofit lnSpcReduction="10000"/>
          </a:bodyPr>
          <a:lstStyle/>
          <a:p>
            <a:pPr marL="0" indent="0" algn="just">
              <a:buNone/>
            </a:pPr>
            <a:r>
              <a:rPr lang="ro-RO" dirty="0" smtClean="0"/>
              <a:t>	</a:t>
            </a:r>
            <a:r>
              <a:rPr lang="ro-RO" sz="2000" dirty="0" smtClean="0"/>
              <a:t>Individul </a:t>
            </a:r>
            <a:r>
              <a:rPr lang="ro-RO" sz="2000" dirty="0"/>
              <a:t>insusi, ca stapan si responsabil al propriei sale vieti, stabileste ceea ce constituie </a:t>
            </a:r>
            <a:r>
              <a:rPr lang="ro-RO" sz="2000" dirty="0">
                <a:solidFill>
                  <a:srgbClr val="FF0000"/>
                </a:solidFill>
              </a:rPr>
              <a:t>performanta</a:t>
            </a:r>
            <a:r>
              <a:rPr lang="ro-RO" sz="2000" dirty="0"/>
              <a:t> pentru el in acea </a:t>
            </a:r>
            <a:r>
              <a:rPr lang="ro-RO" sz="2000" dirty="0" smtClean="0"/>
              <a:t>etapa a vietii sale:</a:t>
            </a:r>
            <a:endParaRPr lang="ro-RO" sz="2000" dirty="0"/>
          </a:p>
          <a:p>
            <a:r>
              <a:rPr lang="ro-RO" sz="2000" dirty="0"/>
              <a:t>sa ia o decizie dificila</a:t>
            </a:r>
          </a:p>
          <a:p>
            <a:r>
              <a:rPr lang="ro-RO" sz="2000" dirty="0"/>
              <a:t>s</a:t>
            </a:r>
            <a:r>
              <a:rPr lang="ro-RO" sz="2000" dirty="0" smtClean="0"/>
              <a:t>a rezolve </a:t>
            </a:r>
            <a:r>
              <a:rPr lang="ro-RO" sz="2000" dirty="0"/>
              <a:t>o problema personala sau </a:t>
            </a:r>
            <a:r>
              <a:rPr lang="ro-RO" sz="2000" dirty="0" smtClean="0"/>
              <a:t>profesionala</a:t>
            </a:r>
            <a:endParaRPr lang="ro-RO" sz="2000" dirty="0"/>
          </a:p>
          <a:p>
            <a:r>
              <a:rPr lang="ro-RO" sz="2000" dirty="0"/>
              <a:t>sa-si schimbe stilul de viata sau de conducere</a:t>
            </a:r>
          </a:p>
          <a:p>
            <a:r>
              <a:rPr lang="ro-RO" sz="2000" dirty="0"/>
              <a:t>sa atinga mai usor si pe drumul cel mai scurt un obiectiv</a:t>
            </a:r>
          </a:p>
          <a:p>
            <a:r>
              <a:rPr lang="ro-RO" sz="2000" dirty="0"/>
              <a:t>sa-si redefineasca </a:t>
            </a:r>
            <a:r>
              <a:rPr lang="ro-RO" sz="2000" dirty="0" smtClean="0"/>
              <a:t>obiectivele</a:t>
            </a:r>
            <a:endParaRPr lang="ro-RO" sz="2000" dirty="0"/>
          </a:p>
          <a:p>
            <a:pPr marL="0" indent="0" algn="just">
              <a:buNone/>
            </a:pPr>
            <a:r>
              <a:rPr lang="ro-RO" sz="2000" dirty="0" smtClean="0"/>
              <a:t>	Prin </a:t>
            </a:r>
            <a:r>
              <a:rPr lang="ro-RO" sz="2000" dirty="0"/>
              <a:t>coaching </a:t>
            </a:r>
            <a:r>
              <a:rPr lang="ro-RO" sz="2000" dirty="0" smtClean="0"/>
              <a:t>omul </a:t>
            </a:r>
            <a:r>
              <a:rPr lang="ro-RO" sz="2000" dirty="0"/>
              <a:t>isi va depasi </a:t>
            </a:r>
            <a:r>
              <a:rPr lang="ro-RO" sz="2000" dirty="0">
                <a:solidFill>
                  <a:srgbClr val="FF0000"/>
                </a:solidFill>
              </a:rPr>
              <a:t>barierele si credintele limitative</a:t>
            </a:r>
            <a:r>
              <a:rPr lang="ro-RO" sz="2000" dirty="0"/>
              <a:t>, reusind lucruri care inainte erau doar aspiratii.</a:t>
            </a:r>
          </a:p>
          <a:p>
            <a:pPr marL="0" indent="0">
              <a:buNone/>
            </a:pPr>
            <a:endParaRPr lang="ro-RO" sz="2000" dirty="0"/>
          </a:p>
        </p:txBody>
      </p:sp>
    </p:spTree>
    <p:extLst>
      <p:ext uri="{BB962C8B-B14F-4D97-AF65-F5344CB8AC3E}">
        <p14:creationId xmlns:p14="http://schemas.microsoft.com/office/powerpoint/2010/main" val="23411442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smtClean="0"/>
              <a:t>Coach-ul-roluri</a:t>
            </a:r>
            <a:endParaRPr lang="ro-RO" b="1" dirty="0"/>
          </a:p>
        </p:txBody>
      </p:sp>
      <p:sp>
        <p:nvSpPr>
          <p:cNvPr id="3" name="Content Placeholder 2"/>
          <p:cNvSpPr>
            <a:spLocks noGrp="1"/>
          </p:cNvSpPr>
          <p:nvPr>
            <p:ph idx="1"/>
          </p:nvPr>
        </p:nvSpPr>
        <p:spPr>
          <a:xfrm>
            <a:off x="677334" y="1930400"/>
            <a:ext cx="9638643" cy="4598928"/>
          </a:xfrm>
        </p:spPr>
        <p:txBody>
          <a:bodyPr>
            <a:normAutofit/>
          </a:bodyPr>
          <a:lstStyle/>
          <a:p>
            <a:r>
              <a:rPr lang="ro-RO" sz="2000" dirty="0" smtClean="0"/>
              <a:t>Coachul </a:t>
            </a:r>
            <a:r>
              <a:rPr lang="ro-RO" sz="2000" dirty="0"/>
              <a:t>are un </a:t>
            </a:r>
            <a:r>
              <a:rPr lang="ro-RO" sz="2000" dirty="0" smtClean="0"/>
              <a:t>rol </a:t>
            </a:r>
            <a:r>
              <a:rPr lang="ro-RO" sz="2000" dirty="0"/>
              <a:t>de </a:t>
            </a:r>
            <a:r>
              <a:rPr lang="ro-RO" sz="2000" dirty="0">
                <a:solidFill>
                  <a:srgbClr val="FF0000"/>
                </a:solidFill>
              </a:rPr>
              <a:t>catalizator</a:t>
            </a:r>
            <a:r>
              <a:rPr lang="ro-RO" sz="2000" dirty="0"/>
              <a:t> al proceselor interioare </a:t>
            </a:r>
            <a:r>
              <a:rPr lang="ro-RO" sz="2000" dirty="0" smtClean="0"/>
              <a:t>ale individului prin </a:t>
            </a:r>
            <a:r>
              <a:rPr lang="ro-RO" sz="2000" dirty="0"/>
              <a:t>care aceste resurse intra intr-o noua </a:t>
            </a:r>
            <a:r>
              <a:rPr lang="ro-RO" sz="2000" dirty="0" smtClean="0"/>
              <a:t>relatie </a:t>
            </a:r>
            <a:r>
              <a:rPr lang="ro-RO" sz="2000" dirty="0"/>
              <a:t>pentru a crea performanta.</a:t>
            </a:r>
          </a:p>
          <a:p>
            <a:r>
              <a:rPr lang="ro-RO" sz="2000" dirty="0"/>
              <a:t>Lucrurile se petrec prin </a:t>
            </a:r>
            <a:r>
              <a:rPr lang="ro-RO" sz="2000" dirty="0">
                <a:solidFill>
                  <a:srgbClr val="FF0000"/>
                </a:solidFill>
              </a:rPr>
              <a:t>coach si in prezenta lui</a:t>
            </a:r>
            <a:r>
              <a:rPr lang="ro-RO" sz="2000" dirty="0"/>
              <a:t>, dar nu sub conducerea si cu resursele lui. Nu el conduce procesul, fiindca nu-i cunoaste destinatia. </a:t>
            </a:r>
            <a:endParaRPr lang="ro-RO" sz="2000" dirty="0" smtClean="0"/>
          </a:p>
          <a:p>
            <a:r>
              <a:rPr lang="ro-RO" sz="2000" dirty="0"/>
              <a:t>Coachul </a:t>
            </a:r>
            <a:r>
              <a:rPr lang="ro-RO" sz="2000" dirty="0" smtClean="0"/>
              <a:t>asigura o </a:t>
            </a:r>
            <a:r>
              <a:rPr lang="ro-RO" sz="2000" dirty="0">
                <a:solidFill>
                  <a:srgbClr val="FF0000"/>
                </a:solidFill>
              </a:rPr>
              <a:t>ambianta intima, sigura, ferita de interferente si agresivitate,</a:t>
            </a:r>
            <a:r>
              <a:rPr lang="ro-RO" sz="2000" dirty="0"/>
              <a:t> in care </a:t>
            </a:r>
            <a:r>
              <a:rPr lang="ro-RO" sz="2000" dirty="0" smtClean="0"/>
              <a:t>individul </a:t>
            </a:r>
            <a:r>
              <a:rPr lang="ro-RO" sz="2000" dirty="0"/>
              <a:t>se concentreaza, se </a:t>
            </a:r>
            <a:r>
              <a:rPr lang="ro-RO" sz="2000" dirty="0" smtClean="0"/>
              <a:t>gandeste, </a:t>
            </a:r>
            <a:r>
              <a:rPr lang="ro-RO" sz="2000" dirty="0"/>
              <a:t>priveste situatia din unghiuri inedite, descopera noi cai de actiune, creioneaza experimente, ia decizii, face </a:t>
            </a:r>
            <a:r>
              <a:rPr lang="ro-RO" sz="2000" dirty="0" smtClean="0"/>
              <a:t>noi planuri.</a:t>
            </a:r>
            <a:endParaRPr lang="ro-RO" sz="2000" dirty="0"/>
          </a:p>
          <a:p>
            <a:r>
              <a:rPr lang="ro-RO" sz="2000" dirty="0"/>
              <a:t>Prin prezenta sa in momentele de vorbire </a:t>
            </a:r>
            <a:r>
              <a:rPr lang="ro-RO" sz="2000" dirty="0" smtClean="0"/>
              <a:t>dar si </a:t>
            </a:r>
            <a:r>
              <a:rPr lang="ro-RO" sz="2000" dirty="0"/>
              <a:t>de tacere, coachul devine un </a:t>
            </a:r>
            <a:r>
              <a:rPr lang="ro-RO" sz="2000" dirty="0">
                <a:solidFill>
                  <a:srgbClr val="FF0000"/>
                </a:solidFill>
              </a:rPr>
              <a:t>alter ego obiectivat </a:t>
            </a:r>
            <a:r>
              <a:rPr lang="ro-RO" sz="2000" dirty="0"/>
              <a:t>al interlocutorului sau. </a:t>
            </a:r>
            <a:endParaRPr lang="ro-RO" sz="2000" dirty="0" smtClean="0"/>
          </a:p>
          <a:p>
            <a:pPr marL="0" indent="0">
              <a:buNone/>
            </a:pPr>
            <a:endParaRPr lang="ro-RO" sz="2000" dirty="0"/>
          </a:p>
        </p:txBody>
      </p:sp>
    </p:spTree>
    <p:extLst>
      <p:ext uri="{BB962C8B-B14F-4D97-AF65-F5344CB8AC3E}">
        <p14:creationId xmlns:p14="http://schemas.microsoft.com/office/powerpoint/2010/main" val="1461669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b="1" dirty="0"/>
              <a:t>COACHING-UL COGNITIV-COMPORTAMENTAL</a:t>
            </a:r>
            <a:endParaRPr lang="ro-RO" dirty="0"/>
          </a:p>
        </p:txBody>
      </p:sp>
      <p:sp>
        <p:nvSpPr>
          <p:cNvPr id="3" name="Content Placeholder 2"/>
          <p:cNvSpPr>
            <a:spLocks noGrp="1"/>
          </p:cNvSpPr>
          <p:nvPr>
            <p:ph idx="1"/>
          </p:nvPr>
        </p:nvSpPr>
        <p:spPr/>
        <p:txBody>
          <a:bodyPr>
            <a:normAutofit fontScale="85000" lnSpcReduction="10000"/>
          </a:bodyPr>
          <a:lstStyle/>
          <a:p>
            <a:r>
              <a:rPr lang="ro-RO" sz="2800" b="1" u="sng" dirty="0" smtClean="0">
                <a:solidFill>
                  <a:srgbClr val="FF0000"/>
                </a:solidFill>
              </a:rPr>
              <a:t>CAND APELEZI LA UN COACH?</a:t>
            </a:r>
          </a:p>
          <a:p>
            <a:pPr marL="0" indent="0">
              <a:buNone/>
            </a:pPr>
            <a:r>
              <a:rPr lang="ro-RO" sz="2800" b="1" u="sng" dirty="0" smtClean="0">
                <a:solidFill>
                  <a:srgbClr val="FF0000"/>
                </a:solidFill>
              </a:rPr>
              <a:t>SITUATII</a:t>
            </a:r>
            <a:r>
              <a:rPr lang="ro-RO" sz="2800" b="1" dirty="0" smtClean="0"/>
              <a:t>:</a:t>
            </a:r>
          </a:p>
          <a:p>
            <a:pPr>
              <a:buFont typeface="Arial" panose="020B0604020202020204" pitchFamily="34" charset="0"/>
              <a:buChar char="•"/>
            </a:pPr>
            <a:r>
              <a:rPr lang="ro-RO" sz="2400" b="1" dirty="0" smtClean="0">
                <a:solidFill>
                  <a:schemeClr val="tx1"/>
                </a:solidFill>
              </a:rPr>
              <a:t>CAND NU STII PRECIS/EXPLICIT CEEA CE VREI</a:t>
            </a:r>
          </a:p>
          <a:p>
            <a:pPr>
              <a:buFont typeface="Arial" panose="020B0604020202020204" pitchFamily="34" charset="0"/>
              <a:buChar char="•"/>
            </a:pPr>
            <a:r>
              <a:rPr lang="ro-RO" sz="2400" b="1" dirty="0" smtClean="0">
                <a:solidFill>
                  <a:schemeClr val="tx1"/>
                </a:solidFill>
              </a:rPr>
              <a:t>CAND STII CEEA CE VREI, DAR NU STII CUM SA AJUNGI LA ACEL LUCRU</a:t>
            </a:r>
          </a:p>
          <a:p>
            <a:pPr>
              <a:buFont typeface="Arial" panose="020B0604020202020204" pitchFamily="34" charset="0"/>
              <a:buChar char="•"/>
            </a:pPr>
            <a:r>
              <a:rPr lang="ro-RO" sz="2400" b="1" dirty="0" smtClean="0">
                <a:solidFill>
                  <a:schemeClr val="tx1"/>
                </a:solidFill>
              </a:rPr>
              <a:t>CAND STII CUM SA AJUNGI LA UN LUCRU PE CARE IL VREI, DAR NU CREZI CA AI „UNELTELE/MIJLOACELE” NECESARE</a:t>
            </a:r>
          </a:p>
          <a:p>
            <a:pPr>
              <a:buFont typeface="Arial" panose="020B0604020202020204" pitchFamily="34" charset="0"/>
              <a:buChar char="•"/>
            </a:pPr>
            <a:r>
              <a:rPr lang="ro-RO" sz="2400" b="1" dirty="0" smtClean="0">
                <a:solidFill>
                  <a:schemeClr val="tx1"/>
                </a:solidFill>
              </a:rPr>
              <a:t>STII CE VREI, CUM SA OBTII ACEL LUCRU, DAR NU FACI NIMIC PENTRU ASTA</a:t>
            </a:r>
          </a:p>
          <a:p>
            <a:pPr>
              <a:buFont typeface="Arial" panose="020B0604020202020204" pitchFamily="34" charset="0"/>
              <a:buChar char="•"/>
            </a:pPr>
            <a:r>
              <a:rPr lang="ro-RO" sz="2400" b="1" dirty="0" smtClean="0">
                <a:solidFill>
                  <a:schemeClr val="tx1"/>
                </a:solidFill>
              </a:rPr>
              <a:t>VREI SA INTRETII MOTIVATIA DE A OBTINE SI PASTRA ACEL LUCRU </a:t>
            </a:r>
            <a:endParaRPr lang="ro-RO" sz="2400" b="1" dirty="0">
              <a:solidFill>
                <a:schemeClr val="tx1"/>
              </a:solidFill>
            </a:endParaRPr>
          </a:p>
        </p:txBody>
      </p:sp>
    </p:spTree>
    <p:extLst>
      <p:ext uri="{BB962C8B-B14F-4D97-AF65-F5344CB8AC3E}">
        <p14:creationId xmlns:p14="http://schemas.microsoft.com/office/powerpoint/2010/main" val="3960881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ro-RO" dirty="0" smtClean="0"/>
              <a:t>Tipuri de coaching</a:t>
            </a:r>
            <a:endParaRPr lang="ro-RO" dirty="0"/>
          </a:p>
        </p:txBody>
      </p:sp>
      <p:sp>
        <p:nvSpPr>
          <p:cNvPr id="3" name="Content Placeholder 2"/>
          <p:cNvSpPr>
            <a:spLocks noGrp="1"/>
          </p:cNvSpPr>
          <p:nvPr>
            <p:ph idx="1"/>
          </p:nvPr>
        </p:nvSpPr>
        <p:spPr/>
        <p:txBody>
          <a:bodyPr>
            <a:normAutofit fontScale="25000" lnSpcReduction="20000"/>
          </a:bodyPr>
          <a:lstStyle/>
          <a:p>
            <a:pPr fontAlgn="base"/>
            <a:r>
              <a:rPr lang="ro-RO" sz="8000" b="1" dirty="0" smtClean="0">
                <a:solidFill>
                  <a:srgbClr val="FF0000"/>
                </a:solidFill>
                <a:latin typeface="Times New Roman" panose="02020603050405020304" pitchFamily="18" charset="0"/>
                <a:cs typeface="Times New Roman" panose="02020603050405020304" pitchFamily="18" charset="0"/>
              </a:rPr>
              <a:t>COACHING ONTOLOGIC/LYFE COACHING - </a:t>
            </a:r>
            <a:r>
              <a:rPr lang="ro-RO" sz="8000" b="1" i="1" dirty="0" smtClean="0">
                <a:solidFill>
                  <a:srgbClr val="FF0000"/>
                </a:solidFill>
                <a:latin typeface="Times New Roman" panose="02020603050405020304" pitchFamily="18" charset="0"/>
                <a:cs typeface="Times New Roman" panose="02020603050405020304" pitchFamily="18" charset="0"/>
              </a:rPr>
              <a:t>CONNIE LARKIN</a:t>
            </a:r>
          </a:p>
          <a:p>
            <a:pPr marL="0" indent="0" algn="just" fontAlgn="base">
              <a:lnSpc>
                <a:spcPct val="170000"/>
              </a:lnSpc>
              <a:buNone/>
            </a:pPr>
            <a:r>
              <a:rPr lang="ro-RO" sz="8000" dirty="0" smtClean="0">
                <a:latin typeface="Times New Roman" panose="02020603050405020304" pitchFamily="18" charset="0"/>
                <a:cs typeface="Times New Roman" panose="02020603050405020304" pitchFamily="18" charset="0"/>
              </a:rPr>
              <a:t>	Acest </a:t>
            </a:r>
            <a:r>
              <a:rPr lang="ro-RO" sz="8000" dirty="0">
                <a:latin typeface="Times New Roman" panose="02020603050405020304" pitchFamily="18" charset="0"/>
                <a:cs typeface="Times New Roman" panose="02020603050405020304" pitchFamily="18" charset="0"/>
              </a:rPr>
              <a:t>tip de </a:t>
            </a:r>
            <a:r>
              <a:rPr lang="ro-RO" sz="8000" dirty="0" smtClean="0">
                <a:latin typeface="Times New Roman" panose="02020603050405020304" pitchFamily="18" charset="0"/>
                <a:cs typeface="Times New Roman" panose="02020603050405020304" pitchFamily="18" charset="0"/>
              </a:rPr>
              <a:t>coaching, </a:t>
            </a:r>
            <a:r>
              <a:rPr lang="ro-RO" sz="8000" dirty="0">
                <a:latin typeface="Times New Roman" panose="02020603050405020304" pitchFamily="18" charset="0"/>
                <a:cs typeface="Times New Roman" panose="02020603050405020304" pitchFamily="18" charset="0"/>
              </a:rPr>
              <a:t>pe lângă faptul că produce rezultate </a:t>
            </a:r>
            <a:r>
              <a:rPr lang="ro-RO" sz="8000" dirty="0" smtClean="0">
                <a:latin typeface="Times New Roman" panose="02020603050405020304" pitchFamily="18" charset="0"/>
                <a:cs typeface="Times New Roman" panose="02020603050405020304" pitchFamily="18" charset="0"/>
              </a:rPr>
              <a:t>imediat </a:t>
            </a:r>
            <a:r>
              <a:rPr lang="ro-RO" sz="8000" dirty="0">
                <a:latin typeface="Times New Roman" panose="02020603050405020304" pitchFamily="18" charset="0"/>
                <a:cs typeface="Times New Roman" panose="02020603050405020304" pitchFamily="18" charset="0"/>
              </a:rPr>
              <a:t>și de lungă durată, ajută la conștientizarea de </a:t>
            </a:r>
            <a:r>
              <a:rPr lang="ro-RO" sz="8000" dirty="0">
                <a:solidFill>
                  <a:srgbClr val="FF0000"/>
                </a:solidFill>
                <a:latin typeface="Times New Roman" panose="02020603050405020304" pitchFamily="18" charset="0"/>
                <a:cs typeface="Times New Roman" panose="02020603050405020304" pitchFamily="18" charset="0"/>
              </a:rPr>
              <a:t>automatisme ascunse</a:t>
            </a:r>
            <a:r>
              <a:rPr lang="ro-RO" sz="8000" dirty="0">
                <a:latin typeface="Times New Roman" panose="02020603050405020304" pitchFamily="18" charset="0"/>
                <a:cs typeface="Times New Roman" panose="02020603050405020304" pitchFamily="18" charset="0"/>
              </a:rPr>
              <a:t>, automatisme care sabotează orice tentativă de succes semnificativ</a:t>
            </a:r>
            <a:r>
              <a:rPr lang="ro-RO" sz="8000" dirty="0" smtClean="0">
                <a:latin typeface="Times New Roman" panose="02020603050405020304" pitchFamily="18" charset="0"/>
                <a:cs typeface="Times New Roman" panose="02020603050405020304" pitchFamily="18" charset="0"/>
              </a:rPr>
              <a:t>.</a:t>
            </a:r>
          </a:p>
          <a:p>
            <a:pPr marL="0" indent="0" algn="just" fontAlgn="base">
              <a:lnSpc>
                <a:spcPct val="170000"/>
              </a:lnSpc>
              <a:buNone/>
            </a:pPr>
            <a:r>
              <a:rPr lang="ro-RO" sz="8000" dirty="0" smtClean="0">
                <a:latin typeface="Times New Roman" panose="02020603050405020304" pitchFamily="18" charset="0"/>
                <a:cs typeface="Times New Roman" panose="02020603050405020304" pitchFamily="18" charset="0"/>
              </a:rPr>
              <a:t>	După </a:t>
            </a:r>
            <a:r>
              <a:rPr lang="ro-RO" sz="8000" dirty="0">
                <a:latin typeface="Times New Roman" panose="02020603050405020304" pitchFamily="18" charset="0"/>
                <a:cs typeface="Times New Roman" panose="02020603050405020304" pitchFamily="18" charset="0"/>
              </a:rPr>
              <a:t>fiecare ședință persoana își lărgește conștiența și ajunge să adopte un </a:t>
            </a:r>
            <a:r>
              <a:rPr lang="ro-RO" sz="8000" dirty="0">
                <a:solidFill>
                  <a:srgbClr val="FF0000"/>
                </a:solidFill>
                <a:latin typeface="Times New Roman" panose="02020603050405020304" pitchFamily="18" charset="0"/>
                <a:cs typeface="Times New Roman" panose="02020603050405020304" pitchFamily="18" charset="0"/>
              </a:rPr>
              <a:t>stil de a trăi autentic</a:t>
            </a:r>
            <a:r>
              <a:rPr lang="ro-RO" sz="8000" dirty="0">
                <a:latin typeface="Times New Roman" panose="02020603050405020304" pitchFamily="18" charset="0"/>
                <a:cs typeface="Times New Roman" panose="02020603050405020304" pitchFamily="18" charset="0"/>
              </a:rPr>
              <a:t>, plin de beneficii atât pentru ea cât și pentru cei jurul său.</a:t>
            </a:r>
          </a:p>
          <a:p>
            <a:pPr marL="0" indent="0" fontAlgn="base">
              <a:lnSpc>
                <a:spcPct val="170000"/>
              </a:lnSpc>
              <a:buNone/>
            </a:pPr>
            <a:r>
              <a:rPr lang="ro-RO" sz="4400" dirty="0"/>
              <a:t>https://connielarkin.ro/coaching/?gclid=CjwKCAjwhLHaBRAGEiwAHCgG3j9eiQ51NsqUuSgxjnZBlPHHaSd7ziuk5n-23EId_cE3APQc9errvhoCfQMQAvD_BwE</a:t>
            </a:r>
          </a:p>
          <a:p>
            <a:pPr marL="0" indent="0" fontAlgn="base">
              <a:lnSpc>
                <a:spcPct val="170000"/>
              </a:lnSpc>
              <a:buNone/>
            </a:pPr>
            <a:endParaRPr lang="ro-RO" sz="4200" dirty="0" smtClean="0">
              <a:latin typeface="Times New Roman" panose="02020603050405020304" pitchFamily="18" charset="0"/>
              <a:cs typeface="Times New Roman" panose="02020603050405020304" pitchFamily="18" charset="0"/>
            </a:endParaRPr>
          </a:p>
          <a:p>
            <a:pPr marL="0" indent="0" fontAlgn="base">
              <a:buNone/>
            </a:pPr>
            <a:endParaRPr lang="ro-RO" sz="5600" dirty="0"/>
          </a:p>
          <a:p>
            <a:pPr marL="0" indent="0" fontAlgn="base">
              <a:lnSpc>
                <a:spcPct val="170000"/>
              </a:lnSpc>
              <a:buNone/>
            </a:pPr>
            <a:endParaRPr lang="ro-RO" sz="4200" dirty="0">
              <a:latin typeface="Times New Roman" panose="02020603050405020304" pitchFamily="18" charset="0"/>
              <a:cs typeface="Times New Roman" panose="02020603050405020304" pitchFamily="18" charset="0"/>
            </a:endParaRPr>
          </a:p>
          <a:p>
            <a:pPr marL="0" indent="0" fontAlgn="base">
              <a:buNone/>
            </a:pPr>
            <a:r>
              <a:rPr lang="ro-RO" dirty="0"/>
              <a:t/>
            </a:r>
            <a:br>
              <a:rPr lang="ro-RO" dirty="0"/>
            </a:br>
            <a:endParaRPr lang="ro-RO" dirty="0"/>
          </a:p>
        </p:txBody>
      </p:sp>
    </p:spTree>
    <p:extLst>
      <p:ext uri="{BB962C8B-B14F-4D97-AF65-F5344CB8AC3E}">
        <p14:creationId xmlns:p14="http://schemas.microsoft.com/office/powerpoint/2010/main" val="424816179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505</TotalTime>
  <Words>1195</Words>
  <Application>Microsoft Office PowerPoint</Application>
  <PresentationFormat>Widescreen</PresentationFormat>
  <Paragraphs>126</Paragraphs>
  <Slides>22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Algerian</vt:lpstr>
      <vt:lpstr>Arial</vt:lpstr>
      <vt:lpstr>Times New Roman</vt:lpstr>
      <vt:lpstr>Trebuchet MS</vt:lpstr>
      <vt:lpstr>Wingdings</vt:lpstr>
      <vt:lpstr>Wingdings 3</vt:lpstr>
      <vt:lpstr>Facet</vt:lpstr>
      <vt:lpstr>A3.3. Platforma educationala online pentru sprijin profesional COACHING-UL –ABORDARI SI APLICABILITATE </vt:lpstr>
      <vt:lpstr>COACHING-UL - CE ESTE EL? </vt:lpstr>
      <vt:lpstr>COACHING-UL -definire-</vt:lpstr>
      <vt:lpstr>Coaching-ul</vt:lpstr>
      <vt:lpstr>Coaching-ul</vt:lpstr>
      <vt:lpstr>Cum se defineste performanta? -In coaching- </vt:lpstr>
      <vt:lpstr>Coach-ul-roluri</vt:lpstr>
      <vt:lpstr>COACHING-UL COGNITIV-COMPORTAMENTAL</vt:lpstr>
      <vt:lpstr>Tipuri de coaching</vt:lpstr>
      <vt:lpstr>Tipuri de coaching</vt:lpstr>
      <vt:lpstr>Daniel Pink- Coaching- ce ne motiveaza cu adevarat?</vt:lpstr>
      <vt:lpstr>Daniel Pink- Coaching- ce ne motiveaza cu adevarat?</vt:lpstr>
      <vt:lpstr>Michael Bungay Stanier – Coaching zi de zi</vt:lpstr>
      <vt:lpstr>Goleman-Inteligenta emotionala/coaching</vt:lpstr>
      <vt:lpstr>Daniel Goleman</vt:lpstr>
      <vt:lpstr>Daniel Goleman</vt:lpstr>
      <vt:lpstr>Goleman- Inteligenta sociala/emotionala</vt:lpstr>
      <vt:lpstr>Daniel Goleman</vt:lpstr>
      <vt:lpstr>Daniel Goleman</vt:lpstr>
      <vt:lpstr>Alain Cardon  </vt:lpstr>
      <vt:lpstr>BIBLIOGRAFIE ORIENTATIVA </vt:lpstr>
      <vt:lpstr>BIBLIOGRAFIE ORIENTATIVA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COACHING-UL COGNITIV-COMPORTAMENTAL</dc:title>
  <dc:creator>Calculator</dc:creator>
  <cp:lastModifiedBy>Calculator</cp:lastModifiedBy>
  <cp:revision>40</cp:revision>
  <dcterms:created xsi:type="dcterms:W3CDTF">2018-07-16T10:31:33Z</dcterms:created>
  <dcterms:modified xsi:type="dcterms:W3CDTF">2018-08-02T13:48:25Z</dcterms:modified>
</cp:coreProperties>
</file>