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5922" y="1352281"/>
            <a:ext cx="8460436" cy="2975019"/>
          </a:xfrm>
        </p:spPr>
        <p:txBody>
          <a:bodyPr/>
          <a:lstStyle/>
          <a:p>
            <a:r>
              <a:rPr lang="ro-RO" sz="1400" b="1" dirty="0" smtClean="0"/>
              <a:t>A 3.3. platforma educationala online pentru sprijin profesional</a:t>
            </a:r>
            <a:r>
              <a:rPr lang="ro-RO" sz="1400" dirty="0" smtClean="0"/>
              <a:t/>
            </a:r>
            <a:br>
              <a:rPr lang="ro-RO" sz="1400" dirty="0" smtClean="0"/>
            </a:br>
            <a:r>
              <a:rPr lang="ro-RO" sz="1400" b="1" dirty="0"/>
              <a:t>Identificare resurse educaționale pentru susținerea educației incluzive de calitate </a:t>
            </a:r>
            <a:br>
              <a:rPr lang="ro-RO" sz="1400" b="1" dirty="0"/>
            </a:br>
            <a:r>
              <a:rPr lang="ro-RO" sz="1400" b="1" dirty="0"/>
              <a:t/>
            </a:r>
            <a:br>
              <a:rPr lang="ro-RO" sz="1400" b="1" dirty="0"/>
            </a:b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dirty="0" smtClean="0"/>
              <a:t/>
            </a:r>
            <a:br>
              <a:rPr lang="ro-RO" sz="1400" dirty="0" smtClean="0"/>
            </a:br>
            <a:r>
              <a:rPr lang="ro-RO" sz="1400" dirty="0" smtClean="0"/>
              <a:t/>
            </a:r>
            <a:br>
              <a:rPr lang="ro-RO" sz="1400" dirty="0" smtClean="0"/>
            </a:br>
            <a:r>
              <a:rPr lang="ro-RO" sz="3200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</a:t>
            </a:r>
            <a:r>
              <a:rPr lang="ro-RO" sz="3200" b="1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DE </a:t>
            </a:r>
            <a:r>
              <a:rPr lang="ro-RO" sz="3200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DEZVOLTARE A RELATIEI </a:t>
            </a:r>
            <a:r>
              <a:rPr lang="ro-RO" sz="3200" b="1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SCOALA-FAmILIE-COMUNITATE</a:t>
            </a:r>
            <a:r>
              <a:rPr lang="ro-RO" sz="3200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sz="3200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r>
              <a:rPr lang="ro-RO" sz="1400" dirty="0"/>
              <a:t> </a:t>
            </a:r>
            <a:br>
              <a:rPr lang="ro-RO" sz="1400" dirty="0"/>
            </a:br>
            <a:r>
              <a:rPr lang="ro-RO" sz="1400" dirty="0" smtClean="0"/>
              <a:t/>
            </a:r>
            <a:br>
              <a:rPr lang="ro-RO" sz="1400" dirty="0" smtClean="0"/>
            </a:br>
            <a:r>
              <a:rPr lang="ro-RO" sz="1400" dirty="0" smtClean="0"/>
              <a:t/>
            </a:r>
            <a:br>
              <a:rPr lang="ro-RO" sz="1400" dirty="0" smtClean="0"/>
            </a:br>
            <a:endParaRPr lang="ro-RO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520485"/>
            <a:ext cx="6831673" cy="1107583"/>
          </a:xfrm>
        </p:spPr>
        <p:txBody>
          <a:bodyPr/>
          <a:lstStyle/>
          <a:p>
            <a:r>
              <a:rPr lang="ro-RO" dirty="0" smtClean="0"/>
              <a:t>Expert: MONICA DELICIA AVRAMESCU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9849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b="1" dirty="0" smtClean="0">
                <a:latin typeface="Algerian" panose="04020705040A02060702" pitchFamily="82" charset="0"/>
              </a:rPr>
              <a:t>FAMILIA LIBERTINĂ</a:t>
            </a:r>
          </a:p>
          <a:p>
            <a:pPr marL="0" indent="0">
              <a:buNone/>
            </a:pPr>
            <a:r>
              <a:rPr lang="ro-RO" dirty="0" smtClean="0"/>
              <a:t>–atmosferă </a:t>
            </a:r>
            <a:r>
              <a:rPr lang="ro-RO" dirty="0"/>
              <a:t>lejeră, 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- riscul </a:t>
            </a:r>
            <a:r>
              <a:rPr lang="ro-RO" dirty="0"/>
              <a:t>de a întârzia sau împiedica maturizarea socială a copiilor </a:t>
            </a:r>
            <a:r>
              <a:rPr lang="ro-RO" dirty="0" smtClean="0"/>
              <a:t>(preocu­parea excesiva </a:t>
            </a:r>
            <a:r>
              <a:rPr lang="ro-RO" dirty="0"/>
              <a:t>a unui părinte sau a ambilor pentru ei </a:t>
            </a:r>
            <a:r>
              <a:rPr lang="ro-RO" dirty="0" smtClean="0"/>
              <a:t>înșiși)</a:t>
            </a:r>
          </a:p>
          <a:p>
            <a:pPr marL="0" indent="0">
              <a:buNone/>
            </a:pPr>
            <a:r>
              <a:rPr lang="ro-RO" b="1" dirty="0" smtClean="0"/>
              <a:t>ATENTIE: </a:t>
            </a:r>
            <a:r>
              <a:rPr lang="ro-RO" b="1" dirty="0"/>
              <a:t>Cadrul d­idactic </a:t>
            </a:r>
            <a:r>
              <a:rPr lang="ro-RO" dirty="0"/>
              <a:t>trebuie să intervină pentru a </a:t>
            </a:r>
            <a:r>
              <a:rPr lang="ro-RO" b="1" dirty="0"/>
              <a:t>dezvolta siguranța de </a:t>
            </a:r>
            <a:r>
              <a:rPr lang="ro-RO" b="1" dirty="0" smtClean="0"/>
              <a:t>sine a copilului</a:t>
            </a:r>
            <a:r>
              <a:rPr lang="ro-RO" dirty="0" smtClean="0"/>
              <a:t>, </a:t>
            </a:r>
            <a:r>
              <a:rPr lang="ro-RO" dirty="0"/>
              <a:t>în sensul obținerii unor rezul­tate bune la învățătură, capacitatea </a:t>
            </a:r>
            <a:r>
              <a:rPr lang="ro-RO" dirty="0" smtClean="0"/>
              <a:t>lui de </a:t>
            </a:r>
            <a:r>
              <a:rPr lang="ro-RO" dirty="0"/>
              <a:t>decizie, spiritul de independență.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Atentionarea părinților </a:t>
            </a:r>
            <a:r>
              <a:rPr lang="ro-RO" dirty="0"/>
              <a:t>în legătură cu pericolul evoluției </a:t>
            </a:r>
            <a:r>
              <a:rPr lang="ro-RO" dirty="0" smtClean="0"/>
              <a:t>negative </a:t>
            </a:r>
            <a:r>
              <a:rPr lang="ro-RO" dirty="0"/>
              <a:t>a copiilor este </a:t>
            </a:r>
            <a:r>
              <a:rPr lang="ro-RO" dirty="0" smtClean="0"/>
              <a:t>necesară</a:t>
            </a:r>
            <a:r>
              <a:rPr lang="ro-RO" dirty="0"/>
              <a:t>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Părinții </a:t>
            </a:r>
            <a:r>
              <a:rPr lang="ro-RO" dirty="0"/>
              <a:t>trebuie să înțeleagă bine relația dintre </a:t>
            </a:r>
            <a:r>
              <a:rPr lang="ro-RO" dirty="0" smtClean="0"/>
              <a:t>comportament și </a:t>
            </a:r>
            <a:r>
              <a:rPr lang="ro-RO" dirty="0"/>
              <a:t>măsura </a:t>
            </a:r>
            <a:r>
              <a:rPr lang="ro-RO" dirty="0" smtClean="0"/>
              <a:t>educațională</a:t>
            </a:r>
            <a:r>
              <a:rPr lang="ro-RO" dirty="0"/>
              <a:t>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În </a:t>
            </a:r>
            <a:r>
              <a:rPr lang="ro-RO" dirty="0"/>
              <a:t>climatul </a:t>
            </a:r>
            <a:r>
              <a:rPr lang="ro-RO" dirty="0" smtClean="0"/>
              <a:t>educațional/scolar </a:t>
            </a:r>
            <a:r>
              <a:rPr lang="ro-RO" dirty="0"/>
              <a:t>sunt necesare toate ipostazele </a:t>
            </a:r>
            <a:r>
              <a:rPr lang="ro-RO" dirty="0" smtClean="0"/>
              <a:t>(</a:t>
            </a:r>
            <a:r>
              <a:rPr lang="ro-RO" dirty="0"/>
              <a:t>severitatea și blândețea, afectivitatea și sobrietatea, larghețea și strictețea), toate însă cu măsură și la momentul potrivit, orice exces fiind </a:t>
            </a:r>
            <a:r>
              <a:rPr lang="ro-RO" dirty="0" smtClean="0"/>
              <a:t>cu efecte negative </a:t>
            </a:r>
            <a:r>
              <a:rPr lang="ro-RO" dirty="0"/>
              <a:t>în sfera formării </a:t>
            </a:r>
            <a:r>
              <a:rPr lang="ro-RO" dirty="0" smtClean="0"/>
              <a:t>umane a copiilor.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78409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79183"/>
            <a:ext cx="9601200" cy="35814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o-RO" sz="5100" b="1" dirty="0" smtClean="0">
                <a:latin typeface="Algerian" panose="04020705040A02060702" pitchFamily="82" charset="0"/>
              </a:rPr>
              <a:t>RELAȚIA CU ȘCOALA A FAMILIEI</a:t>
            </a:r>
            <a:r>
              <a:rPr lang="ro-RO" sz="5100" dirty="0" smtClean="0">
                <a:latin typeface="Algerian" panose="04020705040A02060702" pitchFamily="82" charset="0"/>
              </a:rPr>
              <a:t>:</a:t>
            </a:r>
          </a:p>
          <a:p>
            <a:pPr marL="0" indent="0">
              <a:buNone/>
            </a:pPr>
            <a:r>
              <a:rPr lang="ro-RO" sz="4200" dirty="0" smtClean="0">
                <a:latin typeface="Algerian" panose="04020705040A02060702" pitchFamily="82" charset="0"/>
              </a:rPr>
              <a:t>ETAPE (I): </a:t>
            </a:r>
          </a:p>
          <a:p>
            <a:pPr>
              <a:buFontTx/>
              <a:buChar char="-"/>
            </a:pPr>
            <a:r>
              <a:rPr lang="ro-RO" sz="4400" b="1" dirty="0" smtClean="0"/>
              <a:t>părintele </a:t>
            </a:r>
            <a:r>
              <a:rPr lang="ro-RO" sz="4400" b="1" dirty="0"/>
              <a:t>„învață</a:t>
            </a:r>
            <a:r>
              <a:rPr lang="ro-RO" sz="4400" dirty="0"/>
              <a:t>“ – se informează asupra modului de conducere și organizare a procesului instructiv-educativ; </a:t>
            </a:r>
            <a:endParaRPr lang="ro-RO" sz="4400" dirty="0" smtClean="0"/>
          </a:p>
          <a:p>
            <a:pPr>
              <a:buFontTx/>
              <a:buChar char="-"/>
            </a:pPr>
            <a:r>
              <a:rPr lang="ro-RO" sz="4400" b="1" dirty="0" smtClean="0"/>
              <a:t>părintele </a:t>
            </a:r>
            <a:r>
              <a:rPr lang="ro-RO" sz="4400" b="1" dirty="0"/>
              <a:t>ajută </a:t>
            </a:r>
            <a:r>
              <a:rPr lang="ro-RO" sz="4400" dirty="0"/>
              <a:t>– sprijină școala în realizarea unor proiecte și activități; </a:t>
            </a:r>
            <a:endParaRPr lang="ro-RO" sz="4400" dirty="0" smtClean="0"/>
          </a:p>
          <a:p>
            <a:pPr>
              <a:buFontTx/>
              <a:buChar char="-"/>
            </a:pPr>
            <a:r>
              <a:rPr lang="ro-RO" sz="4400" b="1" dirty="0" smtClean="0"/>
              <a:t>părintele </a:t>
            </a:r>
            <a:r>
              <a:rPr lang="ro-RO" sz="4400" b="1" dirty="0"/>
              <a:t>devine un suport </a:t>
            </a:r>
            <a:r>
              <a:rPr lang="ro-RO" sz="4400" dirty="0"/>
              <a:t>al imaginii pozitive despre școală – înțelege importanța școlii în formarea copilului său și are o atitudine pozitivă față de școală</a:t>
            </a:r>
            <a:r>
              <a:rPr lang="ro-RO" sz="4400" dirty="0" smtClean="0"/>
              <a:t>;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41572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37527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o-RO" sz="3400" b="1" dirty="0">
                <a:latin typeface="Algerian" panose="04020705040A02060702" pitchFamily="82" charset="0"/>
              </a:rPr>
              <a:t>RELAȚIA CU ȘCOALA A FAMILIEI</a:t>
            </a:r>
            <a:r>
              <a:rPr lang="ro-RO" sz="3400" dirty="0">
                <a:latin typeface="Algerian" panose="04020705040A02060702" pitchFamily="82" charset="0"/>
              </a:rPr>
              <a:t>:</a:t>
            </a:r>
          </a:p>
          <a:p>
            <a:pPr marL="0" indent="0">
              <a:buNone/>
            </a:pPr>
            <a:r>
              <a:rPr lang="ro-RO" sz="3400" dirty="0">
                <a:latin typeface="Algerian" panose="04020705040A02060702" pitchFamily="82" charset="0"/>
              </a:rPr>
              <a:t>ETAPE (</a:t>
            </a:r>
            <a:r>
              <a:rPr lang="ro-RO" sz="3400" dirty="0" smtClean="0">
                <a:latin typeface="Algerian" panose="04020705040A02060702" pitchFamily="82" charset="0"/>
              </a:rPr>
              <a:t>II): </a:t>
            </a:r>
            <a:endParaRPr lang="ro-RO" sz="3400" dirty="0">
              <a:latin typeface="Algerian" panose="04020705040A02060702" pitchFamily="82" charset="0"/>
            </a:endParaRPr>
          </a:p>
          <a:p>
            <a:pPr>
              <a:buFontTx/>
              <a:buChar char="-"/>
            </a:pPr>
            <a:endParaRPr lang="ro-RO" dirty="0" smtClean="0"/>
          </a:p>
          <a:p>
            <a:pPr>
              <a:buFontTx/>
              <a:buChar char="-"/>
            </a:pPr>
            <a:r>
              <a:rPr lang="ro-RO" sz="4200" b="1" dirty="0" smtClean="0"/>
              <a:t>părintele </a:t>
            </a:r>
            <a:r>
              <a:rPr lang="ro-RO" sz="4200" b="1" dirty="0"/>
              <a:t>devine o sursă de informație complementară </a:t>
            </a:r>
            <a:r>
              <a:rPr lang="ro-RO" sz="4200" dirty="0"/>
              <a:t>– furnizează dirigintelui sau învățătorului informații despre comporta­mentul copilului în familie, despre problemele afective și de sănătate ale acestuia; </a:t>
            </a:r>
          </a:p>
          <a:p>
            <a:pPr>
              <a:buFontTx/>
              <a:buChar char="-"/>
            </a:pPr>
            <a:r>
              <a:rPr lang="ro-RO" sz="4200" b="1" dirty="0"/>
              <a:t>părintele devine o sursă educațională </a:t>
            </a:r>
            <a:r>
              <a:rPr lang="ro-RO" sz="4200" dirty="0"/>
              <a:t>– contribuie la educația propriului copil, îl ajută și îl sprijină în activitatea zilnică de acumulare de cunoștințe; </a:t>
            </a:r>
          </a:p>
          <a:p>
            <a:pPr>
              <a:buFontTx/>
              <a:buChar char="-"/>
            </a:pPr>
            <a:r>
              <a:rPr lang="ro-RO" sz="4200" b="1" dirty="0"/>
              <a:t>părintele ca profesor </a:t>
            </a:r>
            <a:r>
              <a:rPr lang="ro-RO" sz="4200" dirty="0"/>
              <a:t>– oferă cadre de referință pentru raportarea valorică a copiilor săi; </a:t>
            </a:r>
          </a:p>
          <a:p>
            <a:pPr>
              <a:buFontTx/>
              <a:buChar char="-"/>
            </a:pPr>
            <a:r>
              <a:rPr lang="ro-RO" sz="4200" b="1" dirty="0"/>
              <a:t>părintele – inițiator al schimbărilor din școală </a:t>
            </a:r>
            <a:r>
              <a:rPr lang="ro-RO" sz="4200" dirty="0"/>
              <a:t>– are dreptul și chiar obligația să solicite adaptarea școlii la cerințele societății actuale – părintele poate să propună unele schimbări care să contribuie la dezvoltarea individuală sau colectivă a copilului.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0972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sz="2400" b="1" dirty="0" smtClean="0"/>
              <a:t>IMPLICAREA FAMILIEI ÎN ACTIVITATEA ȘCOLARĂ A COPIILOR </a:t>
            </a:r>
          </a:p>
          <a:p>
            <a:pPr marL="0" indent="0">
              <a:buNone/>
            </a:pPr>
            <a:r>
              <a:rPr lang="ro-RO" b="1" u="sng" dirty="0" smtClean="0"/>
              <a:t>COORDONATE</a:t>
            </a:r>
            <a:r>
              <a:rPr lang="ro-RO" dirty="0" smtClean="0"/>
              <a:t>: </a:t>
            </a:r>
          </a:p>
          <a:p>
            <a:r>
              <a:rPr lang="ro-RO" b="1" dirty="0" smtClean="0"/>
              <a:t>relație </a:t>
            </a:r>
            <a:r>
              <a:rPr lang="ro-RO" b="1" dirty="0"/>
              <a:t>părinte-copil</a:t>
            </a:r>
            <a:r>
              <a:rPr lang="ro-RO" dirty="0"/>
              <a:t>: controlul frecvenței, al rezultatelor școlare, al temelor, ajutor în îndeplinirea sarcinilor, suport moral și material; </a:t>
            </a:r>
            <a:endParaRPr lang="ro-RO" dirty="0" smtClean="0"/>
          </a:p>
          <a:p>
            <a:r>
              <a:rPr lang="ro-RO" b="1" dirty="0" smtClean="0"/>
              <a:t>relația </a:t>
            </a:r>
            <a:r>
              <a:rPr lang="ro-RO" b="1" dirty="0"/>
              <a:t>familie-școală</a:t>
            </a:r>
            <a:r>
              <a:rPr lang="ro-RO" dirty="0"/>
              <a:t>: contactul direct cu învățătorul sau profesorii clasei sub forma unor reuniuni de informare a părinților cu privire la documentele privind partea de </a:t>
            </a:r>
            <a:r>
              <a:rPr lang="ro-RO" dirty="0" smtClean="0"/>
              <a:t>curriculum, </a:t>
            </a:r>
            <a:r>
              <a:rPr lang="ro-RO" dirty="0"/>
              <a:t>consultarea părinților la stabilirea disciplinei opționale, alcătuirea schemelor orare ale clasei și programului extrașcolar al elevilor; activarea asociativă a părinților prin Comitetul de părinți etc.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1081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SCOALA-COMUNITATE</a:t>
            </a:r>
            <a:endParaRPr lang="ro-RO" dirty="0">
              <a:solidFill>
                <a:schemeClr val="accent5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base"/>
            <a:r>
              <a:rPr lang="ro-RO" b="1" dirty="0" smtClean="0">
                <a:latin typeface="Algerian" panose="04020705040A02060702" pitchFamily="82" charset="0"/>
              </a:rPr>
              <a:t>COMUNITATEA</a:t>
            </a:r>
          </a:p>
          <a:p>
            <a:pPr fontAlgn="base">
              <a:buFontTx/>
              <a:buChar char="-"/>
            </a:pPr>
            <a:r>
              <a:rPr lang="ro-RO" dirty="0" smtClean="0"/>
              <a:t>depozitara </a:t>
            </a:r>
            <a:r>
              <a:rPr lang="ro-RO" dirty="0"/>
              <a:t>unui bine comun, </a:t>
            </a:r>
            <a:endParaRPr lang="ro-RO" dirty="0" smtClean="0"/>
          </a:p>
          <a:p>
            <a:pPr fontAlgn="base">
              <a:buFontTx/>
              <a:buChar char="-"/>
            </a:pPr>
            <a:r>
              <a:rPr lang="ro-RO" dirty="0" smtClean="0"/>
              <a:t>element </a:t>
            </a:r>
            <a:r>
              <a:rPr lang="ro-RO" dirty="0"/>
              <a:t>de referinţă morală pentru individ, </a:t>
            </a:r>
            <a:endParaRPr lang="ro-RO" dirty="0" smtClean="0"/>
          </a:p>
          <a:p>
            <a:pPr fontAlgn="base">
              <a:buFontTx/>
              <a:buChar char="-"/>
            </a:pPr>
            <a:r>
              <a:rPr lang="ro-RO" dirty="0" smtClean="0"/>
              <a:t>promovează </a:t>
            </a:r>
            <a:r>
              <a:rPr lang="ro-RO" dirty="0"/>
              <a:t>valori de bază (prin legile şi tradiţiile sale) şi de referinţă pentru individ.</a:t>
            </a:r>
          </a:p>
          <a:p>
            <a:pPr marL="0" indent="0" fontAlgn="base">
              <a:buNone/>
            </a:pPr>
            <a:r>
              <a:rPr lang="ro-RO" dirty="0" smtClean="0"/>
              <a:t> - entitate </a:t>
            </a:r>
            <a:r>
              <a:rPr lang="ro-RO" dirty="0"/>
              <a:t>socială globală în care legăturile dintre membri sunt foarte strânse, iar sentimentul de ingrup este foarte puternic şi are rădăcini în tradiţii </a:t>
            </a:r>
            <a:r>
              <a:rPr lang="ro-RO" dirty="0" smtClean="0"/>
              <a:t>profunde.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56383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Algerian" panose="04020705040A02060702" pitchFamily="82" charset="0"/>
              </a:rPr>
              <a:t>COLABORARE SCOALA CU AUTORITĂŢILE CENTRALE, JUDEŢENE ŞI LOCALE CU ATRIBUŢII ÎN DOMENIUL EDUCAŢIEI</a:t>
            </a:r>
            <a:endParaRPr lang="ro-RO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749640"/>
            <a:ext cx="9601200" cy="3581400"/>
          </a:xfrm>
        </p:spPr>
        <p:txBody>
          <a:bodyPr>
            <a:normAutofit fontScale="92500" lnSpcReduction="10000"/>
          </a:bodyPr>
          <a:lstStyle/>
          <a:p>
            <a:pPr fontAlgn="base"/>
            <a:endParaRPr lang="ro-RO" dirty="0" smtClean="0"/>
          </a:p>
          <a:p>
            <a:pPr fontAlgn="base"/>
            <a:r>
              <a:rPr lang="ro-RO" dirty="0" smtClean="0"/>
              <a:t>demersuri </a:t>
            </a:r>
            <a:r>
              <a:rPr lang="ro-RO" dirty="0"/>
              <a:t>pentru participarea copiilor la învăţământul preşcolar şi învăţământul </a:t>
            </a:r>
            <a:r>
              <a:rPr lang="ro-RO" dirty="0" smtClean="0"/>
              <a:t>obligatoriu.</a:t>
            </a:r>
            <a:endParaRPr lang="ro-RO" dirty="0"/>
          </a:p>
          <a:p>
            <a:pPr fontAlgn="base"/>
            <a:r>
              <a:rPr lang="ro-RO" dirty="0" smtClean="0"/>
              <a:t>dezvoltarea </a:t>
            </a:r>
            <a:r>
              <a:rPr lang="ro-RO" dirty="0"/>
              <a:t>unor programe de educaţie pentru părinţii </a:t>
            </a:r>
            <a:r>
              <a:rPr lang="ro-RO" dirty="0" smtClean="0"/>
              <a:t>tineri.</a:t>
            </a:r>
            <a:endParaRPr lang="ro-RO" dirty="0"/>
          </a:p>
          <a:p>
            <a:pPr fontAlgn="base"/>
            <a:r>
              <a:rPr lang="ro-RO" dirty="0" smtClean="0"/>
              <a:t>organizarea </a:t>
            </a:r>
            <a:r>
              <a:rPr lang="ro-RO" dirty="0"/>
              <a:t>unor cursuri de pregătire pentru copiii ce nu pot răspunde cerinţelor programei naţionale şi celor care au abandonat şcoala, în vederea reintegrării lor </a:t>
            </a:r>
            <a:r>
              <a:rPr lang="ro-RO" dirty="0" smtClean="0"/>
              <a:t>şcolare.</a:t>
            </a:r>
            <a:endParaRPr lang="ro-RO" dirty="0"/>
          </a:p>
          <a:p>
            <a:pPr fontAlgn="base"/>
            <a:r>
              <a:rPr lang="ro-RO" dirty="0" smtClean="0"/>
              <a:t>organizarea </a:t>
            </a:r>
            <a:r>
              <a:rPr lang="ro-RO" dirty="0"/>
              <a:t>şi dezvoltarea unor posibilităţi adecvate de petrecere a timpului liber şi </a:t>
            </a:r>
            <a:r>
              <a:rPr lang="ro-RO" dirty="0" smtClean="0"/>
              <a:t>odihnă.</a:t>
            </a:r>
            <a:endParaRPr lang="ro-RO" dirty="0"/>
          </a:p>
          <a:p>
            <a:pPr fontAlgn="base"/>
            <a:r>
              <a:rPr lang="ro-RO" dirty="0" smtClean="0"/>
              <a:t>realizarea </a:t>
            </a:r>
            <a:r>
              <a:rPr lang="ro-RO" dirty="0"/>
              <a:t>sau iniţierea demersurilor necesare pentru prevenirea abandonului şcolar din motive economice.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71790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Algerian" panose="04020705040A02060702" pitchFamily="82" charset="0"/>
              </a:rPr>
              <a:t>COLABORARE SCOALA - POLITIE</a:t>
            </a:r>
            <a:endParaRPr lang="ro-RO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o-RO" dirty="0" smtClean="0"/>
              <a:t>Poliţia </a:t>
            </a:r>
            <a:r>
              <a:rPr lang="ro-RO" dirty="0"/>
              <a:t>reprezintă o instituţie de referinţă pentru locuitorii </a:t>
            </a:r>
            <a:r>
              <a:rPr lang="ro-RO" dirty="0" smtClean="0"/>
              <a:t>comunitatii.</a:t>
            </a:r>
            <a:r>
              <a:rPr lang="ro-RO" dirty="0"/>
              <a:t/>
            </a:r>
            <a:br>
              <a:rPr lang="ro-RO" dirty="0"/>
            </a:br>
            <a:endParaRPr lang="ro-RO" dirty="0" smtClean="0"/>
          </a:p>
          <a:p>
            <a:pPr marL="0" indent="0" fontAlgn="base">
              <a:buNone/>
            </a:pPr>
            <a:r>
              <a:rPr lang="ro-RO" b="1" dirty="0" smtClean="0"/>
              <a:t>Rolurile </a:t>
            </a:r>
            <a:r>
              <a:rPr lang="ro-RO" b="1" dirty="0"/>
              <a:t>Poliţiei </a:t>
            </a:r>
            <a:r>
              <a:rPr lang="ro-RO" dirty="0"/>
              <a:t>în domeniul educaţional pot fi împărţite în două mari categorii:</a:t>
            </a:r>
          </a:p>
          <a:p>
            <a:pPr fontAlgn="base"/>
            <a:r>
              <a:rPr lang="ro-RO" dirty="0" smtClean="0"/>
              <a:t>preventive</a:t>
            </a:r>
            <a:endParaRPr lang="ro-RO" dirty="0"/>
          </a:p>
          <a:p>
            <a:pPr fontAlgn="base"/>
            <a:r>
              <a:rPr lang="ro-RO" dirty="0" smtClean="0"/>
              <a:t>de </a:t>
            </a:r>
            <a:r>
              <a:rPr lang="ro-RO" dirty="0"/>
              <a:t>intervenţie în situaţii speciale</a:t>
            </a:r>
          </a:p>
          <a:p>
            <a:pPr marL="0" indent="0" fontAlgn="base">
              <a:buNone/>
            </a:pPr>
            <a:r>
              <a:rPr lang="ro-RO" dirty="0"/>
              <a:t>Şcoala prin reprezentanţii săi, cadre didactice, elevi, personal administrativ trebuie să identifice problemele de comportament ale </a:t>
            </a:r>
            <a:r>
              <a:rPr lang="ro-RO" dirty="0" smtClean="0"/>
              <a:t>elevilor si  </a:t>
            </a:r>
            <a:r>
              <a:rPr lang="ro-RO" b="1" dirty="0"/>
              <a:t>să colaboreze cu poliţia în cazul copiilor infractori sau potenţial infractori. 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5528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b="1" u="sng" dirty="0" smtClean="0">
                <a:latin typeface="Algerian" panose="04020705040A02060702" pitchFamily="82" charset="0"/>
              </a:rPr>
              <a:t>CONTEXT ACTUAL AL INVATAMANTULUI ROMANESC</a:t>
            </a:r>
          </a:p>
          <a:p>
            <a:r>
              <a:rPr lang="ro-RO" b="1" dirty="0"/>
              <a:t>a</a:t>
            </a:r>
            <a:r>
              <a:rPr lang="ro-RO" b="1" dirty="0" smtClean="0"/>
              <a:t>ccelerarea </a:t>
            </a:r>
            <a:r>
              <a:rPr lang="ro-RO" b="1" dirty="0"/>
              <a:t>transformărilor </a:t>
            </a:r>
            <a:r>
              <a:rPr lang="ro-RO" b="1" dirty="0" smtClean="0"/>
              <a:t>sociale, </a:t>
            </a:r>
          </a:p>
          <a:p>
            <a:r>
              <a:rPr lang="ro-RO" b="1" dirty="0" smtClean="0"/>
              <a:t>emanciparea femeii (cu preocupari uneori exagerate profesionale </a:t>
            </a:r>
            <a:r>
              <a:rPr lang="ro-RO" b="1" dirty="0"/>
              <a:t>și de </a:t>
            </a:r>
            <a:r>
              <a:rPr lang="ro-RO" b="1" dirty="0" smtClean="0"/>
              <a:t>studiu), </a:t>
            </a:r>
          </a:p>
          <a:p>
            <a:r>
              <a:rPr lang="ro-RO" b="1" dirty="0" smtClean="0"/>
              <a:t>modificarea </a:t>
            </a:r>
            <a:r>
              <a:rPr lang="ro-RO" b="1" dirty="0"/>
              <a:t>statutului copilului, </a:t>
            </a:r>
            <a:endParaRPr lang="ro-RO" b="1" dirty="0" smtClean="0"/>
          </a:p>
          <a:p>
            <a:r>
              <a:rPr lang="ro-RO" b="1" dirty="0" smtClean="0"/>
              <a:t>dispersia </a:t>
            </a:r>
            <a:r>
              <a:rPr lang="ro-RO" b="1" dirty="0"/>
              <a:t>familiei</a:t>
            </a:r>
            <a:r>
              <a:rPr lang="ro-RO" b="1" dirty="0" smtClean="0"/>
              <a:t>,</a:t>
            </a:r>
          </a:p>
          <a:p>
            <a:r>
              <a:rPr lang="ro-RO" b="1" dirty="0" smtClean="0"/>
              <a:t>încercarea </a:t>
            </a:r>
            <a:r>
              <a:rPr lang="ro-RO" b="1" dirty="0"/>
              <a:t>de a restitui prestigiul educației familiale </a:t>
            </a:r>
            <a:r>
              <a:rPr lang="ro-RO" b="1" dirty="0" smtClean="0"/>
              <a:t>(pe </a:t>
            </a:r>
            <a:r>
              <a:rPr lang="ro-RO" b="1" dirty="0"/>
              <a:t>care l-a avut până la introducerea învățământului </a:t>
            </a:r>
            <a:r>
              <a:rPr lang="ro-RO" b="1" dirty="0" smtClean="0"/>
              <a:t>obligatoriu), </a:t>
            </a:r>
          </a:p>
          <a:p>
            <a:r>
              <a:rPr lang="ro-RO" b="1" dirty="0" smtClean="0"/>
              <a:t>progresele </a:t>
            </a:r>
            <a:r>
              <a:rPr lang="ro-RO" b="1" dirty="0"/>
              <a:t>sociologiei și </a:t>
            </a:r>
            <a:r>
              <a:rPr lang="ro-RO" b="1" dirty="0" smtClean="0"/>
              <a:t>psihologiei (dar aplicate uneori haotic, superficial in scoli).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17198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ro-RO" sz="2400" b="1" u="sng" dirty="0" smtClean="0">
                <a:latin typeface="Algerian" panose="04020705040A02060702" pitchFamily="82" charset="0"/>
              </a:rPr>
              <a:t>Rolul familiei in educatie</a:t>
            </a:r>
          </a:p>
          <a:p>
            <a:pPr fontAlgn="base"/>
            <a:r>
              <a:rPr lang="ro-RO" b="1" dirty="0" smtClean="0"/>
              <a:t>Familia </a:t>
            </a:r>
            <a:r>
              <a:rPr lang="ro-RO" dirty="0"/>
              <a:t>oferă </a:t>
            </a:r>
            <a:r>
              <a:rPr lang="ro-RO" dirty="0" smtClean="0"/>
              <a:t>copiilor:</a:t>
            </a:r>
          </a:p>
          <a:p>
            <a:pPr fontAlgn="base">
              <a:buFontTx/>
              <a:buChar char="-"/>
            </a:pPr>
            <a:r>
              <a:rPr lang="ro-RO" dirty="0" smtClean="0"/>
              <a:t>primele cunoștințe (generale, limbaj, specifice etc) </a:t>
            </a:r>
          </a:p>
          <a:p>
            <a:pPr fontAlgn="base">
              <a:buFontTx/>
              <a:buChar char="-"/>
            </a:pPr>
            <a:r>
              <a:rPr lang="ro-RO" dirty="0" smtClean="0"/>
              <a:t>primele </a:t>
            </a:r>
            <a:r>
              <a:rPr lang="ro-RO" dirty="0"/>
              <a:t>deprinderi, </a:t>
            </a:r>
            <a:endParaRPr lang="ro-RO" dirty="0" smtClean="0"/>
          </a:p>
          <a:p>
            <a:pPr fontAlgn="base">
              <a:buFontTx/>
              <a:buChar char="-"/>
            </a:pPr>
            <a:r>
              <a:rPr lang="ro-RO" dirty="0" smtClean="0"/>
              <a:t>primele </a:t>
            </a:r>
            <a:r>
              <a:rPr lang="ro-RO" dirty="0"/>
              <a:t>modele comportamentale</a:t>
            </a:r>
            <a:r>
              <a:rPr lang="ro-RO" dirty="0" smtClean="0"/>
              <a:t>,</a:t>
            </a:r>
          </a:p>
          <a:p>
            <a:pPr fontAlgn="base">
              <a:buFontTx/>
              <a:buChar char="-"/>
            </a:pPr>
            <a:r>
              <a:rPr lang="ro-RO" dirty="0"/>
              <a:t>p</a:t>
            </a:r>
            <a:r>
              <a:rPr lang="ro-RO" dirty="0" smtClean="0"/>
              <a:t>rimele valori morale (esentiale de altfel)</a:t>
            </a:r>
          </a:p>
          <a:p>
            <a:pPr fontAlgn="base">
              <a:buFontTx/>
              <a:buChar char="-"/>
            </a:pPr>
            <a:r>
              <a:rPr lang="ro-RO" dirty="0" smtClean="0"/>
              <a:t>suportul </a:t>
            </a:r>
            <a:r>
              <a:rPr lang="ro-RO" dirty="0"/>
              <a:t>psiho-afectiv-stimulativ necesar debutului socio-familial.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8036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ro-RO" sz="2400" b="1" u="sng" dirty="0" smtClean="0"/>
              <a:t>Vârsta </a:t>
            </a:r>
            <a:r>
              <a:rPr lang="ro-RO" sz="2400" b="1" u="sng" dirty="0"/>
              <a:t>preșcolară </a:t>
            </a:r>
            <a:r>
              <a:rPr lang="ro-RO" sz="2400" b="1" u="sng" dirty="0" smtClean="0"/>
              <a:t> (perioada petrecuta acasa, cu familia) </a:t>
            </a:r>
            <a:r>
              <a:rPr lang="ro-RO" dirty="0" smtClean="0"/>
              <a:t>are </a:t>
            </a:r>
            <a:r>
              <a:rPr lang="ro-RO" dirty="0"/>
              <a:t>o importanță </a:t>
            </a:r>
            <a:r>
              <a:rPr lang="ro-RO" dirty="0" smtClean="0"/>
              <a:t>uriasa pentru copil, in:</a:t>
            </a:r>
            <a:endParaRPr lang="ro-RO" dirty="0"/>
          </a:p>
          <a:p>
            <a:pPr lvl="0" fontAlgn="base"/>
            <a:r>
              <a:rPr lang="ro-RO" b="1" dirty="0"/>
              <a:t>Dezvoltarea creierului </a:t>
            </a:r>
            <a:r>
              <a:rPr lang="ro-RO" b="1" dirty="0" smtClean="0"/>
              <a:t>acestuia </a:t>
            </a:r>
            <a:r>
              <a:rPr lang="ro-RO" dirty="0" smtClean="0"/>
              <a:t>(creșterea </a:t>
            </a:r>
            <a:r>
              <a:rPr lang="ro-RO" dirty="0"/>
              <a:t>numărului de celule, creșterea numărului de legături dintre celule și mielinizarea fibrelor </a:t>
            </a:r>
            <a:r>
              <a:rPr lang="ro-RO" dirty="0" smtClean="0"/>
              <a:t>nervoase).</a:t>
            </a:r>
            <a:endParaRPr lang="ro-RO" dirty="0"/>
          </a:p>
          <a:p>
            <a:pPr lvl="0" fontAlgn="base"/>
            <a:r>
              <a:rPr lang="ro-RO" b="1" dirty="0"/>
              <a:t>Maturizarea </a:t>
            </a:r>
            <a:r>
              <a:rPr lang="ro-RO" b="1" dirty="0" smtClean="0"/>
              <a:t>comportamentului copilului</a:t>
            </a:r>
            <a:r>
              <a:rPr lang="ro-RO" dirty="0" smtClean="0"/>
              <a:t>(luarea </a:t>
            </a:r>
            <a:r>
              <a:rPr lang="ro-RO" dirty="0"/>
              <a:t>deciziei adecvate unei anumite situații, control asupra reacțiilor la mânie, respect pentru proprietatea individuală și pentru integrarea fizică a altei </a:t>
            </a:r>
            <a:r>
              <a:rPr lang="ro-RO" dirty="0" smtClean="0"/>
              <a:t>persoane etc.).</a:t>
            </a:r>
            <a:endParaRPr lang="ro-RO" dirty="0"/>
          </a:p>
          <a:p>
            <a:pPr lvl="0" fontAlgn="base"/>
            <a:r>
              <a:rPr lang="ro-RO" b="1" dirty="0"/>
              <a:t>Capacitatea de a </a:t>
            </a:r>
            <a:r>
              <a:rPr lang="ro-RO" b="1" dirty="0" smtClean="0"/>
              <a:t>învăța a acestuia </a:t>
            </a:r>
            <a:r>
              <a:rPr lang="ro-RO" dirty="0" smtClean="0"/>
              <a:t>(concentrarea </a:t>
            </a:r>
            <a:r>
              <a:rPr lang="ro-RO" dirty="0"/>
              <a:t>atenției, spiritul de </a:t>
            </a:r>
            <a:r>
              <a:rPr lang="ro-RO" dirty="0" smtClean="0"/>
              <a:t>observație, perspicacitate, </a:t>
            </a:r>
            <a:r>
              <a:rPr lang="ro-RO" dirty="0"/>
              <a:t>capacitatea de memorizare </a:t>
            </a:r>
            <a:r>
              <a:rPr lang="ro-RO" dirty="0" smtClean="0"/>
              <a:t>etc).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5262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482" y="2711003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b="1" u="sng" dirty="0">
                <a:latin typeface="Algerian" panose="04020705040A02060702" pitchFamily="82" charset="0"/>
              </a:rPr>
              <a:t>Mediul de familie </a:t>
            </a:r>
            <a:endParaRPr lang="ro-RO" sz="2400" b="1" u="sng" dirty="0" smtClean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ro-RO" dirty="0" smtClean="0"/>
              <a:t>Factori familiali care pot avea </a:t>
            </a:r>
            <a:r>
              <a:rPr lang="ro-RO" dirty="0"/>
              <a:t>o </a:t>
            </a:r>
            <a:r>
              <a:rPr lang="ro-RO" b="1" dirty="0"/>
              <a:t>influență negativă asupra dezvoltării </a:t>
            </a:r>
            <a:r>
              <a:rPr lang="ro-RO" b="1" dirty="0" smtClean="0"/>
              <a:t>copilului</a:t>
            </a:r>
            <a:r>
              <a:rPr lang="ro-RO" dirty="0" smtClean="0"/>
              <a:t>: </a:t>
            </a:r>
          </a:p>
          <a:p>
            <a:pPr>
              <a:buFontTx/>
              <a:buChar char="-"/>
            </a:pPr>
            <a:r>
              <a:rPr lang="ro-RO" dirty="0"/>
              <a:t>a</a:t>
            </a:r>
            <a:r>
              <a:rPr lang="ro-RO" dirty="0" smtClean="0"/>
              <a:t>limentatia insuficientă </a:t>
            </a:r>
            <a:r>
              <a:rPr lang="ro-RO" dirty="0"/>
              <a:t>sau dezechilibrată,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îmbolnăvirile </a:t>
            </a:r>
            <a:r>
              <a:rPr lang="ro-RO" dirty="0"/>
              <a:t>repetate,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somnul </a:t>
            </a:r>
            <a:r>
              <a:rPr lang="ro-RO" dirty="0"/>
              <a:t>insuficient,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lipsa </a:t>
            </a:r>
            <a:r>
              <a:rPr lang="ro-RO" dirty="0"/>
              <a:t>stimulării intelectuale,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lipsa afecțiunii</a:t>
            </a:r>
            <a:r>
              <a:rPr lang="ro-RO" dirty="0"/>
              <a:t>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absenta exprimării etc.</a:t>
            </a:r>
          </a:p>
          <a:p>
            <a:pPr>
              <a:buFontTx/>
              <a:buChar char="-"/>
            </a:pPr>
            <a:endParaRPr lang="ro-RO" dirty="0" smtClean="0"/>
          </a:p>
          <a:p>
            <a:pPr>
              <a:buFontTx/>
              <a:buChar char="-"/>
            </a:pP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6574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Factori familiali cu o </a:t>
            </a:r>
            <a:r>
              <a:rPr lang="ro-RO" b="1" dirty="0"/>
              <a:t>influență </a:t>
            </a:r>
            <a:r>
              <a:rPr lang="ro-RO" b="1" dirty="0" smtClean="0"/>
              <a:t>pozitiva </a:t>
            </a:r>
            <a:r>
              <a:rPr lang="ro-RO" b="1" dirty="0"/>
              <a:t>asupra dezvoltării copilului </a:t>
            </a:r>
            <a:r>
              <a:rPr lang="ro-RO" dirty="0"/>
              <a:t>pot fi: </a:t>
            </a:r>
          </a:p>
          <a:p>
            <a:pPr>
              <a:buFontTx/>
              <a:buChar char="-"/>
            </a:pPr>
            <a:r>
              <a:rPr lang="ro-RO" dirty="0" smtClean="0"/>
              <a:t>Interactiunea constanta si de calitate cu copilul</a:t>
            </a:r>
          </a:p>
          <a:p>
            <a:pPr>
              <a:buFontTx/>
              <a:buChar char="-"/>
            </a:pPr>
            <a:r>
              <a:rPr lang="ro-RO" dirty="0" smtClean="0"/>
              <a:t>Oferirea explicita de afectiune</a:t>
            </a:r>
          </a:p>
          <a:p>
            <a:pPr>
              <a:buFontTx/>
              <a:buChar char="-"/>
            </a:pPr>
            <a:r>
              <a:rPr lang="ro-RO" dirty="0" smtClean="0"/>
              <a:t>Oferirea feedback-ului imediat copilului</a:t>
            </a:r>
          </a:p>
          <a:p>
            <a:pPr>
              <a:buFontTx/>
              <a:buChar char="-"/>
            </a:pPr>
            <a:r>
              <a:rPr lang="ro-RO" dirty="0" smtClean="0"/>
              <a:t>Suport securizant emotional</a:t>
            </a:r>
          </a:p>
          <a:p>
            <a:pPr>
              <a:buFontTx/>
              <a:buChar char="-"/>
            </a:pPr>
            <a:r>
              <a:rPr lang="ro-RO" dirty="0" smtClean="0"/>
              <a:t>Oferirea de modele de comportament pozitive</a:t>
            </a:r>
          </a:p>
          <a:p>
            <a:pPr>
              <a:buFontTx/>
              <a:buChar char="-"/>
            </a:pPr>
            <a:r>
              <a:rPr lang="ro-RO" dirty="0" smtClean="0"/>
              <a:t>Formarea unui sistem de valori morale</a:t>
            </a:r>
          </a:p>
          <a:p>
            <a:pPr>
              <a:buFontTx/>
              <a:buChar char="-"/>
            </a:pPr>
            <a:r>
              <a:rPr lang="ro-RO" dirty="0" smtClean="0"/>
              <a:t>Comunicare autentica cu copiii etc.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0822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b="1" u="sng" dirty="0" smtClean="0">
                <a:latin typeface="Algerian" panose="04020705040A02060702" pitchFamily="82" charset="0"/>
              </a:rPr>
              <a:t>TIPURI DE FAMILIE</a:t>
            </a:r>
          </a:p>
          <a:p>
            <a:r>
              <a:rPr lang="ro-RO" b="1" dirty="0" smtClean="0">
                <a:latin typeface="Algerian" panose="04020705040A02060702" pitchFamily="82" charset="0"/>
              </a:rPr>
              <a:t>FAMILIA SEVERĂ</a:t>
            </a:r>
            <a:r>
              <a:rPr lang="ro-RO" dirty="0" smtClean="0">
                <a:latin typeface="Algerian" panose="04020705040A02060702" pitchFamily="82" charset="0"/>
              </a:rPr>
              <a:t> </a:t>
            </a:r>
          </a:p>
          <a:p>
            <a:pPr>
              <a:buFontTx/>
              <a:buChar char="-"/>
            </a:pPr>
            <a:r>
              <a:rPr lang="ro-RO" dirty="0" smtClean="0"/>
              <a:t>imprimă </a:t>
            </a:r>
            <a:r>
              <a:rPr lang="ro-RO" dirty="0"/>
              <a:t>ordine, disciplină, </a:t>
            </a:r>
            <a:r>
              <a:rPr lang="ro-RO" dirty="0" smtClean="0"/>
              <a:t>seriozitate (in anumite limite) </a:t>
            </a:r>
          </a:p>
          <a:p>
            <a:pPr>
              <a:buFontTx/>
              <a:buChar char="-"/>
            </a:pPr>
            <a:r>
              <a:rPr lang="ro-RO" dirty="0" smtClean="0"/>
              <a:t>asigură </a:t>
            </a:r>
            <a:r>
              <a:rPr lang="ro-RO" dirty="0"/>
              <a:t>unitatea și echilibrul </a:t>
            </a:r>
            <a:r>
              <a:rPr lang="ro-RO" dirty="0" smtClean="0"/>
              <a:t>familiei (se considera la nivel social) </a:t>
            </a:r>
          </a:p>
          <a:p>
            <a:pPr>
              <a:buFontTx/>
              <a:buChar char="-"/>
            </a:pPr>
            <a:r>
              <a:rPr lang="ro-RO" dirty="0"/>
              <a:t>s</a:t>
            </a:r>
            <a:r>
              <a:rPr lang="ro-RO" dirty="0" smtClean="0"/>
              <a:t>everitatea presupune si aplicarea copiilor pentru </a:t>
            </a:r>
            <a:r>
              <a:rPr lang="ro-RO" dirty="0"/>
              <a:t>orice abatere </a:t>
            </a:r>
            <a:r>
              <a:rPr lang="ro-RO" dirty="0" smtClean="0"/>
              <a:t>de pedepse corporale.</a:t>
            </a:r>
          </a:p>
          <a:p>
            <a:pPr>
              <a:buFontTx/>
              <a:buChar char="-"/>
            </a:pPr>
            <a:r>
              <a:rPr lang="ro-RO" dirty="0" smtClean="0"/>
              <a:t>EFECT: copilul va crește timorat, </a:t>
            </a:r>
            <a:r>
              <a:rPr lang="ro-RO" dirty="0"/>
              <a:t>cu gândul pedepsei, </a:t>
            </a:r>
            <a:r>
              <a:rPr lang="ro-RO" dirty="0" smtClean="0"/>
              <a:t>va ascunde </a:t>
            </a:r>
            <a:r>
              <a:rPr lang="ro-RO" dirty="0"/>
              <a:t>greșelile făcute, </a:t>
            </a:r>
            <a:r>
              <a:rPr lang="ro-RO" dirty="0" smtClean="0"/>
              <a:t>va minti, </a:t>
            </a:r>
            <a:r>
              <a:rPr lang="ro-RO" dirty="0"/>
              <a:t>se </a:t>
            </a:r>
            <a:r>
              <a:rPr lang="ro-RO" dirty="0" smtClean="0"/>
              <a:t>va îndepărta afectiv </a:t>
            </a:r>
            <a:r>
              <a:rPr lang="ro-RO" dirty="0"/>
              <a:t>și efectiv de părinți și își </a:t>
            </a:r>
            <a:r>
              <a:rPr lang="ro-RO" dirty="0" smtClean="0"/>
              <a:t>va caută </a:t>
            </a:r>
            <a:r>
              <a:rPr lang="ro-RO" dirty="0"/>
              <a:t>înțelegerea și afectivitatea în altă </a:t>
            </a:r>
            <a:r>
              <a:rPr lang="ro-RO" dirty="0" smtClean="0"/>
              <a:t>parte („</a:t>
            </a:r>
            <a:r>
              <a:rPr lang="ro-RO" dirty="0"/>
              <a:t>găștile“ și „bandele“ de </a:t>
            </a:r>
            <a:r>
              <a:rPr lang="ro-RO" dirty="0" smtClean="0"/>
              <a:t>minori).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0305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>
                <a:latin typeface="Algerian" panose="04020705040A02060702" pitchFamily="82" charset="0"/>
              </a:rPr>
              <a:t>Familia </a:t>
            </a:r>
            <a:r>
              <a:rPr lang="ro-RO" b="1" dirty="0" smtClean="0">
                <a:latin typeface="Algerian" panose="04020705040A02060702" pitchFamily="82" charset="0"/>
              </a:rPr>
              <a:t>permisivă</a:t>
            </a:r>
          </a:p>
          <a:p>
            <a:pPr marL="0" indent="0">
              <a:buNone/>
            </a:pPr>
            <a:r>
              <a:rPr lang="ro-RO" dirty="0" smtClean="0"/>
              <a:t>–  </a:t>
            </a:r>
            <a:r>
              <a:rPr lang="ro-RO" dirty="0"/>
              <a:t>la polul opus al familiei </a:t>
            </a:r>
            <a:r>
              <a:rPr lang="ro-RO" dirty="0" smtClean="0"/>
              <a:t>severe</a:t>
            </a:r>
          </a:p>
          <a:p>
            <a:pPr>
              <a:buFontTx/>
              <a:buChar char="-"/>
            </a:pPr>
            <a:r>
              <a:rPr lang="ro-RO" dirty="0" smtClean="0"/>
              <a:t>climat </a:t>
            </a:r>
            <a:r>
              <a:rPr lang="ro-RO" dirty="0"/>
              <a:t>de „puf“.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EFECT: copilul </a:t>
            </a:r>
            <a:r>
              <a:rPr lang="ro-RO" dirty="0"/>
              <a:t>va fi neajutorat, un egoist</a:t>
            </a:r>
            <a:r>
              <a:rPr lang="ro-RO" dirty="0" smtClean="0"/>
              <a:t>, pentru ca în </a:t>
            </a:r>
            <a:r>
              <a:rPr lang="ro-RO" dirty="0"/>
              <a:t>familie îi </a:t>
            </a:r>
            <a:r>
              <a:rPr lang="ro-RO" dirty="0" smtClean="0"/>
              <a:t>era </a:t>
            </a:r>
            <a:r>
              <a:rPr lang="ro-RO" dirty="0"/>
              <a:t>permis orice, el </a:t>
            </a:r>
            <a:r>
              <a:rPr lang="ro-RO" dirty="0" smtClean="0"/>
              <a:t>avand </a:t>
            </a:r>
            <a:r>
              <a:rPr lang="ro-RO" dirty="0"/>
              <a:t>numai drepturi, în timp ce părinții doar datorii. Acest copil se </a:t>
            </a:r>
            <a:r>
              <a:rPr lang="ro-RO" dirty="0" smtClean="0"/>
              <a:t>va adapta </a:t>
            </a:r>
            <a:r>
              <a:rPr lang="ro-RO" dirty="0"/>
              <a:t>și se </a:t>
            </a:r>
            <a:r>
              <a:rPr lang="ro-RO" dirty="0" smtClean="0"/>
              <a:t>va integra cu </a:t>
            </a:r>
            <a:r>
              <a:rPr lang="ro-RO" dirty="0"/>
              <a:t>mari dificultăți în colectivele de școală sau mai târziu la locul de muncă.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9365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MODALITATI DE DEZVOLTARE A RELATIEI SCOALA-FAmILIE-COMUNITATE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/>
            </a:r>
            <a:br>
              <a:rPr lang="ro-RO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b="1" dirty="0" smtClean="0">
              <a:latin typeface="Algerian" panose="04020705040A02060702" pitchFamily="82" charset="0"/>
            </a:endParaRPr>
          </a:p>
          <a:p>
            <a:r>
              <a:rPr lang="ro-RO" b="1" dirty="0" smtClean="0">
                <a:latin typeface="Algerian" panose="04020705040A02060702" pitchFamily="82" charset="0"/>
              </a:rPr>
              <a:t>Familia rigidA</a:t>
            </a:r>
          </a:p>
          <a:p>
            <a:pPr marL="0" indent="0">
              <a:buNone/>
            </a:pPr>
            <a:r>
              <a:rPr lang="ro-RO" dirty="0" smtClean="0"/>
              <a:t> </a:t>
            </a:r>
            <a:r>
              <a:rPr lang="ro-RO" dirty="0"/>
              <a:t>– </a:t>
            </a:r>
            <a:r>
              <a:rPr lang="ro-RO" dirty="0" smtClean="0"/>
              <a:t>afecteaza </a:t>
            </a:r>
            <a:r>
              <a:rPr lang="ro-RO" dirty="0"/>
              <a:t>maturizarea copiilor,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genereaza </a:t>
            </a:r>
            <a:r>
              <a:rPr lang="ro-RO" dirty="0"/>
              <a:t>lipsa de încredere în sine</a:t>
            </a:r>
            <a:r>
              <a:rPr lang="ro-RO" dirty="0" smtClean="0"/>
              <a:t>,</a:t>
            </a:r>
          </a:p>
          <a:p>
            <a:pPr>
              <a:buFontTx/>
              <a:buChar char="-"/>
            </a:pPr>
            <a:r>
              <a:rPr lang="ro-RO" dirty="0" smtClean="0"/>
              <a:t> </a:t>
            </a:r>
            <a:r>
              <a:rPr lang="ro-RO" dirty="0"/>
              <a:t>teama de nereușită și de sancțiune. </a:t>
            </a:r>
            <a:endParaRPr lang="ro-RO" dirty="0" smtClean="0"/>
          </a:p>
          <a:p>
            <a:pPr marL="0" indent="0">
              <a:buNone/>
            </a:pPr>
            <a:r>
              <a:rPr lang="ro-RO" b="1" dirty="0" smtClean="0"/>
              <a:t>ATENTIE: Cadrul </a:t>
            </a:r>
            <a:r>
              <a:rPr lang="ro-RO" b="1" dirty="0"/>
              <a:t>didactic </a:t>
            </a:r>
            <a:r>
              <a:rPr lang="ro-RO" dirty="0"/>
              <a:t>trebuie să intervină, după ce cunoaște </a:t>
            </a:r>
            <a:r>
              <a:rPr lang="ro-RO" dirty="0" smtClean="0"/>
              <a:t>bine situația </a:t>
            </a:r>
            <a:r>
              <a:rPr lang="ro-RO" dirty="0"/>
              <a:t>reală</a:t>
            </a:r>
            <a:r>
              <a:rPr lang="ro-RO" dirty="0" smtClean="0"/>
              <a:t>, din familie,  </a:t>
            </a:r>
            <a:r>
              <a:rPr lang="ro-RO" dirty="0"/>
              <a:t>prin vizite la domi­ciliu și discuții cu părinții (în particular) sugerându-le cu discreție, tact și calm în ce mod și sub ce formă se poate atenua și echilibra </a:t>
            </a:r>
            <a:r>
              <a:rPr lang="ro-RO" dirty="0" smtClean="0"/>
              <a:t>situatia.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69686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57</TotalTime>
  <Words>1149</Words>
  <Application>Microsoft Office PowerPoint</Application>
  <PresentationFormat>Widescreen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Algerian</vt:lpstr>
      <vt:lpstr>Franklin Gothic Book</vt:lpstr>
      <vt:lpstr>Crop</vt:lpstr>
      <vt:lpstr>A 3.3. platforma educationala online pentru sprijin profesional Identificare resurse educaționale pentru susținerea educației incluzive de calitate       MODALITATI DE DEZVOLTARE A RELATIEI SCOALA-FAmILIE-COMUNITATE    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MODALITATI DE DEZVOLTARE A RELATIEI SCOALA-FAmILIE-COMUNITATE </vt:lpstr>
      <vt:lpstr>SCOALA-COMUNITATE</vt:lpstr>
      <vt:lpstr>COLABORARE SCOALA CU AUTORITĂŢILE CENTRALE, JUDEŢENE ŞI LOCALE CU ATRIBUŢII ÎN DOMENIUL EDUCAŢIEI</vt:lpstr>
      <vt:lpstr>COLABORARE SCOALA - POLITIE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3.3. platforma educationala online pentru sprijin profesional Identificare resurse educaționale pentru susținerea educației incluzive de calitate       MODALITATI DE DEZVOLTARE A RELATIEI SCOALA-FAmILIE-COMUNITATE     </dc:title>
  <dc:creator>Calculator</dc:creator>
  <cp:lastModifiedBy>Calculator</cp:lastModifiedBy>
  <cp:revision>10</cp:revision>
  <dcterms:created xsi:type="dcterms:W3CDTF">2018-09-05T11:23:45Z</dcterms:created>
  <dcterms:modified xsi:type="dcterms:W3CDTF">2018-09-05T12:21:27Z</dcterms:modified>
</cp:coreProperties>
</file>