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08/07/2019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08/07/2019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455313"/>
            <a:ext cx="6815669" cy="1455312"/>
          </a:xfrm>
        </p:spPr>
        <p:txBody>
          <a:bodyPr/>
          <a:lstStyle/>
          <a:p>
            <a: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</a:rPr>
              <a:t>A 3.3. Platforma educationala online pentru sprijin </a:t>
            </a:r>
            <a:br>
              <a:rPr lang="ro-RO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Resurse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dezvoltarea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unui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instituțional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antreprenorial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calitate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școli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defavorizate</a:t>
            </a:r>
            <a:endParaRPr lang="ro-RO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6488" y="3618960"/>
            <a:ext cx="6815669" cy="1320802"/>
          </a:xfrm>
        </p:spPr>
        <p:txBody>
          <a:bodyPr>
            <a:normAutofit fontScale="92500" lnSpcReduction="10000"/>
          </a:bodyPr>
          <a:lstStyle/>
          <a:p>
            <a:r>
              <a:rPr lang="ro-RO" sz="4600" b="1" dirty="0">
                <a:solidFill>
                  <a:srgbClr val="FF0000"/>
                </a:solidFill>
                <a:latin typeface="Algerian" panose="04020705040A02060702" pitchFamily="82" charset="0"/>
              </a:rPr>
              <a:t>SUCCESUL IN MANAGEMENTUL SCOLAR</a:t>
            </a:r>
          </a:p>
        </p:txBody>
      </p:sp>
    </p:spTree>
    <p:extLst>
      <p:ext uri="{BB962C8B-B14F-4D97-AF65-F5344CB8AC3E}">
        <p14:creationId xmlns:p14="http://schemas.microsoft.com/office/powerpoint/2010/main" val="3167694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o-RO" dirty="0"/>
              <a:t>În prezent, </a:t>
            </a:r>
            <a:r>
              <a:rPr lang="ro-RO" b="1" dirty="0"/>
              <a:t>delegarea de autoritate este limitată doar la deciziile de rutină</a:t>
            </a:r>
            <a:r>
              <a:rPr lang="ro-RO" dirty="0"/>
              <a:t>, aria de iniţiativă proprie unui manager şcolar fiind destul de restrictivă. </a:t>
            </a:r>
          </a:p>
          <a:p>
            <a:pPr fontAlgn="base"/>
            <a:r>
              <a:rPr lang="ro-RO" dirty="0"/>
              <a:t>Studierea atentă a realităţii educaţionale româneşti îi îndreptăţeşte pe experţii în mana­gementul schimbării să considere </a:t>
            </a:r>
            <a:r>
              <a:rPr lang="ro-RO" b="1" dirty="0"/>
              <a:t>impor­tant a se defini de la început obiectivele urmă­rite prin descentralizare, astfel încât acestea să poată fi privite drept cuantificări ale succesului sau insuccesului în reforma întreprinsă</a:t>
            </a:r>
            <a:r>
              <a:rPr lang="ro-RO" dirty="0"/>
              <a:t>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99776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ro-RO" dirty="0"/>
              <a:t>Constatările practice arată că </a:t>
            </a:r>
            <a:r>
              <a:rPr lang="ro-RO" b="1" dirty="0"/>
              <a:t>procesul managerial în descentralizare implică:</a:t>
            </a:r>
          </a:p>
          <a:p>
            <a:pPr fontAlgn="base"/>
            <a:r>
              <a:rPr lang="ro-RO" dirty="0"/>
              <a:t>- stimularea inovaţiei, </a:t>
            </a:r>
          </a:p>
          <a:p>
            <a:pPr fontAlgn="base"/>
            <a:r>
              <a:rPr lang="ro-RO" dirty="0"/>
              <a:t>- a responsa­bilităţii profesionale </a:t>
            </a:r>
          </a:p>
          <a:p>
            <a:pPr fontAlgn="base"/>
            <a:r>
              <a:rPr lang="ro-RO" dirty="0"/>
              <a:t>- a răspunderii publice la nivelul cadrelor didactice, al managerilor şcolari şi al elevilor,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7574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o-RO" dirty="0"/>
              <a:t>prin transferul la nivel de şcoală a puterii de decizie cu privire la: </a:t>
            </a:r>
          </a:p>
          <a:p>
            <a:pPr lvl="0" fontAlgn="base"/>
            <a:r>
              <a:rPr lang="ro-RO" dirty="0"/>
              <a:t>execuţia bugetară; </a:t>
            </a:r>
          </a:p>
          <a:p>
            <a:pPr lvl="0" fontAlgn="base"/>
            <a:r>
              <a:rPr lang="ro-RO" dirty="0"/>
              <a:t>politicile de personal; </a:t>
            </a:r>
          </a:p>
          <a:p>
            <a:pPr lvl="0" fontAlgn="base"/>
            <a:r>
              <a:rPr lang="ro-RO" dirty="0"/>
              <a:t>creşterea ponderii curriculumului la decizia şcolii.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72969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Implementarea cu succes a descentralizării presupune ca, dincolo de </a:t>
            </a:r>
            <a:r>
              <a:rPr lang="ro-RO" b="1" dirty="0"/>
              <a:t>stricta monitorizare şi multiplicare a resurselor,</a:t>
            </a:r>
            <a:r>
              <a:rPr lang="ro-RO" dirty="0"/>
              <a:t> </a:t>
            </a:r>
            <a:r>
              <a:rPr lang="ro-RO" b="1" dirty="0">
                <a:solidFill>
                  <a:srgbClr val="FF0000"/>
                </a:solidFill>
              </a:rPr>
              <a:t>managerul din educaţie </a:t>
            </a:r>
            <a:r>
              <a:rPr lang="ro-RO" dirty="0"/>
              <a:t>să pregătească ELEVII prin modelarea </a:t>
            </a:r>
            <a:r>
              <a:rPr lang="ro-RO"/>
              <a:t>personalităţilor lor </a:t>
            </a:r>
            <a:r>
              <a:rPr lang="ro-RO" dirty="0"/>
              <a:t>şi chiar ale cadrelor didactice. </a:t>
            </a:r>
          </a:p>
          <a:p>
            <a:r>
              <a:rPr lang="ro-RO" dirty="0"/>
              <a:t>Reuşita acestei construcţii sociale este condiţionată de </a:t>
            </a:r>
            <a:r>
              <a:rPr lang="ro-RO" b="1" dirty="0"/>
              <a:t>OPTIMA adaptare la cerinţele comunităţii şi la piaţa reală a muncii. </a:t>
            </a:r>
          </a:p>
        </p:txBody>
      </p:sp>
    </p:spTree>
    <p:extLst>
      <p:ext uri="{BB962C8B-B14F-4D97-AF65-F5344CB8AC3E}">
        <p14:creationId xmlns:p14="http://schemas.microsoft.com/office/powerpoint/2010/main" val="87003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err="1">
                <a:solidFill>
                  <a:srgbClr val="FF0000"/>
                </a:solidFill>
              </a:rPr>
              <a:t>Managementul</a:t>
            </a:r>
            <a:r>
              <a:rPr lang="fr-FR" sz="2800" b="1" dirty="0">
                <a:solidFill>
                  <a:srgbClr val="FF0000"/>
                </a:solidFill>
              </a:rPr>
              <a:t> </a:t>
            </a:r>
            <a:r>
              <a:rPr lang="fr-FR" sz="2800" b="1" dirty="0" err="1">
                <a:solidFill>
                  <a:srgbClr val="FF0000"/>
                </a:solidFill>
              </a:rPr>
              <a:t>educational</a:t>
            </a:r>
            <a:r>
              <a:rPr lang="fr-FR" sz="2800" b="1" dirty="0">
                <a:solidFill>
                  <a:srgbClr val="FF0000"/>
                </a:solidFill>
              </a:rPr>
              <a:t>/</a:t>
            </a:r>
            <a:r>
              <a:rPr lang="fr-FR" sz="2800" b="1" dirty="0" err="1">
                <a:solidFill>
                  <a:srgbClr val="FF0000"/>
                </a:solidFill>
              </a:rPr>
              <a:t>scolar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dirty="0" err="1"/>
              <a:t>constituie</a:t>
            </a:r>
            <a:r>
              <a:rPr lang="fr-FR" sz="2800" dirty="0"/>
              <a:t> o </a:t>
            </a:r>
            <a:r>
              <a:rPr lang="fr-FR" sz="2800" dirty="0" err="1"/>
              <a:t>metodologie</a:t>
            </a:r>
            <a:r>
              <a:rPr lang="fr-FR" sz="2800" dirty="0"/>
              <a:t> de </a:t>
            </a:r>
            <a:r>
              <a:rPr lang="fr-FR" sz="2800" dirty="0" err="1"/>
              <a:t>abordare</a:t>
            </a:r>
            <a:r>
              <a:rPr lang="fr-FR" sz="2800" dirty="0"/>
              <a:t> </a:t>
            </a:r>
            <a:r>
              <a:rPr lang="fr-FR" sz="2800" dirty="0" err="1"/>
              <a:t>globala</a:t>
            </a:r>
            <a:r>
              <a:rPr lang="fr-FR" sz="2800" dirty="0"/>
              <a:t> – optima – </a:t>
            </a:r>
            <a:r>
              <a:rPr lang="fr-FR" sz="2800" dirty="0" err="1"/>
              <a:t>strategica</a:t>
            </a:r>
            <a:r>
              <a:rPr lang="fr-FR" sz="2800" dirty="0"/>
              <a:t> a </a:t>
            </a:r>
            <a:r>
              <a:rPr lang="fr-FR" sz="2800" dirty="0" err="1"/>
              <a:t>activitatii</a:t>
            </a:r>
            <a:r>
              <a:rPr lang="fr-FR" sz="2800" dirty="0"/>
              <a:t> de </a:t>
            </a:r>
            <a:r>
              <a:rPr lang="fr-FR" sz="2800" dirty="0" err="1"/>
              <a:t>educatie</a:t>
            </a:r>
            <a:r>
              <a:rPr lang="fr-FR" sz="2800" dirty="0"/>
              <a:t>, dar si un model de </a:t>
            </a:r>
            <a:r>
              <a:rPr lang="fr-FR" sz="2800" dirty="0" err="1"/>
              <a:t>conducere</a:t>
            </a:r>
            <a:r>
              <a:rPr lang="fr-FR" sz="2800" dirty="0"/>
              <a:t> a </a:t>
            </a:r>
            <a:r>
              <a:rPr lang="fr-FR" sz="2800" dirty="0" err="1"/>
              <a:t>unitatii</a:t>
            </a:r>
            <a:r>
              <a:rPr lang="fr-FR" sz="2800" dirty="0"/>
              <a:t> de </a:t>
            </a:r>
            <a:r>
              <a:rPr lang="fr-FR" sz="2800" dirty="0" err="1"/>
              <a:t>baza</a:t>
            </a:r>
            <a:r>
              <a:rPr lang="fr-FR" sz="2800" dirty="0"/>
              <a:t> a </a:t>
            </a:r>
            <a:r>
              <a:rPr lang="fr-FR" sz="2800" dirty="0" err="1"/>
              <a:t>sistemului</a:t>
            </a:r>
            <a:r>
              <a:rPr lang="fr-FR" sz="2800" dirty="0"/>
              <a:t> de </a:t>
            </a:r>
            <a:r>
              <a:rPr lang="fr-FR" sz="2800" dirty="0" err="1"/>
              <a:t>invatamant</a:t>
            </a:r>
            <a:r>
              <a:rPr lang="fr-FR" sz="2800" dirty="0"/>
              <a:t>, </a:t>
            </a:r>
            <a:r>
              <a:rPr lang="fr-FR" sz="2800" dirty="0" err="1"/>
              <a:t>aplicabil</a:t>
            </a:r>
            <a:r>
              <a:rPr lang="fr-FR" sz="2800" dirty="0"/>
              <a:t> la </a:t>
            </a:r>
            <a:r>
              <a:rPr lang="fr-FR" sz="2800" dirty="0" err="1"/>
              <a:t>nivelul</a:t>
            </a:r>
            <a:r>
              <a:rPr lang="fr-FR" sz="2800" dirty="0"/>
              <a:t> </a:t>
            </a:r>
            <a:r>
              <a:rPr lang="fr-FR" sz="2800" dirty="0" err="1"/>
              <a:t>organizatiei</a:t>
            </a:r>
            <a:r>
              <a:rPr lang="fr-FR" sz="2800" dirty="0"/>
              <a:t> </a:t>
            </a:r>
            <a:r>
              <a:rPr lang="fr-FR" sz="2800" dirty="0" err="1"/>
              <a:t>scolare</a:t>
            </a:r>
            <a:r>
              <a:rPr lang="fr-FR" sz="2800" dirty="0"/>
              <a:t> complexe.</a:t>
            </a:r>
            <a:endParaRPr lang="ro-RO" sz="2800" dirty="0"/>
          </a:p>
          <a:p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202093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sz="2800" dirty="0"/>
              <a:t>Managementul educational are </a:t>
            </a:r>
            <a:r>
              <a:rPr lang="ro-RO" sz="2800" b="1" u="sng" dirty="0">
                <a:solidFill>
                  <a:srgbClr val="FF0000"/>
                </a:solidFill>
              </a:rPr>
              <a:t>caracter multiplu determinat</a:t>
            </a:r>
            <a:r>
              <a:rPr lang="ro-RO" sz="2800" b="1" u="sng" dirty="0"/>
              <a:t>: </a:t>
            </a:r>
            <a:endParaRPr lang="ro-RO" sz="2800" dirty="0"/>
          </a:p>
          <a:p>
            <a:r>
              <a:rPr lang="ro-RO" sz="2800" dirty="0"/>
              <a:t>- </a:t>
            </a:r>
            <a:r>
              <a:rPr lang="ro-RO" sz="2800" b="1" dirty="0"/>
              <a:t>social</a:t>
            </a:r>
            <a:r>
              <a:rPr lang="ro-RO" sz="2800" dirty="0"/>
              <a:t>, dupa obiectul activitatii sale; </a:t>
            </a:r>
          </a:p>
          <a:p>
            <a:r>
              <a:rPr lang="ro-RO" sz="2800" dirty="0"/>
              <a:t>- </a:t>
            </a:r>
            <a:r>
              <a:rPr lang="ro-RO" sz="2800" b="1" dirty="0"/>
              <a:t>educativ</a:t>
            </a:r>
            <a:r>
              <a:rPr lang="ro-RO" sz="2800" dirty="0"/>
              <a:t>, avand in vedere rolul predominant educational al scolii; </a:t>
            </a:r>
          </a:p>
          <a:p>
            <a:r>
              <a:rPr lang="ro-RO" sz="2800" dirty="0"/>
              <a:t>- </a:t>
            </a:r>
            <a:r>
              <a:rPr lang="ro-RO" sz="2800" b="1" dirty="0"/>
              <a:t>sistemic</a:t>
            </a:r>
            <a:r>
              <a:rPr lang="ro-RO" sz="2800" dirty="0"/>
              <a:t>, in concordanta cu sistemul general de management; </a:t>
            </a:r>
          </a:p>
          <a:p>
            <a:r>
              <a:rPr lang="ro-RO" sz="2800" dirty="0"/>
              <a:t>- </a:t>
            </a:r>
            <a:r>
              <a:rPr lang="ro-RO" sz="2800" b="1" dirty="0"/>
              <a:t>economic</a:t>
            </a:r>
            <a:r>
              <a:rPr lang="ro-RO" sz="2800" dirty="0"/>
              <a:t>, urmarind continuu cresterea eficientei muncii; </a:t>
            </a:r>
          </a:p>
          <a:p>
            <a:r>
              <a:rPr lang="ro-RO" sz="2800" dirty="0"/>
              <a:t>- </a:t>
            </a:r>
            <a:r>
              <a:rPr lang="ro-RO" sz="2800" b="1" dirty="0"/>
              <a:t>multidisciplinar,</a:t>
            </a:r>
            <a:r>
              <a:rPr lang="ro-RO" sz="2800" dirty="0"/>
              <a:t> datorita interferentei informatiilor din domenii diferite in timpul actului educational.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4119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o-RO" b="1" u="sng" dirty="0">
                <a:solidFill>
                  <a:srgbClr val="FF0000"/>
                </a:solidFill>
              </a:rPr>
              <a:t>Tipurile de manageri educationali:</a:t>
            </a:r>
          </a:p>
          <a:p>
            <a:r>
              <a:rPr lang="ro-RO" b="1" dirty="0"/>
              <a:t>educatoare,  invatator,  profesor</a:t>
            </a:r>
            <a:r>
              <a:rPr lang="ro-RO" dirty="0"/>
              <a:t>  care  conduc  activitatea   didactica   la  nivelul  unui colectiv - clasa;</a:t>
            </a:r>
          </a:p>
          <a:p>
            <a:r>
              <a:rPr lang="ro-RO" b="1" dirty="0"/>
              <a:t>profesorul-diriginte</a:t>
            </a:r>
            <a:r>
              <a:rPr lang="ro-RO" dirty="0"/>
              <a:t>,  cel care conduce  activitatea  educativa  la nivelul unei clase de elevi;</a:t>
            </a:r>
          </a:p>
          <a:p>
            <a:r>
              <a:rPr lang="ro-RO" b="1" dirty="0"/>
              <a:t>profesorul-logoped</a:t>
            </a:r>
            <a:r>
              <a:rPr lang="ro-RO" dirty="0"/>
              <a:t>, conduce procesul de formare a limbajului si de asistenta psihopedagogica specifica elevilor si parintilor la nivel teritorial si judetean prin centrele logopedice, si la nivel interscolar prin cabinetele logopedice;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834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/>
              <a:t> </a:t>
            </a:r>
            <a:r>
              <a:rPr lang="ro-RO" b="1" dirty="0"/>
              <a:t>profesorul-consilier</a:t>
            </a:r>
            <a:r>
              <a:rPr lang="ro-RO" dirty="0"/>
              <a:t>, conduce activitatea psihopedagogica a elevilor, cadrelor didactice si parintilor la nivel teritorial-judetean prin centrele de asistenta psihopedagogica si, la nivel interscolar prin cabinetele de asistenta psihopedagogica;</a:t>
            </a:r>
          </a:p>
          <a:p>
            <a:r>
              <a:rPr lang="ro-RO" dirty="0"/>
              <a:t> </a:t>
            </a:r>
            <a:r>
              <a:rPr lang="ro-RO" b="1" dirty="0"/>
              <a:t>profesorul-metodist</a:t>
            </a:r>
            <a:r>
              <a:rPr lang="ro-RO" dirty="0"/>
              <a:t>, conduce activitatea metodica la nivel teritorial si judetean prin Casele Corpului Didactic si la nivel interscolar prin comisiile si catedrele metodice;</a:t>
            </a:r>
          </a:p>
          <a:p>
            <a:r>
              <a:rPr lang="ro-RO" dirty="0"/>
              <a:t> </a:t>
            </a:r>
            <a:r>
              <a:rPr lang="ro-RO" b="1" dirty="0"/>
              <a:t>profesorul-director</a:t>
            </a:r>
            <a:r>
              <a:rPr lang="ro-RO" dirty="0"/>
              <a:t>, conduce activitatea unei unitati de invatamant la nivel global;</a:t>
            </a:r>
          </a:p>
          <a:p>
            <a:r>
              <a:rPr lang="ro-RO" dirty="0"/>
              <a:t> </a:t>
            </a:r>
            <a:r>
              <a:rPr lang="ro-RO" b="1" dirty="0"/>
              <a:t>profesorul-inspector scolar</a:t>
            </a:r>
            <a:r>
              <a:rPr lang="ro-RO" dirty="0"/>
              <a:t>,  conduce inspectiile de diferite tipuri: scolara, generala, teritoriala; scolara de specialitate; scolara cu scop de perfectionare si cercetare pedagogica.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77352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o-RO" dirty="0"/>
              <a:t>S. Cristea evidentiaza ca </a:t>
            </a:r>
            <a:r>
              <a:rPr lang="ro-RO" b="1" dirty="0"/>
              <a:t>managementul educational, ca activitate psihologica, se bazeaza pe trei caracteristici</a:t>
            </a:r>
            <a:r>
              <a:rPr lang="ro-RO" dirty="0"/>
              <a:t>: </a:t>
            </a:r>
          </a:p>
          <a:p>
            <a:r>
              <a:rPr lang="it-IT" b="1" dirty="0"/>
              <a:t>Conducere  de  sistem  primar</a:t>
            </a:r>
            <a:r>
              <a:rPr lang="it-IT" dirty="0"/>
              <a:t> (abordare  globala  a  tuturor  elementelor  educatiei  si a aplicatiilor specifice functiei conducerii, la diverse niveluri);</a:t>
            </a:r>
            <a:endParaRPr lang="ro-RO" dirty="0"/>
          </a:p>
          <a:p>
            <a:r>
              <a:rPr lang="it-IT" b="1" dirty="0"/>
              <a:t>Conducere de tip pilotaj</a:t>
            </a:r>
            <a:r>
              <a:rPr lang="it-IT" dirty="0"/>
              <a:t> (valorificarea optima a resurselor pedagogice ale sistemului educatiei, prin functiile manageriale: planificare – organizare, orientare metodologica, de reglare - autoreglare).</a:t>
            </a:r>
            <a:r>
              <a:rPr lang="it-IT" b="1" dirty="0"/>
              <a:t>      </a:t>
            </a:r>
            <a:endParaRPr lang="ro-RO" dirty="0"/>
          </a:p>
          <a:p>
            <a:r>
              <a:rPr lang="it-IT" b="1" dirty="0"/>
              <a:t>Conducere strategica</a:t>
            </a:r>
            <a:r>
              <a:rPr lang="it-IT" dirty="0"/>
              <a:t> (evolutie inovatoare de perspectiva a sistemului la diferite niveluri de organizare).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8741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884" y="531371"/>
            <a:ext cx="9601196" cy="1303867"/>
          </a:xfrm>
        </p:spPr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sz="2800" dirty="0"/>
              <a:t>Analizând obiectiv evoluţia sistemului de management educaţional românesc, pe baza unor comparaţii cu modelele de succes din Europa de Est, </a:t>
            </a:r>
            <a:r>
              <a:rPr lang="ro-RO" sz="2800" b="1" dirty="0"/>
              <a:t>se evidentiaza rolul determinant al liderului </a:t>
            </a:r>
            <a:r>
              <a:rPr lang="ro-RO" sz="2800" dirty="0"/>
              <a:t>în gestionarea eficientă a problematicii specifice unei entităţi şcolare, în contextul descentralizării. </a:t>
            </a:r>
          </a:p>
          <a:p>
            <a:pPr marL="0" indent="0" algn="just">
              <a:buNone/>
            </a:pP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101408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ro-RO" dirty="0"/>
              <a:t>	Tocmai de aceea, pe langa importanta descentralizarii în şcolile din România ar trebui avute in vedere: </a:t>
            </a:r>
          </a:p>
          <a:p>
            <a:pPr lvl="0" fontAlgn="base"/>
            <a:r>
              <a:rPr lang="ro-RO" b="1" dirty="0"/>
              <a:t>Preocuparea managerului pentru a oferi servicii educaţionale la un nivel superior </a:t>
            </a:r>
            <a:r>
              <a:rPr lang="ro-RO" dirty="0"/>
              <a:t>unui prag minim al calităţii, prag stabilit de autorităţile centrale. </a:t>
            </a:r>
          </a:p>
          <a:p>
            <a:pPr lvl="0" fontAlgn="base"/>
            <a:r>
              <a:rPr lang="ro-RO" b="1" dirty="0"/>
              <a:t>Grija pentru asigurarea unui echilibru </a:t>
            </a:r>
            <a:r>
              <a:rPr lang="ro-RO" dirty="0"/>
              <a:t>între gradul de finanţare a unei şcoli şi eficienţa ei în comunitatea locală.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0436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MANAGEMENTUL 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/>
            <a:r>
              <a:rPr lang="ro-RO" b="1" dirty="0"/>
              <a:t>Asumarea costurilor descentralizării</a:t>
            </a:r>
            <a:r>
              <a:rPr lang="ro-RO" dirty="0"/>
              <a:t>, proces influenţat de resursele şi potenţialul fiecărei regiuni, de cheltuielile pentru asigurarea cadrului necesar (crearea de organisme corespunzătoare, dotarea materială şi cu personal competent a acestora). </a:t>
            </a:r>
          </a:p>
          <a:p>
            <a:pPr lvl="0" fontAlgn="base"/>
            <a:r>
              <a:rPr lang="ro-RO" b="1" dirty="0"/>
              <a:t>Compensarea eventualelor diferenţe </a:t>
            </a:r>
            <a:r>
              <a:rPr lang="ro-RO" dirty="0"/>
              <a:t>de fluxuri financiare publice, conditionate de situaţia unor comunităţi locale care înregistrează deficit de acoperire a nevoilor din resurse proprii; compen­sarea se face de la bugetul central, prin transfer de resurse financiare pe baza unor scheme prestabilite. </a:t>
            </a:r>
          </a:p>
          <a:p>
            <a:pPr lvl="0" fontAlgn="base"/>
            <a:r>
              <a:rPr lang="ro-RO" b="1" dirty="0"/>
              <a:t>Respectarea principiul diversităţii</a:t>
            </a:r>
            <a:r>
              <a:rPr lang="ro-RO" dirty="0"/>
              <a:t>, potrivit căruia descentralizarea se realizeaza într-o varietate de forme şi în grade diferite, în funcţie de specificul comunităţilor locale.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1166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31</TotalTime>
  <Words>427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Algerian</vt:lpstr>
      <vt:lpstr>Arial</vt:lpstr>
      <vt:lpstr>Garamond</vt:lpstr>
      <vt:lpstr>Organic</vt:lpstr>
      <vt:lpstr>A 3.3. Platforma educationala online pentru sprijin  Resurse pentru dezvoltarea unui management instituțional antreprenorial de calitate în școli defavorizate</vt:lpstr>
      <vt:lpstr>MANAGEMENTUL SCOLAR</vt:lpstr>
      <vt:lpstr>MANAGEMENTUL SCOLAR</vt:lpstr>
      <vt:lpstr>MANAGEMENTUL SCOLAR</vt:lpstr>
      <vt:lpstr>MANAGEMENTUL SCOLAR</vt:lpstr>
      <vt:lpstr>MANAGEMENTUL SCOLAR</vt:lpstr>
      <vt:lpstr>MANAGEMENTUL SCOLAR</vt:lpstr>
      <vt:lpstr>MANAGEMENTUL SCOLAR</vt:lpstr>
      <vt:lpstr>MANAGEMENTUL SCOLAR</vt:lpstr>
      <vt:lpstr>MANAGEMENTUL SCOLAR</vt:lpstr>
      <vt:lpstr>MANAGEMENTUL SCOLAR</vt:lpstr>
      <vt:lpstr>MANAGEMENTUL SCOLAR</vt:lpstr>
      <vt:lpstr>MANAGEMENTUL SCOLAR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3.3. Platforma educationala online pentru sprijin  Resurse pentru dezvoltarea unui management instituțional antreprenorial de calitate în școli defavorizate</dc:title>
  <dc:creator>Calculator</dc:creator>
  <cp:lastModifiedBy>Irina Mihailescu</cp:lastModifiedBy>
  <cp:revision>4</cp:revision>
  <dcterms:created xsi:type="dcterms:W3CDTF">2019-06-24T11:37:09Z</dcterms:created>
  <dcterms:modified xsi:type="dcterms:W3CDTF">2019-07-08T10:39:29Z</dcterms:modified>
</cp:coreProperties>
</file>