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22/04/2019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493950"/>
            <a:ext cx="8915399" cy="3283432"/>
          </a:xfrm>
        </p:spPr>
        <p:txBody>
          <a:bodyPr>
            <a:normAutofit/>
          </a:bodyPr>
          <a:lstStyle/>
          <a:p>
            <a:pPr algn="ctr"/>
            <a:r>
              <a:rPr lang="ro-RO" sz="2000" dirty="0">
                <a:solidFill>
                  <a:srgbClr val="0070C0"/>
                </a:solidFill>
                <a:latin typeface="Algerian" panose="04020705040A02060702" pitchFamily="82" charset="0"/>
              </a:rPr>
              <a:t>A 3.3. Platforma educationala online pentru sprijin profesional.</a:t>
            </a:r>
            <a:br>
              <a:rPr lang="ro-RO" sz="2000" dirty="0">
                <a:solidFill>
                  <a:srgbClr val="0070C0"/>
                </a:solidFill>
                <a:latin typeface="Algerian" panose="04020705040A02060702" pitchFamily="82" charset="0"/>
              </a:rPr>
            </a:br>
            <a:r>
              <a:rPr lang="ro-RO" sz="2000" dirty="0">
                <a:solidFill>
                  <a:srgbClr val="0070C0"/>
                </a:solidFill>
                <a:latin typeface="Algerian" panose="04020705040A02060702" pitchFamily="82" charset="0"/>
              </a:rPr>
              <a:t>Identificare resurse educaționale pentru susținerea educației incluzive de calitate</a:t>
            </a:r>
            <a:br>
              <a:rPr lang="ro-RO" sz="2000" dirty="0">
                <a:solidFill>
                  <a:srgbClr val="0070C0"/>
                </a:solidFill>
                <a:latin typeface="Algerian" panose="04020705040A02060702" pitchFamily="82" charset="0"/>
              </a:rPr>
            </a:br>
            <a:br>
              <a:rPr lang="ro-RO" sz="2000" dirty="0">
                <a:solidFill>
                  <a:srgbClr val="0070C0"/>
                </a:solidFill>
                <a:latin typeface="Algerian" panose="04020705040A02060702" pitchFamily="82" charset="0"/>
              </a:rPr>
            </a:br>
            <a:r>
              <a:rPr lang="ro-RO" sz="3600" dirty="0">
                <a:solidFill>
                  <a:srgbClr val="FF0000"/>
                </a:solidFill>
                <a:latin typeface="Algerian" panose="04020705040A02060702" pitchFamily="82" charset="0"/>
              </a:rPr>
              <a:t>CONSILIEREA VOCATIONALA IN ROMANIA</a:t>
            </a:r>
            <a:br>
              <a:rPr lang="ro-RO" dirty="0">
                <a:solidFill>
                  <a:srgbClr val="0070C0"/>
                </a:solidFill>
                <a:latin typeface="Algerian" panose="04020705040A02060702" pitchFamily="82" charset="0"/>
              </a:rPr>
            </a:b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027988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570" y="1442434"/>
            <a:ext cx="8915400" cy="4932608"/>
          </a:xfrm>
        </p:spPr>
        <p:txBody>
          <a:bodyPr>
            <a:noAutofit/>
          </a:bodyPr>
          <a:lstStyle/>
          <a:p>
            <a:pPr lvl="0"/>
            <a:r>
              <a:rPr lang="ro-RO" sz="2400" dirty="0"/>
              <a:t>Vei afla care sunt punctele tale forte si cum le poti folosi pentru a-ti atinge obiectivele in plan educational sau profesional</a:t>
            </a:r>
          </a:p>
          <a:p>
            <a:pPr lvl="0"/>
            <a:r>
              <a:rPr lang="ro-RO" sz="2400" dirty="0"/>
              <a:t>Vei identifica care sunt competentele de care ai nevoie in domeniul de activitate pe care il alegi si cum ti le poti forma si dezvolta</a:t>
            </a:r>
          </a:p>
          <a:p>
            <a:pPr lvl="0"/>
            <a:r>
              <a:rPr lang="ro-RO" sz="2400" dirty="0"/>
              <a:t>Vei fi ghidat in construirea unui plan concret educational sau profesional, care sa te ajute sa ai cariera pe care ti-o doresti</a:t>
            </a:r>
          </a:p>
          <a:p>
            <a:pPr lvl="0"/>
            <a:r>
              <a:rPr lang="ro-RO" sz="2400" dirty="0"/>
              <a:t>Vei primi consultanta in realizarea unei scrisori de intentie pe care sa o folosesti in scopul admiterii la facultate sau pentru a obtine job-ul dorit</a:t>
            </a: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588348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o-RO" sz="2400" dirty="0"/>
              <a:t>Vei primi consultanta in construirea CV-ului</a:t>
            </a:r>
          </a:p>
          <a:p>
            <a:pPr lvl="0"/>
            <a:r>
              <a:rPr lang="ro-RO" sz="2400" dirty="0"/>
              <a:t>Vei beneficia de coaching pentru a te pregati pentru interviul de angajare</a:t>
            </a:r>
          </a:p>
          <a:p>
            <a:pPr lvl="0"/>
            <a:r>
              <a:rPr lang="ro-RO" sz="2400" dirty="0"/>
              <a:t>Vei afla care este oferta educationala sau oferta de job-uri din sfera ta de interes</a:t>
            </a:r>
          </a:p>
          <a:p>
            <a:pPr lvl="0"/>
            <a:r>
              <a:rPr lang="ro-RO" sz="2400" dirty="0"/>
              <a:t>Vei beneficia de servicii personalizate in functie de obiectivele tale</a:t>
            </a: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205760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sz="2400" b="1" dirty="0">
                <a:solidFill>
                  <a:srgbClr val="FF0000"/>
                </a:solidFill>
              </a:rPr>
              <a:t>Cat dureaza procesul de consiliere vocationala si profesionala?</a:t>
            </a:r>
            <a:endParaRPr lang="ro-RO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sz="2400" dirty="0"/>
              <a:t> </a:t>
            </a:r>
          </a:p>
          <a:p>
            <a:r>
              <a:rPr lang="ro-RO" sz="2400" dirty="0"/>
              <a:t>Procesul de consiliere vocationala include in medie </a:t>
            </a:r>
            <a:r>
              <a:rPr lang="ro-RO" sz="2400" b="1" dirty="0"/>
              <a:t>5 sedinte</a:t>
            </a:r>
            <a:r>
              <a:rPr lang="ro-RO" sz="2400" dirty="0"/>
              <a:t>, insa in functie de obiective, pot fi mai multe.</a:t>
            </a:r>
          </a:p>
          <a:p>
            <a:r>
              <a:rPr lang="ro-RO" sz="2400" dirty="0"/>
              <a:t>Frecventa este de </a:t>
            </a:r>
            <a:r>
              <a:rPr lang="ro-RO" sz="2400" b="1" dirty="0"/>
              <a:t>o sedinta pe saptamana</a:t>
            </a:r>
            <a:r>
              <a:rPr lang="ro-RO" sz="2400" dirty="0"/>
              <a:t>, iar durata sedintei este de </a:t>
            </a:r>
            <a:r>
              <a:rPr lang="ro-RO" sz="2400" b="1" dirty="0"/>
              <a:t>60 de minute.</a:t>
            </a:r>
            <a:endParaRPr lang="ro-RO" sz="2400" dirty="0"/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942938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901" y="1412382"/>
            <a:ext cx="10083599" cy="53490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o-RO" sz="2400" b="1" dirty="0">
                <a:solidFill>
                  <a:srgbClr val="FF0000"/>
                </a:solidFill>
              </a:rPr>
              <a:t>AVANTAJE</a:t>
            </a:r>
            <a:endParaRPr lang="ro-RO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/>
              <a:t>Elevii, apeland la serviciile de consiliere vocationala si profesionala, pot avea ocazia sa ia deciziile cele mai potrivite pentru ei, care ii vor influenta in sens pozitiv viitorul profesional.</a:t>
            </a:r>
          </a:p>
          <a:p>
            <a:r>
              <a:rPr lang="ro-RO" sz="2400" dirty="0"/>
              <a:t>Totodata, </a:t>
            </a:r>
            <a:r>
              <a:rPr lang="ro-RO" sz="2400" b="1" u="sng" dirty="0"/>
              <a:t>facand alegerile corecte, elevul, sustinut de profesorii lui, va avea urmatoarele avantaje</a:t>
            </a:r>
            <a:r>
              <a:rPr lang="ro-RO" sz="2400" dirty="0"/>
              <a:t>:</a:t>
            </a:r>
          </a:p>
          <a:p>
            <a:r>
              <a:rPr lang="ro-RO" sz="2400" dirty="0"/>
              <a:t>– Va fi entuziasmat si motivat in realizarea proiectelor pe care le va desfasura</a:t>
            </a:r>
            <a:br>
              <a:rPr lang="ro-RO" sz="2400" dirty="0"/>
            </a:br>
            <a:r>
              <a:rPr lang="ro-RO" sz="2400" dirty="0"/>
              <a:t>– Va obtine rezultatele pe care le astepta si care il vor ajuta sa evolueze si sa-si atinga obiectivele</a:t>
            </a:r>
            <a:br>
              <a:rPr lang="ro-RO" sz="2400" dirty="0"/>
            </a:br>
            <a:r>
              <a:rPr lang="ro-RO" sz="2400" dirty="0"/>
              <a:t>– Facand ceea ce-i place, va evita plafonarea in plan educational sau profesional</a:t>
            </a:r>
            <a:br>
              <a:rPr lang="ro-RO" sz="2400" dirty="0"/>
            </a:br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2657207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42" y="2133600"/>
            <a:ext cx="9701570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dirty="0"/>
              <a:t>- </a:t>
            </a:r>
            <a:r>
              <a:rPr lang="ro-RO" sz="2800" dirty="0"/>
              <a:t>Va afla cum sa-si dezvolte si sa-si valorifice aptitudinile deja existente</a:t>
            </a:r>
            <a:br>
              <a:rPr lang="ro-RO" sz="2800" dirty="0"/>
            </a:br>
            <a:r>
              <a:rPr lang="ro-RO" sz="2800" dirty="0"/>
              <a:t>– Va avea o perspectiva clara asupra evolutiei sale educationale si profesionale</a:t>
            </a:r>
            <a:br>
              <a:rPr lang="ro-RO" sz="2800" dirty="0"/>
            </a:br>
            <a:r>
              <a:rPr lang="ro-RO" sz="2800" dirty="0"/>
              <a:t>– Traseul sau profesional va fi in acord cu pregatirea educationala</a:t>
            </a:r>
            <a:br>
              <a:rPr lang="ro-RO" sz="2800" dirty="0"/>
            </a:br>
            <a:r>
              <a:rPr lang="ro-RO" sz="2800" dirty="0"/>
              <a:t>– Isi va putea construi pas cu pas cariera pe care si-o doreste si care il va ajuta sa obtina beneficii materiale pe masura asteptarilor sale.</a:t>
            </a:r>
          </a:p>
          <a:p>
            <a:endParaRPr lang="ro-RO" sz="2800" dirty="0"/>
          </a:p>
        </p:txBody>
      </p:sp>
    </p:spTree>
    <p:extLst>
      <p:ext uri="{BB962C8B-B14F-4D97-AF65-F5344CB8AC3E}">
        <p14:creationId xmlns:p14="http://schemas.microsoft.com/office/powerpoint/2010/main" val="1285262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 sz="2800" b="1" dirty="0">
                <a:solidFill>
                  <a:srgbClr val="FF0000"/>
                </a:solidFill>
              </a:rPr>
              <a:t>Fiecare alegere pe care o facem in plan educational sau profesional, are efecte asupra evolutiei noastre, asa incat este important sa luam deciziile intr-o maniera asumata si care sa ne avantajeze pe termen lung!!</a:t>
            </a:r>
          </a:p>
          <a:p>
            <a:pPr marL="0" indent="0" algn="just">
              <a:buNone/>
            </a:pPr>
            <a:endParaRPr lang="ro-RO" sz="2800" b="1" dirty="0">
              <a:solidFill>
                <a:srgbClr val="FF0000"/>
              </a:solidFill>
            </a:endParaRPr>
          </a:p>
          <a:p>
            <a:pPr algn="just"/>
            <a:endParaRPr lang="ro-RO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55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800" b="1" dirty="0"/>
              <a:t>CONSILIEREA VOCATIONALA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o-RO" sz="2800" b="1" dirty="0"/>
              <a:t>	Consilierea carierei / orientarea și consilierea vocațională</a:t>
            </a:r>
            <a:r>
              <a:rPr lang="ro-RO" sz="2800" dirty="0"/>
              <a:t> constau în:</a:t>
            </a:r>
          </a:p>
          <a:p>
            <a:pPr lvl="0"/>
            <a:r>
              <a:rPr lang="ro-RO" sz="2800" dirty="0"/>
              <a:t>realizarea </a:t>
            </a:r>
            <a:r>
              <a:rPr lang="ro-RO" sz="2800" b="1" dirty="0">
                <a:solidFill>
                  <a:srgbClr val="FF0000"/>
                </a:solidFill>
              </a:rPr>
              <a:t>profilului vocațional </a:t>
            </a:r>
            <a:r>
              <a:rPr lang="ro-RO" sz="2800" dirty="0"/>
              <a:t>și compatibilizarea acestuia cu profesiile din Codul Ocupațiilor din România (COR), </a:t>
            </a:r>
          </a:p>
          <a:p>
            <a:pPr lvl="0"/>
            <a:r>
              <a:rPr lang="ro-RO" sz="2800" dirty="0"/>
              <a:t>urmat de formularea de </a:t>
            </a:r>
            <a:r>
              <a:rPr lang="ro-RO" sz="2800" b="1" dirty="0">
                <a:solidFill>
                  <a:srgbClr val="FF0000"/>
                </a:solidFill>
              </a:rPr>
              <a:t>obiective</a:t>
            </a:r>
            <a:r>
              <a:rPr lang="ro-RO" sz="2800" dirty="0"/>
              <a:t> / scopuri / țeluri și întocmirea unui </a:t>
            </a:r>
            <a:r>
              <a:rPr lang="ro-RO" sz="2800" b="1" dirty="0">
                <a:solidFill>
                  <a:srgbClr val="FF0000"/>
                </a:solidFill>
              </a:rPr>
              <a:t>plan individual </a:t>
            </a:r>
            <a:r>
              <a:rPr lang="ro-RO" sz="2800" dirty="0"/>
              <a:t>de acțiune necesar atingerii obiectivelor / scopurilor / țelurilor propuse.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94448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2133600"/>
            <a:ext cx="9817480" cy="3777622"/>
          </a:xfrm>
        </p:spPr>
        <p:txBody>
          <a:bodyPr/>
          <a:lstStyle/>
          <a:p>
            <a:pPr marL="0" indent="0">
              <a:buNone/>
            </a:pPr>
            <a:r>
              <a:rPr lang="ro-RO" b="1" dirty="0"/>
              <a:t>	</a:t>
            </a:r>
            <a:r>
              <a:rPr lang="ro-RO" sz="2400" b="1" u="sng" dirty="0"/>
              <a:t>Alegerea profesiei</a:t>
            </a:r>
            <a:r>
              <a:rPr lang="ro-RO" sz="2400" dirty="0"/>
              <a:t>, a carierei poate fi influențată de o multitudine de </a:t>
            </a:r>
            <a:r>
              <a:rPr lang="ro-RO" sz="2400" b="1" i="1" u="sng" dirty="0"/>
              <a:t>factori</a:t>
            </a:r>
            <a:r>
              <a:rPr lang="ro-RO" sz="2400" dirty="0"/>
              <a:t>:</a:t>
            </a:r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/>
              <a:t>opiniile și dorințele părinților, </a:t>
            </a:r>
          </a:p>
          <a:p>
            <a:r>
              <a:rPr lang="ro-RO" sz="2400" dirty="0"/>
              <a:t>existența unui model care a avut cândva un impact pozitiv asupra persoanei, </a:t>
            </a:r>
          </a:p>
          <a:p>
            <a:r>
              <a:rPr lang="ro-RO" sz="2400" dirty="0"/>
              <a:t> influența grupurilor sociale sau de prieteni, </a:t>
            </a:r>
          </a:p>
          <a:p>
            <a:r>
              <a:rPr lang="ro-RO" sz="2400" dirty="0"/>
              <a:t>modele idealiste sau nerealiste din media, presă, filme etc. </a:t>
            </a: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5614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6328" y="2365419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ro-RO" sz="2800" dirty="0"/>
              <a:t>Însă înainte de a lua o decizie cu privire la o anumită profesie / carieră este important să ținem cont de faptul că oamenii sunt mult mai </a:t>
            </a:r>
            <a:r>
              <a:rPr lang="ro-RO" sz="2800" dirty="0">
                <a:solidFill>
                  <a:srgbClr val="FF0000"/>
                </a:solidFill>
              </a:rPr>
              <a:t>fericiți și satisfăcuți atunci când sunt activi într-o zonă ocupațională care este compatibilă cu interesele și abilitățile proprii.</a:t>
            </a:r>
          </a:p>
          <a:p>
            <a:endParaRPr lang="ro-RO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8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843" y="2313904"/>
            <a:ext cx="8915400" cy="377762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o-RO" dirty="0"/>
              <a:t>	</a:t>
            </a:r>
            <a:r>
              <a:rPr lang="ro-RO" sz="2400" dirty="0"/>
              <a:t>Din acest motiv </a:t>
            </a:r>
            <a:r>
              <a:rPr lang="ro-RO" sz="2400" b="1" dirty="0">
                <a:solidFill>
                  <a:srgbClr val="FF0000"/>
                </a:solidFill>
              </a:rPr>
              <a:t>Consilierea carierei, respectiv Orientarea și consilierea vocațională</a:t>
            </a:r>
            <a:r>
              <a:rPr lang="ro-RO" sz="2400" dirty="0"/>
              <a:t> vin în sprijinul tuturor persoanelor interesate (elevi, tineri, studenți, angajați etc.) pentru:</a:t>
            </a:r>
          </a:p>
          <a:p>
            <a:pPr lvl="0"/>
            <a:r>
              <a:rPr lang="ro-RO" sz="2400" dirty="0"/>
              <a:t> a le ajuta să-și scoată la lumină propriul potențial, </a:t>
            </a:r>
          </a:p>
          <a:p>
            <a:pPr lvl="0"/>
            <a:r>
              <a:rPr lang="ro-RO" sz="2400" dirty="0"/>
              <a:t>identificarea ariei de interese vocaționale </a:t>
            </a:r>
          </a:p>
          <a:p>
            <a:pPr lvl="0"/>
            <a:r>
              <a:rPr lang="ro-RO" sz="2400" dirty="0"/>
              <a:t>suport in descoperirea caii pentru a ajunge la o carieră îndeplinită cu pasiune și succes, pe baza unui plan de dezvoltare personală și profesională.</a:t>
            </a: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2838163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8300" y="1789089"/>
            <a:ext cx="8915400" cy="427685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o-RO" sz="2800" dirty="0"/>
              <a:t>De servicii de consiliere a carierei / orientare și consiliere vocațională pot beneficia </a:t>
            </a:r>
            <a:r>
              <a:rPr lang="ro-RO" sz="2800" b="1" dirty="0"/>
              <a:t>elevii aflati în anii terminali </a:t>
            </a:r>
            <a:r>
              <a:rPr lang="ro-RO" sz="2800" dirty="0"/>
              <a:t>(clasa a VIII a, clasele a XI a și a XII a), care doresc să debuteze în cariera, pentru o adaptare continuă la cerințele tot mai diverse și dinamice de pe piața muncii.</a:t>
            </a:r>
          </a:p>
        </p:txBody>
      </p:sp>
    </p:spTree>
    <p:extLst>
      <p:ext uri="{BB962C8B-B14F-4D97-AF65-F5344CB8AC3E}">
        <p14:creationId xmlns:p14="http://schemas.microsoft.com/office/powerpoint/2010/main" val="152854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766" y="2133600"/>
            <a:ext cx="10203846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dirty="0"/>
              <a:t>	</a:t>
            </a:r>
            <a:r>
              <a:rPr lang="ro-RO" sz="2400" dirty="0"/>
              <a:t>Consilierea în carieră / orientarea și consilierea vocaționale oferă următoarele </a:t>
            </a:r>
            <a:r>
              <a:rPr lang="ro-RO" sz="2400" b="1" dirty="0">
                <a:solidFill>
                  <a:srgbClr val="FF0000"/>
                </a:solidFill>
              </a:rPr>
              <a:t>beneficii</a:t>
            </a:r>
            <a:r>
              <a:rPr lang="ro-RO" sz="2400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ro-RO" sz="2400" dirty="0">
              <a:solidFill>
                <a:srgbClr val="FF0000"/>
              </a:solidFill>
            </a:endParaRPr>
          </a:p>
          <a:p>
            <a:pPr lvl="0"/>
            <a:r>
              <a:rPr lang="ro-RO" sz="2400" dirty="0"/>
              <a:t>cunoașterea aptitudinilor, talentelor și abilităților personale;</a:t>
            </a:r>
          </a:p>
          <a:p>
            <a:pPr lvl="0"/>
            <a:r>
              <a:rPr lang="ro-RO" sz="2400" dirty="0"/>
              <a:t>cunoașterea modalităților de raportare la sfera socială, din perspectiva structurii de personalitate;</a:t>
            </a:r>
          </a:p>
          <a:p>
            <a:pPr lvl="0"/>
            <a:r>
              <a:rPr lang="ro-RO" sz="2400" dirty="0"/>
              <a:t>identificarea ariei de interese, pe domenii profesionale;</a:t>
            </a:r>
          </a:p>
          <a:p>
            <a:r>
              <a:rPr lang="ro-RO" sz="2400" dirty="0"/>
              <a:t>identificarea preferinței pentru anumite activități, specifice anumitor profesii / meserii;</a:t>
            </a:r>
          </a:p>
        </p:txBody>
      </p:sp>
    </p:spTree>
    <p:extLst>
      <p:ext uri="{BB962C8B-B14F-4D97-AF65-F5344CB8AC3E}">
        <p14:creationId xmlns:p14="http://schemas.microsoft.com/office/powerpoint/2010/main" val="93936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6" y="2133600"/>
            <a:ext cx="9972026" cy="3777622"/>
          </a:xfrm>
        </p:spPr>
        <p:txBody>
          <a:bodyPr>
            <a:noAutofit/>
          </a:bodyPr>
          <a:lstStyle/>
          <a:p>
            <a:pPr lvl="0"/>
            <a:r>
              <a:rPr lang="ro-RO" sz="2400" dirty="0"/>
              <a:t>identificarea profilului personal de interese, conform Teoriei lui John Holland;</a:t>
            </a:r>
          </a:p>
          <a:p>
            <a:pPr lvl="0"/>
            <a:r>
              <a:rPr lang="ro-RO" sz="2400" dirty="0"/>
              <a:t>identificarea categoriilor profesionale, a profesiilor cu gradul cel mai ridicat de similaritate cu profilul personal;</a:t>
            </a:r>
          </a:p>
          <a:p>
            <a:pPr lvl="0"/>
            <a:r>
              <a:rPr lang="ro-RO" sz="2400" dirty="0"/>
              <a:t>posibilitatea compatibilizării profilului aptitudinal cu cerințele specifice profesiilor din COR (Codul Ocupațiilor din România);</a:t>
            </a:r>
          </a:p>
          <a:p>
            <a:pPr lvl="0"/>
            <a:r>
              <a:rPr lang="ro-RO" sz="2400" dirty="0"/>
              <a:t>conștientizarea aspectelor (aptitudini, abilități, capacități etc.) ce necesită atenție pentru a fi îmbunătățite, dezvoltate.</a:t>
            </a: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744797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/>
              <a:t>CONSILIEREA VOCATIONALA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902" y="1515413"/>
            <a:ext cx="8915400" cy="48338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o-RO" sz="2400" b="1" dirty="0">
                <a:solidFill>
                  <a:srgbClr val="FF0000"/>
                </a:solidFill>
              </a:rPr>
              <a:t>DE CE CONSILIERE VOCATIONALA?</a:t>
            </a:r>
            <a:endParaRPr lang="ro-RO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sz="2400" b="1" dirty="0"/>
              <a:t> </a:t>
            </a:r>
            <a:endParaRPr lang="ro-RO" sz="2400" dirty="0"/>
          </a:p>
          <a:p>
            <a:pPr marL="0" indent="0" algn="ctr">
              <a:buNone/>
            </a:pPr>
            <a:r>
              <a:rPr lang="ro-RO" sz="2400" b="1" dirty="0">
                <a:solidFill>
                  <a:srgbClr val="FF0000"/>
                </a:solidFill>
              </a:rPr>
              <a:t>Ca elev:</a:t>
            </a:r>
          </a:p>
          <a:p>
            <a:pPr marL="0" indent="0">
              <a:buNone/>
            </a:pPr>
            <a:endParaRPr lang="ro-RO" sz="2400" dirty="0"/>
          </a:p>
          <a:p>
            <a:pPr lvl="0"/>
            <a:r>
              <a:rPr lang="ro-RO" sz="2400" dirty="0"/>
              <a:t>Vei afla care sunt aptitudinile, interesele si valorile tale; care sunt trasaturile tale de personalitate si ce te motiveaza. </a:t>
            </a:r>
          </a:p>
          <a:p>
            <a:pPr lvl="0"/>
            <a:r>
              <a:rPr lang="ro-RO" sz="2400" dirty="0"/>
              <a:t>Toate aceste informatii iti construiesc profilul vocational, care iti va fi de ajutor, dupa caz, in identificarea: facultatii, programului de masterat, domeniului de activitate si a job-urilor potrivite pentru tine.</a:t>
            </a:r>
          </a:p>
          <a:p>
            <a:endParaRPr lang="ro-RO" sz="2400" dirty="0"/>
          </a:p>
        </p:txBody>
      </p:sp>
    </p:spTree>
    <p:extLst>
      <p:ext uri="{BB962C8B-B14F-4D97-AF65-F5344CB8AC3E}">
        <p14:creationId xmlns:p14="http://schemas.microsoft.com/office/powerpoint/2010/main" val="15357701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471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Algerian</vt:lpstr>
      <vt:lpstr>Arial</vt:lpstr>
      <vt:lpstr>Century Gothic</vt:lpstr>
      <vt:lpstr>Wingdings 3</vt:lpstr>
      <vt:lpstr>Wisp</vt:lpstr>
      <vt:lpstr>A 3.3. Platforma educationala online pentru sprijin profesional. Identificare resurse educaționale pentru susținerea educației incluzive de calitate  CONSILIEREA VOCATIONALA IN ROMANIA 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  <vt:lpstr>CONSILIEREA VOCATIONALA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3.3. Platforma educationala online pentru sprijin profesional. Identificare resurse educaționale pentru susținerea educației incluzive de calitate  CONSILIEREA VOCATIONALA IN ROMANIA</dc:title>
  <dc:creator>Calculator</dc:creator>
  <cp:lastModifiedBy>Irina Mihailescu</cp:lastModifiedBy>
  <cp:revision>4</cp:revision>
  <dcterms:created xsi:type="dcterms:W3CDTF">2019-04-01T06:10:17Z</dcterms:created>
  <dcterms:modified xsi:type="dcterms:W3CDTF">2019-04-22T13:57:53Z</dcterms:modified>
</cp:coreProperties>
</file>