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66" r:id="rId3"/>
    <p:sldId id="267" r:id="rId4"/>
    <p:sldId id="258" r:id="rId5"/>
    <p:sldId id="259" r:id="rId6"/>
    <p:sldId id="260" r:id="rId7"/>
    <p:sldId id="261" r:id="rId8"/>
    <p:sldId id="263" r:id="rId9"/>
    <p:sldId id="264" r:id="rId10"/>
    <p:sldId id="265" r:id="rId11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16/10/2018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16/10/2018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16/10/2018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16/10/2018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16/10/2018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16/10/2018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16/10/2018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16/10/2018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16/10/2018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16/10/2018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16/10/2018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16/10/2018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sz="1600" b="1" dirty="0" smtClean="0"/>
              <a:t/>
            </a:r>
            <a:br>
              <a:rPr lang="ro-RO" sz="1600" b="1" dirty="0" smtClean="0"/>
            </a:br>
            <a:r>
              <a:rPr lang="ro-RO" sz="1600" b="1" dirty="0"/>
              <a:t/>
            </a:r>
            <a:br>
              <a:rPr lang="ro-RO" sz="1600" b="1" dirty="0"/>
            </a:br>
            <a:r>
              <a:rPr lang="ro-RO" sz="1600" b="1" dirty="0" smtClean="0"/>
              <a:t>A </a:t>
            </a:r>
            <a:r>
              <a:rPr lang="ro-RO" sz="1600" b="1" dirty="0"/>
              <a:t>3.3. Platforma educationala online pentru sprijin </a:t>
            </a:r>
            <a:r>
              <a:rPr lang="ro-RO" sz="1600" dirty="0"/>
              <a:t/>
            </a:r>
            <a:br>
              <a:rPr lang="ro-RO" sz="1600" dirty="0"/>
            </a:br>
            <a:r>
              <a:rPr lang="en-US" sz="1600" b="1" dirty="0" err="1"/>
              <a:t>Resurse</a:t>
            </a:r>
            <a:r>
              <a:rPr lang="en-US" sz="1600" b="1" dirty="0"/>
              <a:t> </a:t>
            </a:r>
            <a:r>
              <a:rPr lang="en-US" sz="1600" b="1" dirty="0" err="1"/>
              <a:t>pentru</a:t>
            </a:r>
            <a:r>
              <a:rPr lang="en-US" sz="1600" b="1" dirty="0"/>
              <a:t> </a:t>
            </a:r>
            <a:r>
              <a:rPr lang="en-US" sz="1600" b="1" dirty="0" err="1"/>
              <a:t>dezvoltarea</a:t>
            </a:r>
            <a:r>
              <a:rPr lang="en-US" sz="1600" b="1" dirty="0"/>
              <a:t> </a:t>
            </a:r>
            <a:r>
              <a:rPr lang="en-US" sz="1600" b="1" dirty="0" err="1"/>
              <a:t>unui</a:t>
            </a:r>
            <a:r>
              <a:rPr lang="en-US" sz="1600" b="1" dirty="0"/>
              <a:t> management </a:t>
            </a:r>
            <a:r>
              <a:rPr lang="en-US" sz="1600" b="1" dirty="0" err="1"/>
              <a:t>instituțional</a:t>
            </a:r>
            <a:r>
              <a:rPr lang="en-US" sz="1600" b="1" dirty="0"/>
              <a:t> </a:t>
            </a:r>
            <a:r>
              <a:rPr lang="en-US" sz="1600" b="1" dirty="0" err="1"/>
              <a:t>antreprenorial</a:t>
            </a:r>
            <a:r>
              <a:rPr lang="en-US" sz="1600" b="1" dirty="0"/>
              <a:t> de </a:t>
            </a:r>
            <a:r>
              <a:rPr lang="en-US" sz="1600" b="1" dirty="0" err="1"/>
              <a:t>calitate</a:t>
            </a:r>
            <a:r>
              <a:rPr lang="en-US" sz="1600" b="1" dirty="0"/>
              <a:t> </a:t>
            </a:r>
            <a:r>
              <a:rPr lang="en-US" sz="1600" b="1" dirty="0" err="1"/>
              <a:t>în</a:t>
            </a:r>
            <a:r>
              <a:rPr lang="en-US" sz="1600" b="1" dirty="0"/>
              <a:t> </a:t>
            </a:r>
            <a:r>
              <a:rPr lang="en-US" sz="1600" b="1" dirty="0" err="1"/>
              <a:t>școli</a:t>
            </a:r>
            <a:r>
              <a:rPr lang="en-US" sz="1600" b="1" dirty="0"/>
              <a:t> </a:t>
            </a:r>
            <a:r>
              <a:rPr lang="en-US" sz="1600" b="1" dirty="0" err="1"/>
              <a:t>defavorizate</a:t>
            </a:r>
            <a:r>
              <a:rPr lang="ro-RO" b="1" dirty="0"/>
              <a:t/>
            </a:r>
            <a:br>
              <a:rPr lang="ro-RO" b="1" dirty="0"/>
            </a:br>
            <a:r>
              <a:rPr lang="ro-RO" b="1" dirty="0" smtClean="0"/>
              <a:t/>
            </a:r>
            <a:br>
              <a:rPr lang="ro-RO" b="1" dirty="0" smtClean="0"/>
            </a:br>
            <a:r>
              <a:rPr lang="ro-RO" sz="40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comunicarea in management</a:t>
            </a:r>
            <a:r>
              <a:rPr lang="ro-RO" b="1" dirty="0">
                <a:solidFill>
                  <a:srgbClr val="FF0000"/>
                </a:solidFill>
                <a:latin typeface="Algerian" panose="04020705040A02060702" pitchFamily="82" charset="0"/>
              </a:rPr>
              <a:t/>
            </a:r>
            <a:br>
              <a:rPr lang="ro-RO" b="1" dirty="0">
                <a:solidFill>
                  <a:srgbClr val="FF0000"/>
                </a:solidFill>
                <a:latin typeface="Algerian" panose="04020705040A02060702" pitchFamily="82" charset="0"/>
              </a:rPr>
            </a:br>
            <a:endParaRPr lang="ro-RO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o-RO" sz="1800" b="1" dirty="0" smtClean="0"/>
              <a:t>                                                                   </a:t>
            </a:r>
            <a:endParaRPr lang="ro-RO" sz="1800" b="1" dirty="0"/>
          </a:p>
        </p:txBody>
      </p:sp>
    </p:spTree>
    <p:extLst>
      <p:ext uri="{BB962C8B-B14F-4D97-AF65-F5344CB8AC3E}">
        <p14:creationId xmlns:p14="http://schemas.microsoft.com/office/powerpoint/2010/main" val="2233239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5380"/>
            <a:ext cx="10058400" cy="1371600"/>
          </a:xfrm>
        </p:spPr>
        <p:txBody>
          <a:bodyPr/>
          <a:lstStyle/>
          <a:p>
            <a:pPr algn="ctr"/>
            <a:r>
              <a:rPr lang="ro-RO" dirty="0"/>
              <a:t>Comunicarea in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580" y="1287887"/>
            <a:ext cx="10818254" cy="49970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o-RO" sz="24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Comunicare </a:t>
            </a:r>
            <a:r>
              <a:rPr lang="ro-RO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bilaterala</a:t>
            </a: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desfasoara in doua sensuri: 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Emitator-Receptor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Receptor-Emitator.</a:t>
            </a:r>
          </a:p>
          <a:p>
            <a:pPr marL="0" indent="0">
              <a:buNone/>
            </a:pP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Prezinta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urmatoarele </a:t>
            </a: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caracteristici:</a:t>
            </a:r>
          </a:p>
          <a:p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iese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sub controlul exclusiv al 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directorului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 interventia 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receptorilor (profesori);</a:t>
            </a:r>
            <a:endParaRPr lang="ro-R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 dezorganizata 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decat cealalta forma, deoarece receptorii (profesorii)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 posibilitatea interventiilor prin intrebari, sugestii, comentarii;</a:t>
            </a:r>
          </a:p>
          <a:p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cere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 mult 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timp,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intrucat transmiterea si receptia se pot transforma in 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discutii</a:t>
            </a:r>
            <a:endParaRPr lang="ro-R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semnificatia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mesajului poate fi verificata 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director si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 nevoie, clarificata si redefinita. </a:t>
            </a:r>
            <a:endParaRPr lang="ro-RO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Aceasta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 de comunicare, desi 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ro-RO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dezavantajul consumului de timp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 dovedeste mult mai </a:t>
            </a:r>
            <a:r>
              <a:rPr lang="ro-RO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eficienta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cazul comunicarii organizationale.</a:t>
            </a:r>
          </a:p>
          <a:p>
            <a:endParaRPr lang="ro-R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139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Comunicarea in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poate afirma ca este imposibil de gasit un aspect al </a:t>
            </a: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muncii managerului scolar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 sa nu implice comunicarea. </a:t>
            </a:r>
          </a:p>
          <a:p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Problema reala a comunicarii organizationale in mediul scolar nu este daca managerii se angajeaza sau nu in acest proces, ci </a:t>
            </a: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daca ei comunica bine sau doar satisfacator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Functiile managementului scolar nu pot fi operationalizate in lipsa comunicarii. </a:t>
            </a: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Procesele de stabilire a obiectivelor, de realizare a concordantei cu structura organizatorica, de armonizare a actiunilor cu obiectivele initiale si de eliminare a defectiunilor, de antrenare a personalului din scoala se bazeaza pe primirea si transmiterea de mesaje, deci pe comunicare.</a:t>
            </a:r>
          </a:p>
          <a:p>
            <a:endParaRPr lang="ro-RO" b="1" dirty="0"/>
          </a:p>
        </p:txBody>
      </p:sp>
    </p:spTree>
    <p:extLst>
      <p:ext uri="{BB962C8B-B14F-4D97-AF65-F5344CB8AC3E}">
        <p14:creationId xmlns:p14="http://schemas.microsoft.com/office/powerpoint/2010/main" val="2153199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Comunicarea in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ROLURI ALE COMUNICARII</a:t>
            </a:r>
            <a:endParaRPr lang="ro-R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Comunicarea </a:t>
            </a:r>
            <a:r>
              <a:rPr lang="ro-RO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stabileste si mentine relatiile dintre profesori</a:t>
            </a:r>
          </a:p>
          <a:p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Prin </a:t>
            </a:r>
            <a:r>
              <a:rPr lang="ro-RO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feed-back-ul realizat de director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comunicarea releva posibilitatile de imbunatatire a performantelor individuale si generale ale scolii.</a:t>
            </a:r>
          </a:p>
          <a:p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Aflata la baza procesului de motivare, </a:t>
            </a:r>
            <a:r>
              <a:rPr lang="ro-RO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comunicarea face posibila identificarea, cunoasterea si utilizarea corecta a diferitelor categorii de nevoi si stimulente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pentru orientarea comportamentului profesorilor spre performanta si 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satisfactii, profesionale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dar si personale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Contribuie la </a:t>
            </a:r>
            <a:r>
              <a:rPr lang="ro-RO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instaurarea relatiilor corecte si eficiente, de intelegere si acceptare reciproca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intre sefi si subordonati, colegi, persoane din interiorul si exteriorul scolii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092646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/>
              <a:t>Comunicarea in management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o-RO" dirty="0" smtClean="0"/>
              <a:t>	</a:t>
            </a:r>
            <a:r>
              <a:rPr lang="ro-R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COMUNICAREA </a:t>
            </a:r>
            <a:r>
              <a:rPr lang="ro-RO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activitatea manageriala, chiar si in domeniul invatamantului influenteaza puternic comportamentul managerului/directorului.</a:t>
            </a:r>
          </a:p>
          <a:p>
            <a:pPr marL="0" indent="0">
              <a:buNone/>
            </a:pPr>
            <a:r>
              <a:rPr lang="ro-R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Managerul/directorul, in procesul </a:t>
            </a:r>
            <a:r>
              <a:rPr lang="ro-RO" sz="26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luarii deciziilor </a:t>
            </a:r>
            <a:r>
              <a:rPr lang="ro-RO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în cadrul </a:t>
            </a:r>
            <a:r>
              <a:rPr lang="ro-R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organizaţiei pe care o conduce manifesta specific, personalizat, </a:t>
            </a:r>
            <a:r>
              <a:rPr lang="ro-RO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stilul sau de comunicare</a:t>
            </a:r>
            <a:r>
              <a:rPr lang="ro-R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Astfel: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o-R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poate </a:t>
            </a:r>
            <a:r>
              <a:rPr lang="ro-RO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să ia deciziile de unul singur</a:t>
            </a:r>
            <a:r>
              <a:rPr lang="ro-R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o-R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sau poate avea un grup restrâns de </a:t>
            </a:r>
            <a:r>
              <a:rPr lang="ro-R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profesori cu care se consulta.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o-RO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o-R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acă </a:t>
            </a:r>
            <a:r>
              <a:rPr lang="ro-RO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totuşi îi consultă pe </a:t>
            </a:r>
            <a:r>
              <a:rPr lang="ro-R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toti profesorii din scoala, va </a:t>
            </a:r>
            <a:r>
              <a:rPr lang="ro-RO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face şedinţe în care li se cere </a:t>
            </a:r>
            <a:r>
              <a:rPr lang="ro-R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acestora </a:t>
            </a:r>
            <a:r>
              <a:rPr lang="ro-RO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părerea despre deciziile </a:t>
            </a:r>
            <a:r>
              <a:rPr lang="ro-R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o-R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sau poate </a:t>
            </a:r>
            <a:r>
              <a:rPr lang="ro-RO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să le ceară părerea şi prin sugestii scrise sau prin minisondaje de opinie.</a:t>
            </a:r>
            <a:br>
              <a:rPr lang="ro-RO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o-RO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580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Comunicarea in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Competenţa managerului/directorului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 data de abilitatile lui de comunicare si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poate fi abordată în mai multe sensuri:</a:t>
            </a:r>
            <a:b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o-RO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Competenţa profesională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se referă strict la competenţa 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directorului (managerului) în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domeniul de specialitate;</a:t>
            </a:r>
            <a:b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o-RO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Competenţa organizatorică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se referă la calităţile managerului 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(directorului scolii)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în privinţa formării de echipe adecvate (selectarea şi motivarea 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profesorilor,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formarea unei structuri în care să fie plasat „omul potrivit la locul potrivit”);</a:t>
            </a:r>
            <a:b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o-RO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Competenţa social-umană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capacitatea 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directorului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 întreţine o atmosferă colegială, de a preveni şi rezolva conflictele de 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muncă.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o-R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833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Comunicarea in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o-R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Esential pentru </a:t>
            </a:r>
            <a:r>
              <a:rPr lang="ro-RO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eficienta manageriala</a:t>
            </a:r>
            <a:r>
              <a:rPr lang="ro-R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este felul 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în care </a:t>
            </a:r>
            <a:r>
              <a:rPr lang="ro-R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managerul/directorul se raporteaza la 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obiectivele </a:t>
            </a:r>
            <a:r>
              <a:rPr lang="ro-R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grupului de profesori.</a:t>
            </a:r>
          </a:p>
          <a:p>
            <a:pPr algn="just"/>
            <a:r>
              <a:rPr lang="ro-R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Aici 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pot înregistra mai multe poziţii posibile, de la liderul care se </a:t>
            </a:r>
            <a:r>
              <a:rPr lang="ro-RO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identifică total cu scopurile </a:t>
            </a:r>
            <a:r>
              <a:rPr lang="ro-RO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scolii </a:t>
            </a:r>
            <a:r>
              <a:rPr lang="ro-R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 care o conduce, 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până la cel care </a:t>
            </a:r>
            <a:r>
              <a:rPr lang="ro-RO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foloseşte </a:t>
            </a:r>
            <a:r>
              <a:rPr lang="ro-RO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scoala şi </a:t>
            </a:r>
            <a:r>
              <a:rPr lang="ro-RO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resursele sale ca pe un vehicul pentru realizarea intereselor </a:t>
            </a:r>
            <a:r>
              <a:rPr lang="ro-RO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proprii.</a:t>
            </a:r>
          </a:p>
          <a:p>
            <a:pPr algn="just"/>
            <a:r>
              <a:rPr lang="ro-R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ambele situatii sunt folosite cu succes de manager </a:t>
            </a:r>
            <a:r>
              <a:rPr lang="ro-RO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abilitatile de comunicare.</a:t>
            </a:r>
            <a:endParaRPr lang="ro-RO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953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Comunicarea in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611" y="1648496"/>
            <a:ext cx="10932017" cy="4726546"/>
          </a:xfrm>
        </p:spPr>
        <p:txBody>
          <a:bodyPr>
            <a:noAutofit/>
          </a:bodyPr>
          <a:lstStyle/>
          <a:p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Comunicarea este strans legata, in comportamentul managerial al directorului de scoala de </a:t>
            </a:r>
            <a:r>
              <a:rPr lang="ro-RO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strategiile </a:t>
            </a:r>
            <a:r>
              <a:rPr lang="ro-RO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ro-RO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motivare a profesorilor 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 care ii coordoneaza.</a:t>
            </a:r>
          </a:p>
          <a:p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cestea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 fi </a:t>
            </a:r>
            <a:r>
              <a:rPr lang="ro-R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extrinseci, intriseci, sau </a:t>
            </a:r>
            <a:r>
              <a:rPr lang="ro-RO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combinate.</a:t>
            </a:r>
            <a:endParaRPr lang="ro-RO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Atitudinea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managerului/directorului faţă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angajat/profesor este </a:t>
            </a:r>
            <a:r>
              <a:rPr lang="ro-RO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sursa motivationala forte intr-o scoala.</a:t>
            </a:r>
          </a:p>
          <a:p>
            <a:r>
              <a:rPr lang="ro-RO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poate înscrie într-o gamă diversă de posibilităţi, de la </a:t>
            </a:r>
            <a:r>
              <a:rPr lang="ro-RO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liderul intransigent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(care cere 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profesoriloe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să-şi lase probleme personale la poarta 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scolii)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până la </a:t>
            </a:r>
            <a:r>
              <a:rPr lang="ro-RO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liderul paternalist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(care foloseşte interesul faţă de oameni ca pe o monedă de schimb, instituind un pact între „şeful înţelegător” şi 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„cadrul didactic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conştiincios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”),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până la 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directorul 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centrat necondiţionat pe </a:t>
            </a:r>
            <a:r>
              <a:rPr lang="ro-R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profesor ca om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o-R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268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Comunicarea in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Procesul de comunicare poate imbraca urmatoarele </a:t>
            </a:r>
            <a:r>
              <a:rPr lang="ro-RO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forme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o-R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28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Comunicare unilaterala</a:t>
            </a:r>
            <a:endParaRPr lang="ro-RO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se desfasoara intr-un singur sens de la </a:t>
            </a:r>
            <a:r>
              <a:rPr lang="ro-R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emitator (director) 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receptor </a:t>
            </a:r>
            <a:r>
              <a:rPr lang="ro-R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(profesor/elev/parinte)</a:t>
            </a:r>
          </a:p>
          <a:p>
            <a:r>
              <a:rPr lang="ro-R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lipseste feed-back-ul. </a:t>
            </a:r>
          </a:p>
          <a:p>
            <a:pPr marL="0" indent="0">
              <a:buNone/>
            </a:pPr>
            <a:r>
              <a:rPr lang="ro-RO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Este eficienta in 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starile de urgenta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cand discutiile, dezbaterile si, chiar, simplele explicatii sunt nepermise, considerate consumatoare inutile de timp.</a:t>
            </a:r>
          </a:p>
          <a:p>
            <a:pPr marL="0" indent="0">
              <a:buNone/>
            </a:pPr>
            <a:endParaRPr lang="ro-R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dirty="0"/>
          </a:p>
        </p:txBody>
      </p:sp>
    </p:spTree>
    <p:extLst>
      <p:ext uri="{BB962C8B-B14F-4D97-AF65-F5344CB8AC3E}">
        <p14:creationId xmlns:p14="http://schemas.microsoft.com/office/powerpoint/2010/main" val="1836329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Comunicarea in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o-RO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Caracteristicile acestei forme de comunicare 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sunt:</a:t>
            </a:r>
          </a:p>
          <a:p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plasarea sub 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controlul exclusiv 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</a:t>
            </a:r>
            <a:r>
              <a:rPr lang="ro-R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emitatorului (directorului);</a:t>
            </a:r>
            <a:endParaRPr lang="ro-R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desfasurarea rapida;</a:t>
            </a:r>
          </a:p>
          <a:p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bazarea pe 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presupunerea concordantei 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mesajelor </a:t>
            </a:r>
            <a:r>
              <a:rPr lang="ro-R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transmise de director 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a celor </a:t>
            </a:r>
            <a:r>
              <a:rPr lang="ro-R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receptate (de profesori/elevi).</a:t>
            </a:r>
            <a:endParaRPr lang="ro-R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800" dirty="0"/>
          </a:p>
        </p:txBody>
      </p:sp>
    </p:spTree>
    <p:extLst>
      <p:ext uri="{BB962C8B-B14F-4D97-AF65-F5344CB8AC3E}">
        <p14:creationId xmlns:p14="http://schemas.microsoft.com/office/powerpoint/2010/main" val="3468899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129</TotalTime>
  <Words>310</Words>
  <Application>Microsoft Office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Algerian</vt:lpstr>
      <vt:lpstr>Garamond</vt:lpstr>
      <vt:lpstr>Times New Roman</vt:lpstr>
      <vt:lpstr>Wingdings</vt:lpstr>
      <vt:lpstr>Savon</vt:lpstr>
      <vt:lpstr>  A 3.3. Platforma educationala online pentru sprijin  Resurse pentru dezvoltarea unui management instituțional antreprenorial de calitate în școli defavorizate  comunicarea in management </vt:lpstr>
      <vt:lpstr>Comunicarea in management</vt:lpstr>
      <vt:lpstr>Comunicarea in management</vt:lpstr>
      <vt:lpstr>Comunicarea in management</vt:lpstr>
      <vt:lpstr>Comunicarea in management</vt:lpstr>
      <vt:lpstr>Comunicarea in management</vt:lpstr>
      <vt:lpstr>Comunicarea in management</vt:lpstr>
      <vt:lpstr>Comunicarea in management</vt:lpstr>
      <vt:lpstr>Comunicarea in management</vt:lpstr>
      <vt:lpstr>Comunicarea in management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3.3. Platforma educationala online pentru sprijin  Resurse pentru dezvoltarea unui management instituțional antreprenorial de calitate în școli defavorizate  comunicarea in management</dc:title>
  <dc:creator>Calculator</dc:creator>
  <cp:lastModifiedBy>Windows User</cp:lastModifiedBy>
  <cp:revision>11</cp:revision>
  <cp:lastPrinted>2018-10-16T06:25:37Z</cp:lastPrinted>
  <dcterms:created xsi:type="dcterms:W3CDTF">2018-09-28T11:53:45Z</dcterms:created>
  <dcterms:modified xsi:type="dcterms:W3CDTF">2018-10-16T06:26:06Z</dcterms:modified>
</cp:coreProperties>
</file>