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0" d="100"/>
          <a:sy n="60" d="100"/>
        </p:scale>
        <p:origin x="96"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12/12/2018</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12/12/2018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12/12/2018</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87887" y="1964267"/>
            <a:ext cx="9872238" cy="2421464"/>
          </a:xfrm>
        </p:spPr>
        <p:txBody>
          <a:bodyPr>
            <a:normAutofit/>
          </a:bodyPr>
          <a:lstStyle/>
          <a:p>
            <a:r>
              <a:rPr lang="ro-RO" sz="2200" b="1" dirty="0"/>
              <a:t>A 3.3. Platforma educationala online pentru sprijin </a:t>
            </a:r>
            <a:r>
              <a:rPr lang="ro-RO" sz="2200" dirty="0"/>
              <a:t/>
            </a:r>
            <a:br>
              <a:rPr lang="ro-RO" sz="2200" dirty="0"/>
            </a:br>
            <a:r>
              <a:rPr lang="en-US" sz="2200" b="1" dirty="0" err="1"/>
              <a:t>Resurse</a:t>
            </a:r>
            <a:r>
              <a:rPr lang="en-US" sz="2200" b="1" dirty="0"/>
              <a:t> </a:t>
            </a:r>
            <a:r>
              <a:rPr lang="en-US" sz="2200" b="1" dirty="0" err="1"/>
              <a:t>pentru</a:t>
            </a:r>
            <a:r>
              <a:rPr lang="en-US" sz="2200" b="1" dirty="0"/>
              <a:t> </a:t>
            </a:r>
            <a:r>
              <a:rPr lang="en-US" sz="2200" b="1" dirty="0" err="1"/>
              <a:t>dezvoltarea</a:t>
            </a:r>
            <a:r>
              <a:rPr lang="en-US" sz="2200" b="1" dirty="0"/>
              <a:t> </a:t>
            </a:r>
            <a:r>
              <a:rPr lang="en-US" sz="2200" b="1" dirty="0" err="1"/>
              <a:t>unui</a:t>
            </a:r>
            <a:r>
              <a:rPr lang="en-US" sz="2200" b="1" dirty="0"/>
              <a:t> management </a:t>
            </a:r>
            <a:r>
              <a:rPr lang="en-US" sz="2200" b="1" dirty="0" err="1"/>
              <a:t>instituțional</a:t>
            </a:r>
            <a:r>
              <a:rPr lang="en-US" sz="2200" b="1" dirty="0"/>
              <a:t> </a:t>
            </a:r>
            <a:r>
              <a:rPr lang="en-US" sz="2200" b="1" dirty="0" err="1"/>
              <a:t>antreprenorial</a:t>
            </a:r>
            <a:r>
              <a:rPr lang="en-US" sz="2200" b="1" dirty="0"/>
              <a:t> de </a:t>
            </a:r>
            <a:r>
              <a:rPr lang="en-US" sz="2200" b="1" dirty="0" err="1"/>
              <a:t>calitate</a:t>
            </a:r>
            <a:r>
              <a:rPr lang="en-US" sz="2200" b="1" dirty="0"/>
              <a:t> </a:t>
            </a:r>
            <a:r>
              <a:rPr lang="en-US" sz="2200" b="1" dirty="0" err="1"/>
              <a:t>în</a:t>
            </a:r>
            <a:r>
              <a:rPr lang="en-US" sz="2200" b="1" dirty="0"/>
              <a:t> </a:t>
            </a:r>
            <a:r>
              <a:rPr lang="en-US" sz="2200" b="1" dirty="0" err="1"/>
              <a:t>școli</a:t>
            </a:r>
            <a:r>
              <a:rPr lang="en-US" sz="2200" b="1" dirty="0"/>
              <a:t> </a:t>
            </a:r>
            <a:r>
              <a:rPr lang="en-US" sz="2200" b="1" dirty="0" err="1"/>
              <a:t>defavorizate</a:t>
            </a:r>
            <a:r>
              <a:rPr lang="ro-RO" b="1" dirty="0"/>
              <a:t/>
            </a:r>
            <a:br>
              <a:rPr lang="ro-RO" b="1" dirty="0"/>
            </a:br>
            <a:endParaRPr lang="ro-RO" dirty="0"/>
          </a:p>
        </p:txBody>
      </p:sp>
      <p:sp>
        <p:nvSpPr>
          <p:cNvPr id="3" name="Subtitle 2"/>
          <p:cNvSpPr>
            <a:spLocks noGrp="1"/>
          </p:cNvSpPr>
          <p:nvPr>
            <p:ph type="subTitle" idx="1"/>
          </p:nvPr>
        </p:nvSpPr>
        <p:spPr>
          <a:xfrm>
            <a:off x="1747233" y="4141034"/>
            <a:ext cx="9676328" cy="2002189"/>
          </a:xfrm>
        </p:spPr>
        <p:txBody>
          <a:bodyPr>
            <a:normAutofit/>
          </a:bodyPr>
          <a:lstStyle/>
          <a:p>
            <a:pPr algn="ctr"/>
            <a:r>
              <a:rPr lang="ro-RO" sz="4000" b="1" dirty="0">
                <a:latin typeface="Algerian" panose="04020705040A02060702" pitchFamily="82" charset="0"/>
              </a:rPr>
              <a:t>FEMEI MANAGER VS. BARBATI MANAGER</a:t>
            </a:r>
          </a:p>
          <a:p>
            <a:pPr algn="ctr"/>
            <a:endParaRPr lang="ro-RO" sz="2000" b="1" dirty="0">
              <a:latin typeface="Algerian" panose="04020705040A02060702" pitchFamily="82" charset="0"/>
            </a:endParaRPr>
          </a:p>
          <a:p>
            <a:pPr algn="ctr"/>
            <a:endParaRPr lang="ro-RO" sz="4000" b="1" dirty="0">
              <a:latin typeface="Algerian" panose="04020705040A02060702" pitchFamily="82" charset="0"/>
            </a:endParaRPr>
          </a:p>
          <a:p>
            <a:pPr algn="ctr"/>
            <a:endParaRPr lang="ro-RO" sz="4000" b="1" dirty="0">
              <a:latin typeface="Algerian" panose="04020705040A02060702" pitchFamily="82" charset="0"/>
            </a:endParaRPr>
          </a:p>
        </p:txBody>
      </p:sp>
    </p:spTree>
    <p:extLst>
      <p:ext uri="{BB962C8B-B14F-4D97-AF65-F5344CB8AC3E}">
        <p14:creationId xmlns:p14="http://schemas.microsoft.com/office/powerpoint/2010/main" val="2477027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FEMEI MANAGER VS. BARBATI MANAGER</a:t>
            </a:r>
          </a:p>
        </p:txBody>
      </p:sp>
      <p:sp>
        <p:nvSpPr>
          <p:cNvPr id="3" name="Content Placeholder 2"/>
          <p:cNvSpPr>
            <a:spLocks noGrp="1"/>
          </p:cNvSpPr>
          <p:nvPr>
            <p:ph idx="1"/>
          </p:nvPr>
        </p:nvSpPr>
        <p:spPr/>
        <p:txBody>
          <a:bodyPr/>
          <a:lstStyle/>
          <a:p>
            <a:pPr algn="just"/>
            <a:r>
              <a:rPr lang="ro-RO" sz="2400" dirty="0">
                <a:latin typeface="Times New Roman" panose="02020603050405020304" pitchFamily="18" charset="0"/>
                <a:cs typeface="Times New Roman" panose="02020603050405020304" pitchFamily="18" charset="0"/>
              </a:rPr>
              <a:t>In ceea ce priveste rolul femeii de manager sau de lider, se considera ca cele doua notiuni nu trebuie sa se excluda reciproc in cazul conducerii unei afaceri. </a:t>
            </a:r>
          </a:p>
          <a:p>
            <a:pPr algn="just"/>
            <a:r>
              <a:rPr lang="ro-RO" sz="2400" dirty="0">
                <a:latin typeface="Times New Roman" panose="02020603050405020304" pitchFamily="18" charset="0"/>
                <a:cs typeface="Times New Roman" panose="02020603050405020304" pitchFamily="18" charset="0"/>
              </a:rPr>
              <a:t>Dimpotriva, un manager care este si lider al organizatiei este conducatorul perfect, pentru ca are si abilitati de a dezvolta afacerea in mediul extern, dar stie si cum sa se poarte cu angajatii, astfel incat si mediul intern sa fie unul favorabil businessului in sine.</a:t>
            </a:r>
          </a:p>
          <a:p>
            <a:endParaRPr lang="ro-RO" dirty="0"/>
          </a:p>
        </p:txBody>
      </p:sp>
    </p:spTree>
    <p:extLst>
      <p:ext uri="{BB962C8B-B14F-4D97-AF65-F5344CB8AC3E}">
        <p14:creationId xmlns:p14="http://schemas.microsoft.com/office/powerpoint/2010/main" val="987441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FEMEI MANAGER VS. BARBATI MANAGER</a:t>
            </a:r>
          </a:p>
        </p:txBody>
      </p:sp>
      <p:sp>
        <p:nvSpPr>
          <p:cNvPr id="3" name="Content Placeholder 2"/>
          <p:cNvSpPr>
            <a:spLocks noGrp="1"/>
          </p:cNvSpPr>
          <p:nvPr>
            <p:ph idx="1"/>
          </p:nvPr>
        </p:nvSpPr>
        <p:spPr/>
        <p:txBody>
          <a:bodyPr>
            <a:normAutofit/>
          </a:bodyPr>
          <a:lstStyle/>
          <a:p>
            <a:pPr algn="just"/>
            <a:r>
              <a:rPr lang="ro-RO" sz="2400" dirty="0">
                <a:latin typeface="Times New Roman" panose="02020603050405020304" pitchFamily="18" charset="0"/>
                <a:cs typeface="Times New Roman" panose="02020603050405020304" pitchFamily="18" charset="0"/>
              </a:rPr>
              <a:t>Raspunsul este simplu: </a:t>
            </a:r>
            <a:r>
              <a:rPr lang="ro-RO" sz="2400" b="1" dirty="0">
                <a:latin typeface="Times New Roman" panose="02020603050405020304" pitchFamily="18" charset="0"/>
                <a:cs typeface="Times New Roman" panose="02020603050405020304" pitchFamily="18" charset="0"/>
              </a:rPr>
              <a:t>si femeile si barbatii au locul lor intr-o companie. Fara urme de discriminare si accese feministe sau misogine, observam cu ochiul</a:t>
            </a:r>
            <a:r>
              <a:rPr lang="ro-RO" sz="2400" dirty="0">
                <a:latin typeface="Times New Roman" panose="02020603050405020304" pitchFamily="18" charset="0"/>
                <a:cs typeface="Times New Roman" panose="02020603050405020304" pitchFamily="18" charset="0"/>
              </a:rPr>
              <a:t> liber ca cel mai important </a:t>
            </a:r>
            <a:r>
              <a:rPr lang="ro-RO" sz="2400" b="1" dirty="0">
                <a:latin typeface="Times New Roman" panose="02020603050405020304" pitchFamily="18" charset="0"/>
                <a:cs typeface="Times New Roman" panose="02020603050405020304" pitchFamily="18" charset="0"/>
              </a:rPr>
              <a:t>lucru intr-o companie, societate sau lume, populata atat de femei, cat si de barbati, este ca si femeile si barbatii sa isi asume ceea ce stiu sa faca si mai ales, ceea ce nu stiu.</a:t>
            </a:r>
            <a:endParaRPr lang="ro-RO" sz="2400" dirty="0">
              <a:latin typeface="Times New Roman" panose="02020603050405020304" pitchFamily="18" charset="0"/>
              <a:cs typeface="Times New Roman" panose="02020603050405020304" pitchFamily="18" charset="0"/>
            </a:endParaRPr>
          </a:p>
          <a:p>
            <a:pPr algn="just"/>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7523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FEMEI MANAGER VS. BARBATI MANAGER</a:t>
            </a:r>
          </a:p>
        </p:txBody>
      </p:sp>
      <p:sp>
        <p:nvSpPr>
          <p:cNvPr id="3" name="Content Placeholder 2"/>
          <p:cNvSpPr>
            <a:spLocks noGrp="1"/>
          </p:cNvSpPr>
          <p:nvPr>
            <p:ph idx="1"/>
          </p:nvPr>
        </p:nvSpPr>
        <p:spPr>
          <a:xfrm>
            <a:off x="1059288" y="2386765"/>
            <a:ext cx="10131425" cy="3649133"/>
          </a:xfrm>
        </p:spPr>
        <p:txBody>
          <a:bodyPr>
            <a:normAutofit fontScale="92500" lnSpcReduction="10000"/>
          </a:bodyPr>
          <a:lstStyle/>
          <a:p>
            <a:pPr algn="just"/>
            <a:r>
              <a:rPr lang="ro-RO" sz="2400" dirty="0">
                <a:latin typeface="Times New Roman" panose="02020603050405020304" pitchFamily="18" charset="0"/>
                <a:cs typeface="Times New Roman" panose="02020603050405020304" pitchFamily="18" charset="0"/>
              </a:rPr>
              <a:t>Potrivit statisticii intocmite de Perspective Group (2008), </a:t>
            </a:r>
            <a:r>
              <a:rPr lang="ro-RO" sz="2400" b="1" dirty="0">
                <a:latin typeface="Times New Roman" panose="02020603050405020304" pitchFamily="18" charset="0"/>
                <a:cs typeface="Times New Roman" panose="02020603050405020304" pitchFamily="18" charset="0"/>
              </a:rPr>
              <a:t>femeile promovate in pozitii de management se intalnesc intr-o proportie de 70% in servicii si doar 30% in domeniul tehnic. </a:t>
            </a:r>
            <a:endParaRPr lang="ro-RO" sz="2400" dirty="0">
              <a:latin typeface="Times New Roman" panose="02020603050405020304" pitchFamily="18" charset="0"/>
              <a:cs typeface="Times New Roman" panose="02020603050405020304" pitchFamily="18" charset="0"/>
            </a:endParaRPr>
          </a:p>
          <a:p>
            <a:pPr algn="just"/>
            <a:r>
              <a:rPr lang="ro-RO" sz="2400" dirty="0">
                <a:latin typeface="Times New Roman" panose="02020603050405020304" pitchFamily="18" charset="0"/>
                <a:cs typeface="Times New Roman" panose="02020603050405020304" pitchFamily="18" charset="0"/>
              </a:rPr>
              <a:t>Astfel, aflam ca avem ocazia sa intalnim multe femei in pozitii de top, in urmatoarele </a:t>
            </a:r>
            <a:r>
              <a:rPr lang="ro-RO" sz="2400" b="1" dirty="0">
                <a:latin typeface="Times New Roman" panose="02020603050405020304" pitchFamily="18" charset="0"/>
                <a:cs typeface="Times New Roman" panose="02020603050405020304" pitchFamily="18" charset="0"/>
              </a:rPr>
              <a:t>domenii</a:t>
            </a:r>
            <a:r>
              <a:rPr lang="ro-RO" sz="2400" dirty="0">
                <a:latin typeface="Times New Roman" panose="02020603050405020304" pitchFamily="18" charset="0"/>
                <a:cs typeface="Times New Roman" panose="02020603050405020304" pitchFamily="18" charset="0"/>
              </a:rPr>
              <a:t>: </a:t>
            </a:r>
            <a:r>
              <a:rPr lang="ro-RO" sz="2400" i="1" dirty="0">
                <a:latin typeface="Times New Roman" panose="02020603050405020304" pitchFamily="18" charset="0"/>
                <a:cs typeface="Times New Roman" panose="02020603050405020304" pitchFamily="18" charset="0"/>
              </a:rPr>
              <a:t>publicitate, relatii publice, resurse umane, sanitar, marketing, arhitectura, design, financiar, marketing research</a:t>
            </a:r>
            <a:r>
              <a:rPr lang="ro-RO" sz="2400" dirty="0">
                <a:latin typeface="Times New Roman" panose="02020603050405020304" pitchFamily="18" charset="0"/>
                <a:cs typeface="Times New Roman" panose="02020603050405020304" pitchFamily="18" charset="0"/>
              </a:rPr>
              <a:t>. </a:t>
            </a:r>
          </a:p>
          <a:p>
            <a:pPr algn="just"/>
            <a:r>
              <a:rPr lang="ro-RO" sz="2400" dirty="0">
                <a:latin typeface="Times New Roman" panose="02020603050405020304" pitchFamily="18" charset="0"/>
                <a:cs typeface="Times New Roman" panose="02020603050405020304" pitchFamily="18" charset="0"/>
              </a:rPr>
              <a:t>Barbatii sunt lasati sa isi demonstreze abilitatile in </a:t>
            </a:r>
            <a:r>
              <a:rPr lang="ro-RO" sz="2400" b="1" dirty="0">
                <a:latin typeface="Times New Roman" panose="02020603050405020304" pitchFamily="18" charset="0"/>
                <a:cs typeface="Times New Roman" panose="02020603050405020304" pitchFamily="18" charset="0"/>
              </a:rPr>
              <a:t>domeniile tehnice</a:t>
            </a:r>
            <a:r>
              <a:rPr lang="ro-RO" sz="2400" dirty="0">
                <a:latin typeface="Times New Roman" panose="02020603050405020304" pitchFamily="18" charset="0"/>
                <a:cs typeface="Times New Roman" panose="02020603050405020304" pitchFamily="18" charset="0"/>
              </a:rPr>
              <a:t>. </a:t>
            </a:r>
            <a:r>
              <a:rPr lang="ro-RO" sz="2400" b="1" dirty="0">
                <a:latin typeface="Times New Roman" panose="02020603050405020304" pitchFamily="18" charset="0"/>
                <a:cs typeface="Times New Roman" panose="02020603050405020304" pitchFamily="18" charset="0"/>
              </a:rPr>
              <a:t>Diplomatia, creativitatea, empatia</a:t>
            </a:r>
            <a:r>
              <a:rPr lang="ro-RO" sz="2400" dirty="0">
                <a:latin typeface="Times New Roman" panose="02020603050405020304" pitchFamily="18" charset="0"/>
                <a:cs typeface="Times New Roman" panose="02020603050405020304" pitchFamily="18" charset="0"/>
              </a:rPr>
              <a:t>, </a:t>
            </a:r>
            <a:r>
              <a:rPr lang="ro-RO" sz="2400" b="1" dirty="0">
                <a:latin typeface="Times New Roman" panose="02020603050405020304" pitchFamily="18" charset="0"/>
                <a:cs typeface="Times New Roman" panose="02020603050405020304" pitchFamily="18" charset="0"/>
              </a:rPr>
              <a:t>atentia lor asupra detaliilor</a:t>
            </a:r>
            <a:r>
              <a:rPr lang="ro-RO" sz="2400" dirty="0">
                <a:latin typeface="Times New Roman" panose="02020603050405020304" pitchFamily="18" charset="0"/>
                <a:cs typeface="Times New Roman" panose="02020603050405020304" pitchFamily="18" charset="0"/>
              </a:rPr>
              <a:t> sunt asa-numitele "</a:t>
            </a:r>
            <a:r>
              <a:rPr lang="ro-RO" sz="2400" i="1" dirty="0">
                <a:latin typeface="Times New Roman" panose="02020603050405020304" pitchFamily="18" charset="0"/>
                <a:cs typeface="Times New Roman" panose="02020603050405020304" pitchFamily="18" charset="0"/>
              </a:rPr>
              <a:t>soft skills</a:t>
            </a:r>
            <a:r>
              <a:rPr lang="ro-RO" sz="2400" dirty="0">
                <a:latin typeface="Times New Roman" panose="02020603050405020304" pitchFamily="18" charset="0"/>
                <a:cs typeface="Times New Roman" panose="02020603050405020304" pitchFamily="18" charset="0"/>
              </a:rPr>
              <a:t>", cateva dintre motivele pentru care tot mai multe femei "fac cariera" in domeniile anterior amintite. </a:t>
            </a:r>
          </a:p>
          <a:p>
            <a:endParaRPr lang="ro-RO" dirty="0"/>
          </a:p>
        </p:txBody>
      </p:sp>
    </p:spTree>
    <p:extLst>
      <p:ext uri="{BB962C8B-B14F-4D97-AF65-F5344CB8AC3E}">
        <p14:creationId xmlns:p14="http://schemas.microsoft.com/office/powerpoint/2010/main" val="802484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FEMEI MANAGER VS. BARBATI MANAGER</a:t>
            </a:r>
          </a:p>
        </p:txBody>
      </p:sp>
      <p:sp>
        <p:nvSpPr>
          <p:cNvPr id="3" name="Content Placeholder 2"/>
          <p:cNvSpPr>
            <a:spLocks noGrp="1"/>
          </p:cNvSpPr>
          <p:nvPr>
            <p:ph idx="1"/>
          </p:nvPr>
        </p:nvSpPr>
        <p:spPr>
          <a:xfrm>
            <a:off x="1046409" y="2065867"/>
            <a:ext cx="10131425" cy="4284491"/>
          </a:xfrm>
        </p:spPr>
        <p:txBody>
          <a:bodyPr>
            <a:noAutofit/>
          </a:bodyPr>
          <a:lstStyle/>
          <a:p>
            <a:pPr algn="just"/>
            <a:r>
              <a:rPr lang="ro-RO" sz="2400" dirty="0">
                <a:latin typeface="Times New Roman" panose="02020603050405020304" pitchFamily="18" charset="0"/>
                <a:cs typeface="Times New Roman" panose="02020603050405020304" pitchFamily="18" charset="0"/>
              </a:rPr>
              <a:t>Alte trasaturi ale femeilor, incadrate la "soft skills": </a:t>
            </a:r>
            <a:r>
              <a:rPr lang="ro-RO" sz="2400" b="1" dirty="0">
                <a:latin typeface="Times New Roman" panose="02020603050405020304" pitchFamily="18" charset="0"/>
                <a:cs typeface="Times New Roman" panose="02020603050405020304" pitchFamily="18" charset="0"/>
              </a:rPr>
              <a:t>stiu sa se faca mai usor placute, sunt mai comunicative decat barbatii, pun mai multa emotie si pasiune in ceea ce fac.</a:t>
            </a:r>
            <a:r>
              <a:rPr lang="ro-RO" sz="2400" dirty="0">
                <a:latin typeface="Times New Roman" panose="02020603050405020304" pitchFamily="18" charset="0"/>
                <a:cs typeface="Times New Roman" panose="02020603050405020304" pitchFamily="18" charset="0"/>
              </a:rPr>
              <a:t> </a:t>
            </a:r>
          </a:p>
          <a:p>
            <a:pPr algn="just"/>
            <a:r>
              <a:rPr lang="ro-RO" sz="2400" dirty="0">
                <a:latin typeface="Times New Roman" panose="02020603050405020304" pitchFamily="18" charset="0"/>
                <a:cs typeface="Times New Roman" panose="02020603050405020304" pitchFamily="18" charset="0"/>
              </a:rPr>
              <a:t>Barbatii se axeaza mai degraba pe indeplinirea sarcinilor decat pe gestionarea relatiilor interumane.</a:t>
            </a:r>
          </a:p>
          <a:p>
            <a:pPr algn="just"/>
            <a:r>
              <a:rPr lang="ro-RO" sz="2400" dirty="0">
                <a:latin typeface="Times New Roman" panose="02020603050405020304" pitchFamily="18" charset="0"/>
                <a:cs typeface="Times New Roman" panose="02020603050405020304" pitchFamily="18" charset="0"/>
              </a:rPr>
              <a:t> 	Femeile au o capacitate crescuta de a construi si mentine relatii sociale. Astfel, ele joaca de multe ori </a:t>
            </a:r>
            <a:r>
              <a:rPr lang="ro-RO" sz="2400" b="1" dirty="0">
                <a:latin typeface="Times New Roman" panose="02020603050405020304" pitchFamily="18" charset="0"/>
                <a:cs typeface="Times New Roman" panose="02020603050405020304" pitchFamily="18" charset="0"/>
              </a:rPr>
              <a:t>rolul de coagulant si catalizator intr-un colectiv</a:t>
            </a:r>
            <a:r>
              <a:rPr lang="ro-RO" sz="2400" dirty="0">
                <a:latin typeface="Times New Roman" panose="02020603050405020304" pitchFamily="18" charset="0"/>
                <a:cs typeface="Times New Roman" panose="02020603050405020304" pitchFamily="18" charset="0"/>
              </a:rPr>
              <a:t>, pot gestiona mai bine o situatie de criza, sunt mai rabdatoare si au simtul intuitiei mai bine dezvoltat. </a:t>
            </a:r>
          </a:p>
          <a:p>
            <a:pPr algn="just"/>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4637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FEMEI MANAGER VS. BARBATI MANAGER</a:t>
            </a:r>
          </a:p>
        </p:txBody>
      </p:sp>
      <p:sp>
        <p:nvSpPr>
          <p:cNvPr id="3" name="Content Placeholder 2"/>
          <p:cNvSpPr>
            <a:spLocks noGrp="1"/>
          </p:cNvSpPr>
          <p:nvPr>
            <p:ph idx="1"/>
          </p:nvPr>
        </p:nvSpPr>
        <p:spPr>
          <a:xfrm>
            <a:off x="840348" y="2065867"/>
            <a:ext cx="10131425" cy="4940240"/>
          </a:xfrm>
        </p:spPr>
        <p:txBody>
          <a:bodyPr>
            <a:normAutofit/>
          </a:bodyPr>
          <a:lstStyle/>
          <a:p>
            <a:pPr algn="just"/>
            <a:r>
              <a:rPr lang="ro-RO" sz="2400" dirty="0">
                <a:latin typeface="Times New Roman" panose="02020603050405020304" pitchFamily="18" charset="0"/>
                <a:cs typeface="Times New Roman" panose="02020603050405020304" pitchFamily="18" charset="0"/>
              </a:rPr>
              <a:t>Potrivit aceleiasi statistici, rata de promovare a femeilor in cadrul aceleiasi companii este de 60%, procent care a incurajat multe femei active. Femeia nu mai este asociata doar cu gospodaria, ci si cu o cariera de succes. </a:t>
            </a:r>
          </a:p>
          <a:p>
            <a:pPr algn="just"/>
            <a:r>
              <a:rPr lang="ro-RO" sz="2400" dirty="0">
                <a:latin typeface="Times New Roman" panose="02020603050405020304" pitchFamily="18" charset="0"/>
                <a:cs typeface="Times New Roman" panose="02020603050405020304" pitchFamily="18" charset="0"/>
              </a:rPr>
              <a:t>In prezent, la </a:t>
            </a:r>
            <a:r>
              <a:rPr lang="ro-RO" sz="2400" b="1" dirty="0">
                <a:latin typeface="Times New Roman" panose="02020603050405020304" pitchFamily="18" charset="0"/>
                <a:cs typeface="Times New Roman" panose="02020603050405020304" pitchFamily="18" charset="0"/>
              </a:rPr>
              <a:t>nivel mondial, femeile detin de trei ori mai multe pozitii manageriale decat cu zece ani in urma.</a:t>
            </a:r>
          </a:p>
          <a:p>
            <a:pPr algn="just"/>
            <a:r>
              <a:rPr lang="ro-RO" sz="2400" dirty="0">
                <a:latin typeface="Times New Roman" panose="02020603050405020304" pitchFamily="18" charset="0"/>
                <a:cs typeface="Times New Roman" panose="02020603050405020304" pitchFamily="18" charset="0"/>
              </a:rPr>
              <a:t>Desi s-a vorbit mult despre emanciparea femeii in ultimele doua decenii, ramanem tributari unor </a:t>
            </a:r>
            <a:r>
              <a:rPr lang="ro-RO" sz="2400" b="1" dirty="0">
                <a:latin typeface="Times New Roman" panose="02020603050405020304" pitchFamily="18" charset="0"/>
                <a:cs typeface="Times New Roman" panose="02020603050405020304" pitchFamily="18" charset="0"/>
              </a:rPr>
              <a:t>prejudecati care fac ca femeia sa fie mai putin apreciata profesional.</a:t>
            </a:r>
            <a:r>
              <a:rPr lang="ro-RO" sz="2400" dirty="0">
                <a:latin typeface="Times New Roman" panose="02020603050405020304" pitchFamily="18" charset="0"/>
                <a:cs typeface="Times New Roman" panose="02020603050405020304" pitchFamily="18" charset="0"/>
              </a:rPr>
              <a:t> Dezvoltarea unei cariere de succes a devenit un subiect de discutie pentru femei abia dupa anii '90. Pana atunci, mentalul colectiv asocia femeia cu gospodaria. Drept consecinta, in </a:t>
            </a:r>
            <a:r>
              <a:rPr lang="ro-RO" sz="2400" b="1" dirty="0">
                <a:latin typeface="Times New Roman" panose="02020603050405020304" pitchFamily="18" charset="0"/>
                <a:cs typeface="Times New Roman" panose="02020603050405020304" pitchFamily="18" charset="0"/>
              </a:rPr>
              <a:t>psihologia colectiva femeia ramane in continuare subordonata barbatului, inclusiv in cariera</a:t>
            </a:r>
            <a:r>
              <a:rPr lang="ro-RO" sz="2400" dirty="0">
                <a:latin typeface="Times New Roman" panose="02020603050405020304" pitchFamily="18" charset="0"/>
                <a:cs typeface="Times New Roman" panose="02020603050405020304" pitchFamily="18" charset="0"/>
              </a:rPr>
              <a:t>.</a:t>
            </a:r>
          </a:p>
          <a:p>
            <a:endParaRPr lang="ro-RO" dirty="0"/>
          </a:p>
          <a:p>
            <a:endParaRPr lang="ro-RO" dirty="0"/>
          </a:p>
        </p:txBody>
      </p:sp>
    </p:spTree>
    <p:extLst>
      <p:ext uri="{BB962C8B-B14F-4D97-AF65-F5344CB8AC3E}">
        <p14:creationId xmlns:p14="http://schemas.microsoft.com/office/powerpoint/2010/main" val="2270405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FEMEI MANAGER VS. BARBATI MANAGER</a:t>
            </a:r>
          </a:p>
        </p:txBody>
      </p:sp>
      <p:sp>
        <p:nvSpPr>
          <p:cNvPr id="3" name="Content Placeholder 2"/>
          <p:cNvSpPr>
            <a:spLocks noGrp="1"/>
          </p:cNvSpPr>
          <p:nvPr>
            <p:ph idx="1"/>
          </p:nvPr>
        </p:nvSpPr>
        <p:spPr/>
        <p:txBody>
          <a:bodyPr/>
          <a:lstStyle/>
          <a:p>
            <a:pPr algn="just"/>
            <a:r>
              <a:rPr lang="ro-RO" sz="2400" dirty="0">
                <a:latin typeface="Times New Roman" panose="02020603050405020304" pitchFamily="18" charset="0"/>
                <a:cs typeface="Times New Roman" panose="02020603050405020304" pitchFamily="18" charset="0"/>
              </a:rPr>
              <a:t>O alta piedica in ascensiunea profesionala a femeilor este </a:t>
            </a:r>
            <a:r>
              <a:rPr lang="ro-RO" sz="2400" b="1" dirty="0">
                <a:latin typeface="Times New Roman" panose="02020603050405020304" pitchFamily="18" charset="0"/>
                <a:cs typeface="Times New Roman" panose="02020603050405020304" pitchFamily="18" charset="0"/>
              </a:rPr>
              <a:t>nevoia de continuitate (concediile de maternitate, de pilda)</a:t>
            </a:r>
            <a:r>
              <a:rPr lang="ro-RO" sz="2400" dirty="0">
                <a:latin typeface="Times New Roman" panose="02020603050405020304" pitchFamily="18" charset="0"/>
                <a:cs typeface="Times New Roman" panose="02020603050405020304" pitchFamily="18" charset="0"/>
              </a:rPr>
              <a:t> pe care companiile o resimt in raport cu angajatii, dar si "eternul razboi masculin – feminin". "Atunci cand majoritatea persoanelor de decizie dintr-o companie sunt barbati, exista o tendinta de aliere: barbatii negociaza cel mai bine intre ei, trateaza de la egal la egal si formeaza o tabara comuna, inaccesibila femeilor. </a:t>
            </a:r>
          </a:p>
          <a:p>
            <a:endParaRPr lang="ro-RO" dirty="0"/>
          </a:p>
        </p:txBody>
      </p:sp>
    </p:spTree>
    <p:extLst>
      <p:ext uri="{BB962C8B-B14F-4D97-AF65-F5344CB8AC3E}">
        <p14:creationId xmlns:p14="http://schemas.microsoft.com/office/powerpoint/2010/main" val="1720652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FEMEI MANAGER VS. BARBATI MANAGER</a:t>
            </a:r>
          </a:p>
        </p:txBody>
      </p:sp>
      <p:sp>
        <p:nvSpPr>
          <p:cNvPr id="3" name="Content Placeholder 2"/>
          <p:cNvSpPr>
            <a:spLocks noGrp="1"/>
          </p:cNvSpPr>
          <p:nvPr>
            <p:ph idx="1"/>
          </p:nvPr>
        </p:nvSpPr>
        <p:spPr>
          <a:xfrm>
            <a:off x="749168" y="2240925"/>
            <a:ext cx="10131425" cy="4039674"/>
          </a:xfrm>
        </p:spPr>
        <p:txBody>
          <a:bodyPr>
            <a:normAutofit/>
          </a:bodyPr>
          <a:lstStyle/>
          <a:p>
            <a:pPr algn="just"/>
            <a:r>
              <a:rPr lang="ro-RO" sz="2400" dirty="0">
                <a:latin typeface="Times New Roman" panose="02020603050405020304" pitchFamily="18" charset="0"/>
                <a:cs typeface="Times New Roman" panose="02020603050405020304" pitchFamily="18" charset="0"/>
              </a:rPr>
              <a:t>Potrivit studiului, se pare ca femeile </a:t>
            </a:r>
            <a:r>
              <a:rPr lang="ro-RO" sz="2400" b="1" dirty="0">
                <a:latin typeface="Times New Roman" panose="02020603050405020304" pitchFamily="18" charset="0"/>
                <a:cs typeface="Times New Roman" panose="02020603050405020304" pitchFamily="18" charset="0"/>
              </a:rPr>
              <a:t>sunt mai putin promovate in functii decat barbatii, i</a:t>
            </a:r>
            <a:r>
              <a:rPr lang="ro-RO" sz="2400" dirty="0">
                <a:latin typeface="Times New Roman" panose="02020603050405020304" pitchFamily="18" charset="0"/>
                <a:cs typeface="Times New Roman" panose="02020603050405020304" pitchFamily="18" charset="0"/>
              </a:rPr>
              <a:t>ar o parte dintre motive ar fi: </a:t>
            </a:r>
            <a:r>
              <a:rPr lang="ro-RO" sz="2400" i="1" dirty="0">
                <a:latin typeface="Times New Roman" panose="02020603050405020304" pitchFamily="18" charset="0"/>
                <a:cs typeface="Times New Roman" panose="02020603050405020304" pitchFamily="18" charset="0"/>
              </a:rPr>
              <a:t>barbatii sunt mai dispusi si doritori sa faca deplasari dese</a:t>
            </a:r>
            <a:r>
              <a:rPr lang="ro-RO" sz="2400" dirty="0">
                <a:latin typeface="Times New Roman" panose="02020603050405020304" pitchFamily="18" charset="0"/>
                <a:cs typeface="Times New Roman" panose="02020603050405020304" pitchFamily="18" charset="0"/>
              </a:rPr>
              <a:t>,au in general o </a:t>
            </a:r>
            <a:r>
              <a:rPr lang="ro-RO" sz="2400" i="1" dirty="0">
                <a:latin typeface="Times New Roman" panose="02020603050405020304" pitchFamily="18" charset="0"/>
                <a:cs typeface="Times New Roman" panose="02020603050405020304" pitchFamily="18" charset="0"/>
              </a:rPr>
              <a:t>atitudine mai obiectiva</a:t>
            </a:r>
            <a:r>
              <a:rPr lang="ro-RO" sz="2400" dirty="0">
                <a:latin typeface="Times New Roman" panose="02020603050405020304" pitchFamily="18" charset="0"/>
                <a:cs typeface="Times New Roman" panose="02020603050405020304" pitchFamily="18" charset="0"/>
              </a:rPr>
              <a:t>, fiind mai rationali, comparativ cu femeile care au tendinta de a fi mai subiective, uneori chiar impulsive si emotive. </a:t>
            </a:r>
          </a:p>
          <a:p>
            <a:pPr algn="just"/>
            <a:r>
              <a:rPr lang="ro-RO" sz="2400" dirty="0">
                <a:latin typeface="Times New Roman" panose="02020603050405020304" pitchFamily="18" charset="0"/>
                <a:cs typeface="Times New Roman" panose="02020603050405020304" pitchFamily="18" charset="0"/>
              </a:rPr>
              <a:t>In ceea ce priveste diferenta dintre atitudinea unui barbat si cea a unei femei, un minus la femei este lipsa de tarie a unora dintre ele cand vine vorba despre concedieri, conflicte si alte probleme din sfera aceasta. Spre deosebire de acestea, barbatii dau dovada de mai multa indrazneala si detasare, luand astfel de decizii fara sa se gandeasca la aspectul personal. </a:t>
            </a:r>
          </a:p>
          <a:p>
            <a:endParaRPr lang="ro-RO" dirty="0"/>
          </a:p>
        </p:txBody>
      </p:sp>
    </p:spTree>
    <p:extLst>
      <p:ext uri="{BB962C8B-B14F-4D97-AF65-F5344CB8AC3E}">
        <p14:creationId xmlns:p14="http://schemas.microsoft.com/office/powerpoint/2010/main" val="3251078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FEMEI MANAGER VS. BARBATI MANAGER</a:t>
            </a:r>
          </a:p>
        </p:txBody>
      </p:sp>
      <p:sp>
        <p:nvSpPr>
          <p:cNvPr id="3" name="Content Placeholder 2"/>
          <p:cNvSpPr>
            <a:spLocks noGrp="1"/>
          </p:cNvSpPr>
          <p:nvPr>
            <p:ph idx="1"/>
          </p:nvPr>
        </p:nvSpPr>
        <p:spPr/>
        <p:txBody>
          <a:bodyPr>
            <a:normAutofit/>
          </a:bodyPr>
          <a:lstStyle/>
          <a:p>
            <a:pPr algn="just"/>
            <a:r>
              <a:rPr lang="ro-RO" sz="2400" dirty="0">
                <a:latin typeface="Times New Roman" panose="02020603050405020304" pitchFamily="18" charset="0"/>
                <a:cs typeface="Times New Roman" panose="02020603050405020304" pitchFamily="18" charset="0"/>
              </a:rPr>
              <a:t>Exista cazuri cand manageri-femei nu reusesc sa se hotarasca daca sa concedieze sau nu un angajat, pentru ca se gandesc la situatia lui familiala si la tot felul de detalii, iar o astfel de atitudine poate dauna businessului, pentru ca de indata ce oamenii din jur iti descopera aceasta slabiciune pot sa profite. </a:t>
            </a:r>
          </a:p>
          <a:p>
            <a:pPr algn="just"/>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3270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FEMEI MANAGER VS. BARBATI MANAGER</a:t>
            </a:r>
          </a:p>
        </p:txBody>
      </p:sp>
      <p:sp>
        <p:nvSpPr>
          <p:cNvPr id="3" name="Content Placeholder 2"/>
          <p:cNvSpPr>
            <a:spLocks noGrp="1"/>
          </p:cNvSpPr>
          <p:nvPr>
            <p:ph idx="1"/>
          </p:nvPr>
        </p:nvSpPr>
        <p:spPr/>
        <p:txBody>
          <a:bodyPr>
            <a:normAutofit/>
          </a:bodyPr>
          <a:lstStyle/>
          <a:p>
            <a:pPr algn="just"/>
            <a:r>
              <a:rPr lang="ro-RO" sz="2400" dirty="0">
                <a:latin typeface="Times New Roman" panose="02020603050405020304" pitchFamily="18" charset="0"/>
                <a:cs typeface="Times New Roman" panose="02020603050405020304" pitchFamily="18" charset="0"/>
              </a:rPr>
              <a:t>O serie de alte </a:t>
            </a:r>
            <a:r>
              <a:rPr lang="ro-RO" sz="2400" b="1" u="sng" dirty="0">
                <a:latin typeface="Times New Roman" panose="02020603050405020304" pitchFamily="18" charset="0"/>
                <a:cs typeface="Times New Roman" panose="02020603050405020304" pitchFamily="18" charset="0"/>
              </a:rPr>
              <a:t>motive care determina promovarea barbatilor in functii de top management. </a:t>
            </a:r>
            <a:endParaRPr lang="ro-RO" sz="2400" dirty="0">
              <a:latin typeface="Times New Roman" panose="02020603050405020304" pitchFamily="18" charset="0"/>
              <a:cs typeface="Times New Roman" panose="02020603050405020304" pitchFamily="18" charset="0"/>
            </a:endParaRPr>
          </a:p>
          <a:p>
            <a:pPr algn="just"/>
            <a:r>
              <a:rPr lang="ro-RO" sz="2400" dirty="0">
                <a:latin typeface="Times New Roman" panose="02020603050405020304" pitchFamily="18" charset="0"/>
                <a:cs typeface="Times New Roman" panose="02020603050405020304" pitchFamily="18" charset="0"/>
              </a:rPr>
              <a:t>Ele tin de </a:t>
            </a:r>
            <a:r>
              <a:rPr lang="ro-RO" sz="2400" b="1" dirty="0">
                <a:latin typeface="Times New Roman" panose="02020603050405020304" pitchFamily="18" charset="0"/>
                <a:cs typeface="Times New Roman" panose="02020603050405020304" pitchFamily="18" charset="0"/>
              </a:rPr>
              <a:t>cultura manageriala</a:t>
            </a:r>
            <a:r>
              <a:rPr lang="ro-RO" sz="2400" dirty="0">
                <a:latin typeface="Times New Roman" panose="02020603050405020304" pitchFamily="18" charset="0"/>
                <a:cs typeface="Times New Roman" panose="02020603050405020304" pitchFamily="18" charset="0"/>
              </a:rPr>
              <a:t>. Cand aceasta este de tip masculin, sunt preferati barbatii in functiile-cheie.</a:t>
            </a:r>
          </a:p>
          <a:p>
            <a:pPr algn="just"/>
            <a:r>
              <a:rPr lang="ro-RO" sz="2400" dirty="0">
                <a:latin typeface="Times New Roman" panose="02020603050405020304" pitchFamily="18" charset="0"/>
                <a:cs typeface="Times New Roman" panose="02020603050405020304" pitchFamily="18" charset="0"/>
              </a:rPr>
              <a:t>Dar, trebuie tinut cont ca intuitia feminina joaca un rol esential in management, oferind unei femei un avantaj pe care barbatii nu il au. In plus, empatia ofera femeilor posibilitatea de a intelege mai bine mediul in care isi desfasoara activitatea, deci implicit de a dezvolta compania pe care o conduc. </a:t>
            </a:r>
          </a:p>
          <a:p>
            <a:pPr algn="just"/>
            <a:endParaRPr lang="ro-RO"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6069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FEMEI MANAGER VS. BARBATI MANAGER</a:t>
            </a:r>
          </a:p>
        </p:txBody>
      </p:sp>
      <p:sp>
        <p:nvSpPr>
          <p:cNvPr id="3" name="Content Placeholder 2"/>
          <p:cNvSpPr>
            <a:spLocks noGrp="1"/>
          </p:cNvSpPr>
          <p:nvPr>
            <p:ph idx="1"/>
          </p:nvPr>
        </p:nvSpPr>
        <p:spPr/>
        <p:txBody>
          <a:bodyPr/>
          <a:lstStyle/>
          <a:p>
            <a:pPr algn="just"/>
            <a:r>
              <a:rPr lang="ro-RO" sz="2400" b="1" dirty="0">
                <a:latin typeface="Times New Roman" panose="02020603050405020304" pitchFamily="18" charset="0"/>
                <a:cs typeface="Times New Roman" panose="02020603050405020304" pitchFamily="18" charset="0"/>
              </a:rPr>
              <a:t>BARBATII= LIDERI.......... FEMEILE=MANAGERI</a:t>
            </a:r>
            <a:endParaRPr lang="ro-RO" sz="2400" dirty="0">
              <a:latin typeface="Times New Roman" panose="02020603050405020304" pitchFamily="18" charset="0"/>
              <a:cs typeface="Times New Roman" panose="02020603050405020304" pitchFamily="18" charset="0"/>
            </a:endParaRPr>
          </a:p>
          <a:p>
            <a:pPr algn="just"/>
            <a:r>
              <a:rPr lang="ro-RO" sz="2400" dirty="0">
                <a:latin typeface="Times New Roman" panose="02020603050405020304" pitchFamily="18" charset="0"/>
                <a:cs typeface="Times New Roman" panose="02020603050405020304" pitchFamily="18" charset="0"/>
              </a:rPr>
              <a:t>Expresia se regaseste si in evolutia noastra profesionala, respectiv barbatii ajung lideri, femeile… doar manageri. </a:t>
            </a:r>
          </a:p>
          <a:p>
            <a:pPr algn="just"/>
            <a:r>
              <a:rPr lang="ro-RO" sz="2400" dirty="0">
                <a:latin typeface="Times New Roman" panose="02020603050405020304" pitchFamily="18" charset="0"/>
                <a:cs typeface="Times New Roman" panose="02020603050405020304" pitchFamily="18" charset="0"/>
              </a:rPr>
              <a:t>In alta ordine de idei, se considera ca barbatii au viziunea de ansamblu, in timp ce femeile gestioneaza si executa, mereu atente la detalii, cu reactii rapide si o gandire analitica. </a:t>
            </a:r>
          </a:p>
          <a:p>
            <a:endParaRPr lang="ro-RO" dirty="0"/>
          </a:p>
        </p:txBody>
      </p:sp>
    </p:spTree>
    <p:extLst>
      <p:ext uri="{BB962C8B-B14F-4D97-AF65-F5344CB8AC3E}">
        <p14:creationId xmlns:p14="http://schemas.microsoft.com/office/powerpoint/2010/main" val="33464783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37</TotalTime>
  <Words>950</Words>
  <Application>Microsoft Office PowerPoint</Application>
  <PresentationFormat>Widescreen</PresentationFormat>
  <Paragraphs>35</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Algerian</vt:lpstr>
      <vt:lpstr>Arial</vt:lpstr>
      <vt:lpstr>Calibri</vt:lpstr>
      <vt:lpstr>Calibri Light</vt:lpstr>
      <vt:lpstr>Times New Roman</vt:lpstr>
      <vt:lpstr>Celestial</vt:lpstr>
      <vt:lpstr>A 3.3. Platforma educationala online pentru sprijin  Resurse pentru dezvoltarea unui management instituțional antreprenorial de calitate în școli defavorizate </vt:lpstr>
      <vt:lpstr>FEMEI MANAGER VS. BARBATI MANAGER</vt:lpstr>
      <vt:lpstr>FEMEI MANAGER VS. BARBATI MANAGER</vt:lpstr>
      <vt:lpstr>FEMEI MANAGER VS. BARBATI MANAGER</vt:lpstr>
      <vt:lpstr>FEMEI MANAGER VS. BARBATI MANAGER</vt:lpstr>
      <vt:lpstr>FEMEI MANAGER VS. BARBATI MANAGER</vt:lpstr>
      <vt:lpstr>FEMEI MANAGER VS. BARBATI MANAGER</vt:lpstr>
      <vt:lpstr>FEMEI MANAGER VS. BARBATI MANAGER</vt:lpstr>
      <vt:lpstr>FEMEI MANAGER VS. BARBATI MANAGER</vt:lpstr>
      <vt:lpstr>FEMEI MANAGER VS. BARBATI MANAGER</vt:lpstr>
      <vt:lpstr>FEMEI MANAGER VS. BARBATI MANAGER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3.3. Platforma educationala online pentru sprijin  Resurse pentru dezvoltarea unui management instituțional antreprenorial de calitate în școli defavorizate</dc:title>
  <dc:creator>Calculator</dc:creator>
  <cp:lastModifiedBy>Windows User</cp:lastModifiedBy>
  <cp:revision>5</cp:revision>
  <cp:lastPrinted>2018-12-12T13:39:49Z</cp:lastPrinted>
  <dcterms:created xsi:type="dcterms:W3CDTF">2018-11-13T10:30:04Z</dcterms:created>
  <dcterms:modified xsi:type="dcterms:W3CDTF">2018-12-12T13:48:15Z</dcterms:modified>
</cp:coreProperties>
</file>