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0" d="100"/>
          <a:sy n="90" d="100"/>
        </p:scale>
        <p:origin x="1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10/12/2018</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10/12/2018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ro-RO" sz="2000" b="1" dirty="0"/>
              <a:t>A 3.3. Platforma educationala online pentru sprijin profesional.</a:t>
            </a:r>
            <a:br>
              <a:rPr lang="ro-RO" sz="2000" dirty="0"/>
            </a:br>
            <a:r>
              <a:rPr lang="ro-RO" sz="2000" b="1" dirty="0"/>
              <a:t>Identificare resurse educaționale pentru susținerea educației incluzive de calitate</a:t>
            </a:r>
            <a:br>
              <a:rPr lang="ro-RO" sz="2000" b="1" dirty="0"/>
            </a:br>
            <a:endParaRPr lang="ro-RO" sz="2000" dirty="0"/>
          </a:p>
        </p:txBody>
      </p:sp>
      <p:sp>
        <p:nvSpPr>
          <p:cNvPr id="3" name="Subtitle 2"/>
          <p:cNvSpPr>
            <a:spLocks noGrp="1"/>
          </p:cNvSpPr>
          <p:nvPr>
            <p:ph type="subTitle" idx="1"/>
          </p:nvPr>
        </p:nvSpPr>
        <p:spPr/>
        <p:txBody>
          <a:bodyPr>
            <a:normAutofit/>
          </a:bodyPr>
          <a:lstStyle/>
          <a:p>
            <a:r>
              <a:rPr lang="ro-RO" sz="3600" b="1" dirty="0">
                <a:solidFill>
                  <a:srgbClr val="0070C0"/>
                </a:solidFill>
                <a:latin typeface="Algerian" panose="04020705040A02060702" pitchFamily="82" charset="0"/>
              </a:rPr>
              <a:t>Educatia in diferentele </a:t>
            </a:r>
            <a:r>
              <a:rPr lang="ro-RO" sz="3600" b="1">
                <a:solidFill>
                  <a:srgbClr val="0070C0"/>
                </a:solidFill>
                <a:latin typeface="Algerian" panose="04020705040A02060702" pitchFamily="82" charset="0"/>
              </a:rPr>
              <a:t>de gen</a:t>
            </a:r>
            <a:endParaRPr lang="ro-RO" sz="3600" b="1" dirty="0">
              <a:solidFill>
                <a:srgbClr val="0070C0"/>
              </a:solidFill>
              <a:latin typeface="Algerian" panose="04020705040A02060702" pitchFamily="82" charset="0"/>
            </a:endParaRPr>
          </a:p>
        </p:txBody>
      </p:sp>
    </p:spTree>
    <p:extLst>
      <p:ext uri="{BB962C8B-B14F-4D97-AF65-F5344CB8AC3E}">
        <p14:creationId xmlns:p14="http://schemas.microsoft.com/office/powerpoint/2010/main" val="3562412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indent="355600"/>
            <a:r>
              <a:rPr lang="ro-RO" b="1" dirty="0">
                <a:solidFill>
                  <a:srgbClr val="000000"/>
                </a:solidFill>
                <a:latin typeface="Times New Roman" panose="02020603050405020304" pitchFamily="18" charset="0"/>
              </a:rPr>
              <a:t>EDUCATIA IN DIFERENTELE DE GEN</a:t>
            </a:r>
            <a:br>
              <a:rPr lang="ro-RO" b="1" dirty="0">
                <a:solidFill>
                  <a:srgbClr val="000000"/>
                </a:solidFill>
                <a:latin typeface="Times New Roman" panose="02020603050405020304" pitchFamily="18" charset="0"/>
              </a:rPr>
            </a:br>
            <a:br>
              <a:rPr lang="ro-RO" dirty="0">
                <a:solidFill>
                  <a:srgbClr val="000000"/>
                </a:solidFill>
                <a:latin typeface="Times New Roman" panose="02020603050405020304" pitchFamily="18" charset="0"/>
              </a:rPr>
            </a:br>
            <a:endParaRPr lang="ro-RO" dirty="0"/>
          </a:p>
        </p:txBody>
      </p:sp>
      <p:sp>
        <p:nvSpPr>
          <p:cNvPr id="3" name="Content Placeholder 2"/>
          <p:cNvSpPr>
            <a:spLocks noGrp="1"/>
          </p:cNvSpPr>
          <p:nvPr>
            <p:ph idx="1"/>
          </p:nvPr>
        </p:nvSpPr>
        <p:spPr>
          <a:xfrm>
            <a:off x="167426" y="1529523"/>
            <a:ext cx="10006885" cy="4794004"/>
          </a:xfrm>
        </p:spPr>
        <p:txBody>
          <a:bodyPr>
            <a:noAutofit/>
          </a:bodyPr>
          <a:lstStyle/>
          <a:p>
            <a:pPr marL="0" indent="0" algn="just">
              <a:buNone/>
            </a:pPr>
            <a:r>
              <a:rPr lang="fr-FR" sz="2000" b="1" dirty="0">
                <a:latin typeface="Times New Roman" panose="02020603050405020304" pitchFamily="18" charset="0"/>
                <a:cs typeface="Times New Roman" panose="02020603050405020304" pitchFamily="18" charset="0"/>
              </a:rPr>
              <a:t>3. </a:t>
            </a:r>
            <a:r>
              <a:rPr lang="fr-FR" sz="2000" dirty="0" err="1">
                <a:latin typeface="Times New Roman" panose="02020603050405020304" pitchFamily="18" charset="0"/>
                <a:cs typeface="Times New Roman" panose="02020603050405020304" pitchFamily="18" charset="0"/>
              </a:rPr>
              <a:t>Daca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feminitatea</a:t>
            </a:r>
            <a:r>
              <a:rPr lang="fr-FR" sz="2000" dirty="0">
                <a:latin typeface="Times New Roman" panose="02020603050405020304" pitchFamily="18" charset="0"/>
                <a:cs typeface="Times New Roman" panose="02020603050405020304" pitchFamily="18" charset="0"/>
              </a:rPr>
              <a:t> si </a:t>
            </a:r>
            <a:r>
              <a:rPr lang="fr-FR" sz="2000" dirty="0" err="1">
                <a:latin typeface="Times New Roman" panose="02020603050405020304" pitchFamily="18" charset="0"/>
                <a:cs typeface="Times New Roman" panose="02020603050405020304" pitchFamily="18" charset="0"/>
              </a:rPr>
              <a:t>masculinitatea</a:t>
            </a:r>
            <a:r>
              <a:rPr lang="fr-FR" sz="2000" dirty="0">
                <a:latin typeface="Times New Roman" panose="02020603050405020304" pitchFamily="18" charset="0"/>
                <a:cs typeface="Times New Roman" panose="02020603050405020304" pitchFamily="18" charset="0"/>
              </a:rPr>
              <a:t> se </a:t>
            </a:r>
            <a:r>
              <a:rPr lang="fr-FR" sz="2000" dirty="0" err="1">
                <a:latin typeface="Times New Roman" panose="02020603050405020304" pitchFamily="18" charset="0"/>
                <a:cs typeface="Times New Roman" panose="02020603050405020304" pitchFamily="18" charset="0"/>
              </a:rPr>
              <a:t>invata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ar</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trebui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discutat</a:t>
            </a:r>
            <a:r>
              <a:rPr lang="fr-FR" sz="2000" dirty="0">
                <a:latin typeface="Times New Roman" panose="02020603050405020304" pitchFamily="18" charset="0"/>
                <a:cs typeface="Times New Roman" panose="02020603050405020304" pitchFamily="18" charset="0"/>
              </a:rPr>
              <a:t> cum </a:t>
            </a:r>
            <a:r>
              <a:rPr lang="fr-FR" sz="2000" dirty="0" err="1">
                <a:latin typeface="Times New Roman" panose="02020603050405020304" pitchFamily="18" charset="0"/>
                <a:cs typeface="Times New Roman" panose="02020603050405020304" pitchFamily="18" charset="0"/>
              </a:rPr>
              <a:t>anume</a:t>
            </a:r>
            <a:r>
              <a:rPr lang="fr-FR" sz="2000" dirty="0">
                <a:latin typeface="Times New Roman" panose="02020603050405020304" pitchFamily="18" charset="0"/>
                <a:cs typeface="Times New Roman" panose="02020603050405020304" pitchFamily="18" charset="0"/>
              </a:rPr>
              <a:t> se face </a:t>
            </a:r>
            <a:r>
              <a:rPr lang="fr-FR" sz="2000" dirty="0" err="1">
                <a:latin typeface="Times New Roman" panose="02020603050405020304" pitchFamily="18" charset="0"/>
                <a:cs typeface="Times New Roman" panose="02020603050405020304" pitchFamily="18" charset="0"/>
              </a:rPr>
              <a:t>acest</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lucru</a:t>
            </a:r>
            <a:r>
              <a:rPr lang="fr-FR" sz="2000" dirty="0">
                <a:latin typeface="Times New Roman" panose="02020603050405020304" pitchFamily="18" charset="0"/>
                <a:cs typeface="Times New Roman" panose="02020603050405020304" pitchFamily="18" charset="0"/>
              </a:rPr>
              <a:t>. </a:t>
            </a:r>
            <a:endParaRPr lang="ro-RO" sz="2000" dirty="0">
              <a:latin typeface="Times New Roman" panose="02020603050405020304" pitchFamily="18" charset="0"/>
              <a:cs typeface="Times New Roman" panose="02020603050405020304" pitchFamily="18" charset="0"/>
            </a:endParaRPr>
          </a:p>
          <a:p>
            <a:pPr marL="0" indent="0" algn="just">
              <a:buNone/>
            </a:pPr>
            <a:r>
              <a:rPr lang="ro-RO" sz="2000" dirty="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Exista </a:t>
            </a:r>
            <a:r>
              <a:rPr lang="fr-FR" sz="2000" dirty="0" err="1">
                <a:latin typeface="Times New Roman" panose="02020603050405020304" pitchFamily="18" charset="0"/>
                <a:cs typeface="Times New Roman" panose="02020603050405020304" pitchFamily="18" charset="0"/>
              </a:rPr>
              <a:t>ganditori</a:t>
            </a:r>
            <a:r>
              <a:rPr lang="fr-FR" sz="2000" dirty="0">
                <a:latin typeface="Times New Roman" panose="02020603050405020304" pitchFamily="18" charset="0"/>
                <a:cs typeface="Times New Roman" panose="02020603050405020304" pitchFamily="18" charset="0"/>
              </a:rPr>
              <a:t> care </a:t>
            </a:r>
            <a:r>
              <a:rPr lang="fr-FR" sz="2000" dirty="0" err="1">
                <a:latin typeface="Times New Roman" panose="02020603050405020304" pitchFamily="18" charset="0"/>
                <a:cs typeface="Times New Roman" panose="02020603050405020304" pitchFamily="18" charset="0"/>
              </a:rPr>
              <a:t>vorbesc</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despre</a:t>
            </a:r>
            <a:r>
              <a:rPr lang="fr-FR" sz="2000" dirty="0">
                <a:latin typeface="Times New Roman" panose="02020603050405020304" pitchFamily="18" charset="0"/>
                <a:cs typeface="Times New Roman" panose="02020603050405020304" pitchFamily="18" charset="0"/>
              </a:rPr>
              <a:t> </a:t>
            </a:r>
            <a:r>
              <a:rPr lang="fr-FR" sz="2000" b="1" dirty="0" err="1">
                <a:latin typeface="Times New Roman" panose="02020603050405020304" pitchFamily="18" charset="0"/>
                <a:cs typeface="Times New Roman" panose="02020603050405020304" pitchFamily="18" charset="0"/>
              </a:rPr>
              <a:t>tehnologii</a:t>
            </a:r>
            <a:r>
              <a:rPr lang="fr-FR" sz="2000" b="1" dirty="0">
                <a:latin typeface="Times New Roman" panose="02020603050405020304" pitchFamily="18" charset="0"/>
                <a:cs typeface="Times New Roman" panose="02020603050405020304" pitchFamily="18" charset="0"/>
              </a:rPr>
              <a:t> de </a:t>
            </a:r>
            <a:r>
              <a:rPr lang="fr-FR" sz="2000" b="1" dirty="0" err="1">
                <a:latin typeface="Times New Roman" panose="02020603050405020304" pitchFamily="18" charset="0"/>
                <a:cs typeface="Times New Roman" panose="02020603050405020304" pitchFamily="18" charset="0"/>
              </a:rPr>
              <a:t>gen</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adica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modalitati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prin</a:t>
            </a:r>
            <a:r>
              <a:rPr lang="fr-FR" sz="2000" dirty="0">
                <a:latin typeface="Times New Roman" panose="02020603050405020304" pitchFamily="18" charset="0"/>
                <a:cs typeface="Times New Roman" panose="02020603050405020304" pitchFamily="18" charset="0"/>
              </a:rPr>
              <a:t> care </a:t>
            </a:r>
            <a:r>
              <a:rPr lang="fr-FR" sz="2000" dirty="0" err="1">
                <a:latin typeface="Times New Roman" panose="02020603050405020304" pitchFamily="18" charset="0"/>
                <a:cs typeface="Times New Roman" panose="02020603050405020304" pitchFamily="18" charset="0"/>
              </a:rPr>
              <a:t>gesturile</a:t>
            </a:r>
            <a:r>
              <a:rPr lang="fr-FR" sz="2000" dirty="0">
                <a:latin typeface="Times New Roman" panose="02020603050405020304" pitchFamily="18" charset="0"/>
                <a:cs typeface="Times New Roman" panose="02020603050405020304" pitchFamily="18" charset="0"/>
              </a:rPr>
              <a:t> si </a:t>
            </a:r>
            <a:r>
              <a:rPr lang="fr-FR" sz="2000" dirty="0" err="1">
                <a:latin typeface="Times New Roman" panose="02020603050405020304" pitchFamily="18" charset="0"/>
                <a:cs typeface="Times New Roman" panose="02020603050405020304" pitchFamily="18" charset="0"/>
              </a:rPr>
              <a:t>dorintele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individuale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ajung</a:t>
            </a:r>
            <a:r>
              <a:rPr lang="fr-FR" sz="2000" dirty="0">
                <a:latin typeface="Times New Roman" panose="02020603050405020304" pitchFamily="18" charset="0"/>
                <a:cs typeface="Times New Roman" panose="02020603050405020304" pitchFamily="18" charset="0"/>
              </a:rPr>
              <a:t> sa fie </a:t>
            </a:r>
            <a:r>
              <a:rPr lang="fr-FR" sz="2000" dirty="0" err="1">
                <a:latin typeface="Times New Roman" panose="02020603050405020304" pitchFamily="18" charset="0"/>
                <a:cs typeface="Times New Roman" panose="02020603050405020304" pitchFamily="18" charset="0"/>
              </a:rPr>
              <a:t>influentate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din</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exterior</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Acesti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autori</a:t>
            </a:r>
            <a:r>
              <a:rPr lang="fr-FR" sz="2000" dirty="0">
                <a:latin typeface="Times New Roman" panose="02020603050405020304" pitchFamily="18" charset="0"/>
                <a:cs typeface="Times New Roman" panose="02020603050405020304" pitchFamily="18" charset="0"/>
              </a:rPr>
              <a:t> se refera la </a:t>
            </a:r>
            <a:r>
              <a:rPr lang="fr-FR" sz="2000" dirty="0" err="1">
                <a:latin typeface="Times New Roman" panose="02020603050405020304" pitchFamily="18" charset="0"/>
                <a:cs typeface="Times New Roman" panose="02020603050405020304" pitchFamily="18" charset="0"/>
              </a:rPr>
              <a:t>influenta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filmelor</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revistelor</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modelelor</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din</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copilarie</a:t>
            </a:r>
            <a:r>
              <a:rPr lang="fr-FR" sz="2000" dirty="0">
                <a:latin typeface="Times New Roman" panose="02020603050405020304" pitchFamily="18" charset="0"/>
                <a:cs typeface="Times New Roman" panose="02020603050405020304" pitchFamily="18" charset="0"/>
              </a:rPr>
              <a:t> si </a:t>
            </a:r>
            <a:r>
              <a:rPr lang="fr-FR" sz="2000" dirty="0" err="1">
                <a:latin typeface="Times New Roman" panose="02020603050405020304" pitchFamily="18" charset="0"/>
                <a:cs typeface="Times New Roman" panose="02020603050405020304" pitchFamily="18" charset="0"/>
              </a:rPr>
              <a:t>din</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scoala</a:t>
            </a:r>
            <a:r>
              <a:rPr lang="fr-FR" sz="2000" dirty="0">
                <a:latin typeface="Times New Roman" panose="02020603050405020304" pitchFamily="18" charset="0"/>
                <a:cs typeface="Times New Roman" panose="02020603050405020304" pitchFamily="18" charset="0"/>
              </a:rPr>
              <a:t>.</a:t>
            </a:r>
          </a:p>
          <a:p>
            <a:pPr algn="just"/>
            <a:r>
              <a:rPr lang="ro-RO" sz="2000" dirty="0">
                <a:latin typeface="Times New Roman" panose="02020603050405020304" pitchFamily="18" charset="0"/>
                <a:cs typeface="Times New Roman" panose="02020603050405020304" pitchFamily="18" charset="0"/>
              </a:rPr>
              <a:t>Ganditi-va </a:t>
            </a:r>
            <a:r>
              <a:rPr lang="fr-FR" sz="2000" dirty="0" err="1">
                <a:latin typeface="Times New Roman" panose="02020603050405020304" pitchFamily="18" charset="0"/>
                <a:cs typeface="Times New Roman" panose="02020603050405020304" pitchFamily="18" charset="0"/>
              </a:rPr>
              <a:t>individual</a:t>
            </a:r>
            <a:r>
              <a:rPr lang="fr-FR" sz="2000" dirty="0">
                <a:latin typeface="Times New Roman" panose="02020603050405020304" pitchFamily="18" charset="0"/>
                <a:cs typeface="Times New Roman" panose="02020603050405020304" pitchFamily="18" charset="0"/>
              </a:rPr>
              <a:t> si </a:t>
            </a:r>
            <a:r>
              <a:rPr lang="fr-FR" sz="2000" dirty="0" err="1">
                <a:latin typeface="Times New Roman" panose="02020603050405020304" pitchFamily="18" charset="0"/>
                <a:cs typeface="Times New Roman" panose="02020603050405020304" pitchFamily="18" charset="0"/>
              </a:rPr>
              <a:t>discutati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impreuna</a:t>
            </a:r>
            <a:r>
              <a:rPr lang="fr-FR" sz="2000" dirty="0">
                <a:latin typeface="Times New Roman" panose="02020603050405020304" pitchFamily="18" charset="0"/>
                <a:cs typeface="Times New Roman" panose="02020603050405020304" pitchFamily="18" charset="0"/>
              </a:rPr>
              <a:t> </a:t>
            </a:r>
            <a:r>
              <a:rPr lang="ro-RO" sz="2000" dirty="0">
                <a:latin typeface="Times New Roman" panose="02020603050405020304" pitchFamily="18" charset="0"/>
                <a:cs typeface="Times New Roman" panose="02020603050405020304" pitchFamily="18" charset="0"/>
              </a:rPr>
              <a:t>cu colegii, </a:t>
            </a:r>
            <a:r>
              <a:rPr lang="fr-FR" sz="2000" dirty="0" err="1">
                <a:latin typeface="Times New Roman" panose="02020603050405020304" pitchFamily="18" charset="0"/>
                <a:cs typeface="Times New Roman" panose="02020603050405020304" pitchFamily="18" charset="0"/>
              </a:rPr>
              <a:t>folosind</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urmatorul</a:t>
            </a:r>
            <a:r>
              <a:rPr lang="fr-FR" sz="2000" dirty="0">
                <a:latin typeface="Times New Roman" panose="02020603050405020304" pitchFamily="18" charset="0"/>
                <a:cs typeface="Times New Roman" panose="02020603050405020304" pitchFamily="18" charset="0"/>
              </a:rPr>
              <a:t> plan:</a:t>
            </a:r>
          </a:p>
          <a:p>
            <a:pPr algn="just"/>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Priviti</a:t>
            </a:r>
            <a:r>
              <a:rPr lang="fr-FR" sz="2000" dirty="0">
                <a:latin typeface="Times New Roman" panose="02020603050405020304" pitchFamily="18" charset="0"/>
                <a:cs typeface="Times New Roman" panose="02020603050405020304" pitchFamily="18" charset="0"/>
              </a:rPr>
              <a:t> in </a:t>
            </a:r>
            <a:r>
              <a:rPr lang="fr-FR" sz="2000" dirty="0" err="1">
                <a:latin typeface="Times New Roman" panose="02020603050405020304" pitchFamily="18" charset="0"/>
                <a:cs typeface="Times New Roman" panose="02020603050405020304" pitchFamily="18" charset="0"/>
              </a:rPr>
              <a:t>jur</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Enumerati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obiectele</a:t>
            </a:r>
            <a:r>
              <a:rPr lang="fr-FR" sz="2000" dirty="0">
                <a:latin typeface="Times New Roman" panose="02020603050405020304" pitchFamily="18" charset="0"/>
                <a:cs typeface="Times New Roman" panose="02020603050405020304" pitchFamily="18" charset="0"/>
              </a:rPr>
              <a:t> care pot </a:t>
            </a:r>
            <a:r>
              <a:rPr lang="fr-FR" sz="2000" dirty="0" err="1">
                <a:latin typeface="Times New Roman" panose="02020603050405020304" pitchFamily="18" charset="0"/>
                <a:cs typeface="Times New Roman" panose="02020603050405020304" pitchFamily="18" charset="0"/>
              </a:rPr>
              <a:t>avea</a:t>
            </a:r>
            <a:r>
              <a:rPr lang="fr-FR" sz="2000" dirty="0">
                <a:latin typeface="Times New Roman" panose="02020603050405020304" pitchFamily="18" charset="0"/>
                <a:cs typeface="Times New Roman" panose="02020603050405020304" pitchFamily="18" charset="0"/>
              </a:rPr>
              <a:t> o </a:t>
            </a:r>
            <a:r>
              <a:rPr lang="fr-FR" sz="2000" dirty="0" err="1">
                <a:latin typeface="Times New Roman" panose="02020603050405020304" pitchFamily="18" charset="0"/>
                <a:cs typeface="Times New Roman" panose="02020603050405020304" pitchFamily="18" charset="0"/>
              </a:rPr>
              <a:t>influenta</a:t>
            </a:r>
            <a:r>
              <a:rPr lang="fr-FR" sz="2000" dirty="0">
                <a:latin typeface="Times New Roman" panose="02020603050405020304" pitchFamily="18" charset="0"/>
                <a:cs typeface="Times New Roman" panose="02020603050405020304" pitchFamily="18" charset="0"/>
              </a:rPr>
              <a:t> in </a:t>
            </a:r>
            <a:r>
              <a:rPr lang="fr-FR" sz="2000" dirty="0" err="1">
                <a:latin typeface="Times New Roman" panose="02020603050405020304" pitchFamily="18" charset="0"/>
                <a:cs typeface="Times New Roman" panose="02020603050405020304" pitchFamily="18" charset="0"/>
              </a:rPr>
              <a:t>dezvoltarea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unui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fel</a:t>
            </a:r>
            <a:r>
              <a:rPr lang="fr-FR" sz="2000" dirty="0">
                <a:latin typeface="Times New Roman" panose="02020603050405020304" pitchFamily="18" charset="0"/>
                <a:cs typeface="Times New Roman" panose="02020603050405020304" pitchFamily="18" charset="0"/>
              </a:rPr>
              <a:t> de a fi al </a:t>
            </a:r>
            <a:r>
              <a:rPr lang="fr-FR" sz="2000" dirty="0" err="1">
                <a:latin typeface="Times New Roman" panose="02020603050405020304" pitchFamily="18" charset="0"/>
                <a:cs typeface="Times New Roman" panose="02020603050405020304" pitchFamily="18" charset="0"/>
              </a:rPr>
              <a:t>copiilor</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cu</a:t>
            </a:r>
            <a:r>
              <a:rPr lang="fr-FR" sz="2000" dirty="0">
                <a:latin typeface="Times New Roman" panose="02020603050405020304" pitchFamily="18" charset="0"/>
                <a:cs typeface="Times New Roman" panose="02020603050405020304" pitchFamily="18" charset="0"/>
              </a:rPr>
              <a:t> care </a:t>
            </a:r>
            <a:r>
              <a:rPr lang="fr-FR" sz="2000" dirty="0" err="1">
                <a:latin typeface="Times New Roman" panose="02020603050405020304" pitchFamily="18" charset="0"/>
                <a:cs typeface="Times New Roman" panose="02020603050405020304" pitchFamily="18" charset="0"/>
              </a:rPr>
              <a:t>lucrati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Comentati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influenta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lor</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posibila</a:t>
            </a:r>
            <a:r>
              <a:rPr lang="fr-FR" sz="2000" dirty="0">
                <a:latin typeface="Times New Roman" panose="02020603050405020304" pitchFamily="18" charset="0"/>
                <a:cs typeface="Times New Roman" panose="02020603050405020304" pitchFamily="18" charset="0"/>
              </a:rPr>
              <a:t>. Este </a:t>
            </a:r>
            <a:r>
              <a:rPr lang="fr-FR" sz="2000" dirty="0" err="1">
                <a:latin typeface="Times New Roman" panose="02020603050405020304" pitchFamily="18" charset="0"/>
                <a:cs typeface="Times New Roman" panose="02020603050405020304" pitchFamily="18" charset="0"/>
              </a:rPr>
              <a:t>ea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controlata</a:t>
            </a:r>
            <a:r>
              <a:rPr lang="fr-FR" sz="2000" dirty="0">
                <a:latin typeface="Times New Roman" panose="02020603050405020304" pitchFamily="18" charset="0"/>
                <a:cs typeface="Times New Roman" panose="02020603050405020304" pitchFamily="18" charset="0"/>
              </a:rPr>
              <a:t>? Este </a:t>
            </a:r>
            <a:r>
              <a:rPr lang="fr-FR" sz="2000" dirty="0" err="1">
                <a:latin typeface="Times New Roman" panose="02020603050405020304" pitchFamily="18" charset="0"/>
                <a:cs typeface="Times New Roman" panose="02020603050405020304" pitchFamily="18" charset="0"/>
              </a:rPr>
              <a:t>ea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intentionata</a:t>
            </a:r>
            <a:r>
              <a:rPr lang="fr-FR" sz="2000" dirty="0">
                <a:latin typeface="Times New Roman" panose="02020603050405020304" pitchFamily="18" charset="0"/>
                <a:cs typeface="Times New Roman" panose="02020603050405020304" pitchFamily="18" charset="0"/>
              </a:rPr>
              <a:t>?</a:t>
            </a:r>
          </a:p>
          <a:p>
            <a:pPr algn="just"/>
            <a:r>
              <a:rPr lang="fr-FR" sz="2000" dirty="0" err="1">
                <a:latin typeface="Times New Roman" panose="02020603050405020304" pitchFamily="18" charset="0"/>
                <a:cs typeface="Times New Roman" panose="02020603050405020304" pitchFamily="18" charset="0"/>
              </a:rPr>
              <a:t>Studiati</a:t>
            </a:r>
            <a:r>
              <a:rPr lang="fr-FR" sz="2000" dirty="0">
                <a:latin typeface="Times New Roman" panose="02020603050405020304" pitchFamily="18" charset="0"/>
                <a:cs typeface="Times New Roman" panose="02020603050405020304" pitchFamily="18" charset="0"/>
              </a:rPr>
              <a:t>-va </a:t>
            </a:r>
            <a:r>
              <a:rPr lang="fr-FR" sz="2000" dirty="0" err="1">
                <a:latin typeface="Times New Roman" panose="02020603050405020304" pitchFamily="18" charset="0"/>
                <a:cs typeface="Times New Roman" panose="02020603050405020304" pitchFamily="18" charset="0"/>
              </a:rPr>
              <a:t>reactiile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modul</a:t>
            </a:r>
            <a:r>
              <a:rPr lang="fr-FR" sz="2000" dirty="0">
                <a:latin typeface="Times New Roman" panose="02020603050405020304" pitchFamily="18" charset="0"/>
                <a:cs typeface="Times New Roman" panose="02020603050405020304" pitchFamily="18" charset="0"/>
              </a:rPr>
              <a:t> in care va </a:t>
            </a:r>
            <a:r>
              <a:rPr lang="fr-FR" sz="2000" dirty="0" err="1">
                <a:latin typeface="Times New Roman" panose="02020603050405020304" pitchFamily="18" charset="0"/>
                <a:cs typeface="Times New Roman" panose="02020603050405020304" pitchFamily="18" charset="0"/>
              </a:rPr>
              <a:t>comportati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cu</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copiii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cu</a:t>
            </a:r>
            <a:r>
              <a:rPr lang="fr-FR" sz="2000" dirty="0">
                <a:latin typeface="Times New Roman" panose="02020603050405020304" pitchFamily="18" charset="0"/>
                <a:cs typeface="Times New Roman" panose="02020603050405020304" pitchFamily="18" charset="0"/>
              </a:rPr>
              <a:t> care </a:t>
            </a:r>
            <a:r>
              <a:rPr lang="fr-FR" sz="2000" dirty="0" err="1">
                <a:latin typeface="Times New Roman" panose="02020603050405020304" pitchFamily="18" charset="0"/>
                <a:cs typeface="Times New Roman" panose="02020603050405020304" pitchFamily="18" charset="0"/>
              </a:rPr>
              <a:t>lucrati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pe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parcursul</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unei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zile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Inregistrati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comportamentele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specifice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relatiei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cu</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fetele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comportamentele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specifice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relatiei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cu</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baietii</a:t>
            </a:r>
            <a:r>
              <a:rPr lang="fr-FR" sz="2000" dirty="0">
                <a:latin typeface="Times New Roman" panose="02020603050405020304" pitchFamily="18" charset="0"/>
                <a:cs typeface="Times New Roman" panose="02020603050405020304" pitchFamily="18" charset="0"/>
              </a:rPr>
              <a:t> si </a:t>
            </a:r>
            <a:r>
              <a:rPr lang="fr-FR" sz="2000" dirty="0" err="1">
                <a:latin typeface="Times New Roman" panose="02020603050405020304" pitchFamily="18" charset="0"/>
                <a:cs typeface="Times New Roman" panose="02020603050405020304" pitchFamily="18" charset="0"/>
              </a:rPr>
              <a:t>comportamentele</a:t>
            </a:r>
            <a:r>
              <a:rPr lang="fr-FR" sz="2000" dirty="0">
                <a:latin typeface="Times New Roman" panose="02020603050405020304" pitchFamily="18" charset="0"/>
                <a:cs typeface="Times New Roman" panose="02020603050405020304" pitchFamily="18" charset="0"/>
              </a:rPr>
              <a:t> neutre la </a:t>
            </a:r>
            <a:r>
              <a:rPr lang="fr-FR" sz="2000" dirty="0" err="1">
                <a:latin typeface="Times New Roman" panose="02020603050405020304" pitchFamily="18" charset="0"/>
                <a:cs typeface="Times New Roman" panose="02020603050405020304" pitchFamily="18" charset="0"/>
              </a:rPr>
              <a:t>gen</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Comentati</a:t>
            </a:r>
            <a:r>
              <a:rPr lang="fr-FR" sz="2000" dirty="0">
                <a:latin typeface="Times New Roman" panose="02020603050405020304" pitchFamily="18" charset="0"/>
                <a:cs typeface="Times New Roman" panose="02020603050405020304" pitchFamily="18" charset="0"/>
              </a:rPr>
              <a:t>-le </a:t>
            </a:r>
            <a:r>
              <a:rPr lang="fr-FR" sz="2000" dirty="0" err="1">
                <a:latin typeface="Times New Roman" panose="02020603050405020304" pitchFamily="18" charset="0"/>
                <a:cs typeface="Times New Roman" panose="02020603050405020304" pitchFamily="18" charset="0"/>
              </a:rPr>
              <a:t>impreuna</a:t>
            </a:r>
            <a:r>
              <a:rPr lang="fr-FR" sz="2000" dirty="0">
                <a:latin typeface="Times New Roman" panose="02020603050405020304" pitchFamily="18" charset="0"/>
                <a:cs typeface="Times New Roman" panose="02020603050405020304" pitchFamily="18" charset="0"/>
              </a:rPr>
              <a:t>. Au </a:t>
            </a:r>
            <a:r>
              <a:rPr lang="fr-FR" sz="2000" dirty="0" err="1">
                <a:latin typeface="Times New Roman" panose="02020603050405020304" pitchFamily="18" charset="0"/>
                <a:cs typeface="Times New Roman" panose="02020603050405020304" pitchFamily="18" charset="0"/>
              </a:rPr>
              <a:t>fost</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ele</a:t>
            </a:r>
            <a:r>
              <a:rPr lang="fr-FR" sz="2000" dirty="0">
                <a:latin typeface="Times New Roman" panose="02020603050405020304" pitchFamily="18" charset="0"/>
                <a:cs typeface="Times New Roman" panose="02020603050405020304" pitchFamily="18" charset="0"/>
              </a:rPr>
              <a:t> la </a:t>
            </a:r>
            <a:r>
              <a:rPr lang="fr-FR" sz="2000" dirty="0" err="1">
                <a:latin typeface="Times New Roman" panose="02020603050405020304" pitchFamily="18" charset="0"/>
                <a:cs typeface="Times New Roman" panose="02020603050405020304" pitchFamily="18" charset="0"/>
              </a:rPr>
              <a:t>fel</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sau</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diferite</a:t>
            </a:r>
            <a:r>
              <a:rPr lang="fr-FR" sz="2000" dirty="0">
                <a:latin typeface="Times New Roman" panose="02020603050405020304" pitchFamily="18" charset="0"/>
                <a:cs typeface="Times New Roman" panose="02020603050405020304" pitchFamily="18" charset="0"/>
              </a:rPr>
              <a:t>? De ce?</a:t>
            </a:r>
          </a:p>
          <a:p>
            <a:pPr algn="just"/>
            <a:endParaRPr lang="ro-RO"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0764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indent="355600"/>
            <a:r>
              <a:rPr lang="ro-RO" b="1" dirty="0">
                <a:solidFill>
                  <a:srgbClr val="000000"/>
                </a:solidFill>
                <a:latin typeface="Times New Roman" panose="02020603050405020304" pitchFamily="18" charset="0"/>
              </a:rPr>
              <a:t>EDUCATIA IN DIFERENTELE DE GEN</a:t>
            </a:r>
            <a:br>
              <a:rPr lang="ro-RO" b="1" dirty="0">
                <a:solidFill>
                  <a:srgbClr val="000000"/>
                </a:solidFill>
                <a:latin typeface="Times New Roman" panose="02020603050405020304" pitchFamily="18" charset="0"/>
              </a:rPr>
            </a:br>
            <a:br>
              <a:rPr lang="ro-RO" dirty="0">
                <a:solidFill>
                  <a:srgbClr val="000000"/>
                </a:solidFill>
                <a:latin typeface="Times New Roman" panose="02020603050405020304" pitchFamily="18" charset="0"/>
              </a:rPr>
            </a:br>
            <a:endParaRPr lang="ro-RO" dirty="0"/>
          </a:p>
        </p:txBody>
      </p:sp>
      <p:sp>
        <p:nvSpPr>
          <p:cNvPr id="3" name="Content Placeholder 2"/>
          <p:cNvSpPr>
            <a:spLocks noGrp="1"/>
          </p:cNvSpPr>
          <p:nvPr>
            <p:ph idx="1"/>
          </p:nvPr>
        </p:nvSpPr>
        <p:spPr>
          <a:xfrm>
            <a:off x="393997" y="1270000"/>
            <a:ext cx="10849259" cy="5774744"/>
          </a:xfrm>
        </p:spPr>
        <p:txBody>
          <a:bodyPr>
            <a:noAutofit/>
          </a:bodyPr>
          <a:lstStyle/>
          <a:p>
            <a:r>
              <a:rPr lang="fr-FR" sz="2000" dirty="0" err="1">
                <a:latin typeface="Times New Roman" panose="02020603050405020304" pitchFamily="18" charset="0"/>
                <a:cs typeface="Times New Roman" panose="02020603050405020304" pitchFamily="18" charset="0"/>
              </a:rPr>
              <a:t>Copiii</a:t>
            </a:r>
            <a:r>
              <a:rPr lang="fr-FR" sz="2000" dirty="0">
                <a:latin typeface="Times New Roman" panose="02020603050405020304" pitchFamily="18" charset="0"/>
                <a:cs typeface="Times New Roman" panose="02020603050405020304" pitchFamily="18" charset="0"/>
              </a:rPr>
              <a:t> se </a:t>
            </a:r>
            <a:r>
              <a:rPr lang="fr-FR" sz="2000" dirty="0" err="1">
                <a:latin typeface="Times New Roman" panose="02020603050405020304" pitchFamily="18" charset="0"/>
                <a:cs typeface="Times New Roman" panose="02020603050405020304" pitchFamily="18" charset="0"/>
              </a:rPr>
              <a:t>nasc</a:t>
            </a:r>
            <a:r>
              <a:rPr lang="fr-FR" sz="2000" dirty="0">
                <a:latin typeface="Times New Roman" panose="02020603050405020304" pitchFamily="18" charset="0"/>
                <a:cs typeface="Times New Roman" panose="02020603050405020304" pitchFamily="18" charset="0"/>
              </a:rPr>
              <a:t> de sexe </a:t>
            </a:r>
            <a:r>
              <a:rPr lang="fr-FR" sz="2000" dirty="0" err="1">
                <a:latin typeface="Times New Roman" panose="02020603050405020304" pitchFamily="18" charset="0"/>
                <a:cs typeface="Times New Roman" panose="02020603050405020304" pitchFamily="18" charset="0"/>
              </a:rPr>
              <a:t>diferite</a:t>
            </a:r>
            <a:r>
              <a:rPr lang="fr-FR" sz="2000" dirty="0">
                <a:latin typeface="Times New Roman" panose="02020603050405020304" pitchFamily="18" charset="0"/>
                <a:cs typeface="Times New Roman" panose="02020603050405020304" pitchFamily="18" charset="0"/>
              </a:rPr>
              <a:t>, dar nu au de la </a:t>
            </a:r>
            <a:r>
              <a:rPr lang="fr-FR" sz="2000" dirty="0" err="1">
                <a:latin typeface="Times New Roman" panose="02020603050405020304" pitchFamily="18" charset="0"/>
                <a:cs typeface="Times New Roman" panose="02020603050405020304" pitchFamily="18" charset="0"/>
              </a:rPr>
              <a:t>nastere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comportamente</a:t>
            </a:r>
            <a:r>
              <a:rPr lang="fr-FR" sz="2000" dirty="0">
                <a:latin typeface="Times New Roman" panose="02020603050405020304" pitchFamily="18" charset="0"/>
                <a:cs typeface="Times New Roman" panose="02020603050405020304" pitchFamily="18" charset="0"/>
              </a:rPr>
              <a:t> de </a:t>
            </a:r>
            <a:r>
              <a:rPr lang="fr-FR" sz="2000" dirty="0" err="1">
                <a:latin typeface="Times New Roman" panose="02020603050405020304" pitchFamily="18" charset="0"/>
                <a:cs typeface="Times New Roman" panose="02020603050405020304" pitchFamily="18" charset="0"/>
              </a:rPr>
              <a:t>fetite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sau</a:t>
            </a:r>
            <a:r>
              <a:rPr lang="fr-FR" sz="2000" dirty="0">
                <a:latin typeface="Times New Roman" panose="02020603050405020304" pitchFamily="18" charset="0"/>
                <a:cs typeface="Times New Roman" panose="02020603050405020304" pitchFamily="18" charset="0"/>
              </a:rPr>
              <a:t> de </a:t>
            </a:r>
            <a:r>
              <a:rPr lang="fr-FR" sz="2000" dirty="0" err="1">
                <a:latin typeface="Times New Roman" panose="02020603050405020304" pitchFamily="18" charset="0"/>
                <a:cs typeface="Times New Roman" panose="02020603050405020304" pitchFamily="18" charset="0"/>
              </a:rPr>
              <a:t>baieti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Ei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invata</a:t>
            </a:r>
            <a:r>
              <a:rPr lang="fr-FR" sz="2000" dirty="0">
                <a:latin typeface="Times New Roman" panose="02020603050405020304" pitchFamily="18" charset="0"/>
                <a:cs typeface="Times New Roman" panose="02020603050405020304" pitchFamily="18" charset="0"/>
              </a:rPr>
              <a:t> sa fie </a:t>
            </a:r>
            <a:r>
              <a:rPr lang="fr-FR" sz="2000" dirty="0" err="1">
                <a:latin typeface="Times New Roman" panose="02020603050405020304" pitchFamily="18" charset="0"/>
                <a:cs typeface="Times New Roman" panose="02020603050405020304" pitchFamily="18" charset="0"/>
              </a:rPr>
              <a:t>fetite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sau</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baieti</a:t>
            </a:r>
            <a:r>
              <a:rPr lang="fr-FR" sz="2000" dirty="0">
                <a:latin typeface="Times New Roman" panose="02020603050405020304" pitchFamily="18" charset="0"/>
                <a:cs typeface="Times New Roman" panose="02020603050405020304" pitchFamily="18" charset="0"/>
              </a:rPr>
              <a:t>, dar </a:t>
            </a:r>
            <a:r>
              <a:rPr lang="fr-FR" sz="2000" b="1" dirty="0">
                <a:latin typeface="Times New Roman" panose="02020603050405020304" pitchFamily="18" charset="0"/>
                <a:cs typeface="Times New Roman" panose="02020603050405020304" pitchFamily="18" charset="0"/>
              </a:rPr>
              <a:t>pot fi </a:t>
            </a:r>
            <a:r>
              <a:rPr lang="fr-FR" sz="2000" b="1" dirty="0" err="1">
                <a:latin typeface="Times New Roman" panose="02020603050405020304" pitchFamily="18" charset="0"/>
                <a:cs typeface="Times New Roman" panose="02020603050405020304" pitchFamily="18" charset="0"/>
              </a:rPr>
              <a:t>invatati</a:t>
            </a:r>
            <a:r>
              <a:rPr lang="fr-FR" sz="2000" b="1" dirty="0">
                <a:latin typeface="Times New Roman" panose="02020603050405020304" pitchFamily="18" charset="0"/>
                <a:cs typeface="Times New Roman" panose="02020603050405020304" pitchFamily="18" charset="0"/>
              </a:rPr>
              <a:t> sa se </a:t>
            </a:r>
            <a:r>
              <a:rPr lang="fr-FR" sz="2000" b="1" dirty="0" err="1">
                <a:latin typeface="Times New Roman" panose="02020603050405020304" pitchFamily="18" charset="0"/>
                <a:cs typeface="Times New Roman" panose="02020603050405020304" pitchFamily="18" charset="0"/>
              </a:rPr>
              <a:t>trateze</a:t>
            </a:r>
            <a:r>
              <a:rPr lang="fr-FR" sz="2000" b="1" dirty="0">
                <a:latin typeface="Times New Roman" panose="02020603050405020304" pitchFamily="18" charset="0"/>
                <a:cs typeface="Times New Roman" panose="02020603050405020304" pitchFamily="18" charset="0"/>
              </a:rPr>
              <a:t> </a:t>
            </a:r>
            <a:r>
              <a:rPr lang="fr-FR" sz="2000" b="1" dirty="0" err="1">
                <a:latin typeface="Times New Roman" panose="02020603050405020304" pitchFamily="18" charset="0"/>
                <a:cs typeface="Times New Roman" panose="02020603050405020304" pitchFamily="18" charset="0"/>
              </a:rPr>
              <a:t>reciproc</a:t>
            </a:r>
            <a:r>
              <a:rPr lang="fr-FR" sz="2000" b="1" dirty="0">
                <a:latin typeface="Times New Roman" panose="02020603050405020304" pitchFamily="18" charset="0"/>
                <a:cs typeface="Times New Roman" panose="02020603050405020304" pitchFamily="18" charset="0"/>
              </a:rPr>
              <a:t> ca </a:t>
            </a:r>
            <a:r>
              <a:rPr lang="fr-FR" sz="2000" b="1" dirty="0" err="1">
                <a:latin typeface="Times New Roman" panose="02020603050405020304" pitchFamily="18" charset="0"/>
                <a:cs typeface="Times New Roman" panose="02020603050405020304" pitchFamily="18" charset="0"/>
              </a:rPr>
              <a:t>egali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Diferentele</a:t>
            </a:r>
            <a:r>
              <a:rPr lang="fr-FR" sz="2000" dirty="0">
                <a:latin typeface="Times New Roman" panose="02020603050405020304" pitchFamily="18" charset="0"/>
                <a:cs typeface="Times New Roman" panose="02020603050405020304" pitchFamily="18" charset="0"/>
              </a:rPr>
              <a:t> de </a:t>
            </a:r>
            <a:r>
              <a:rPr lang="fr-FR" sz="2000" dirty="0" err="1">
                <a:latin typeface="Times New Roman" panose="02020603050405020304" pitchFamily="18" charset="0"/>
                <a:cs typeface="Times New Roman" panose="02020603050405020304" pitchFamily="18" charset="0"/>
              </a:rPr>
              <a:t>gen</a:t>
            </a:r>
            <a:r>
              <a:rPr lang="fr-FR" sz="2000" dirty="0">
                <a:latin typeface="Times New Roman" panose="02020603050405020304" pitchFamily="18" charset="0"/>
                <a:cs typeface="Times New Roman" panose="02020603050405020304" pitchFamily="18" charset="0"/>
              </a:rPr>
              <a:t> in </a:t>
            </a:r>
            <a:r>
              <a:rPr lang="fr-FR" sz="2000" dirty="0" err="1">
                <a:latin typeface="Times New Roman" panose="02020603050405020304" pitchFamily="18" charset="0"/>
                <a:cs typeface="Times New Roman" panose="02020603050405020304" pitchFamily="18" charset="0"/>
              </a:rPr>
              <a:t>ceea</a:t>
            </a:r>
            <a:r>
              <a:rPr lang="fr-FR" sz="2000" dirty="0">
                <a:latin typeface="Times New Roman" panose="02020603050405020304" pitchFamily="18" charset="0"/>
                <a:cs typeface="Times New Roman" panose="02020603050405020304" pitchFamily="18" charset="0"/>
              </a:rPr>
              <a:t> ce </a:t>
            </a:r>
            <a:r>
              <a:rPr lang="fr-FR" sz="2000" dirty="0" err="1">
                <a:latin typeface="Times New Roman" panose="02020603050405020304" pitchFamily="18" charset="0"/>
                <a:cs typeface="Times New Roman" panose="02020603050405020304" pitchFamily="18" charset="0"/>
              </a:rPr>
              <a:t>priveste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expresivitatea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emotionala</a:t>
            </a:r>
            <a:r>
              <a:rPr lang="fr-FR" sz="2000" dirty="0">
                <a:latin typeface="Times New Roman" panose="02020603050405020304" pitchFamily="18" charset="0"/>
                <a:cs typeface="Times New Roman" panose="02020603050405020304" pitchFamily="18" charset="0"/>
              </a:rPr>
              <a:t> la </a:t>
            </a:r>
            <a:r>
              <a:rPr lang="fr-FR" sz="2000" dirty="0" err="1">
                <a:latin typeface="Times New Roman" panose="02020603050405020304" pitchFamily="18" charset="0"/>
                <a:cs typeface="Times New Roman" panose="02020603050405020304" pitchFamily="18" charset="0"/>
              </a:rPr>
              <a:t>copii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sunt</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determinate</a:t>
            </a:r>
            <a:r>
              <a:rPr lang="fr-FR" sz="2000" dirty="0">
                <a:latin typeface="Times New Roman" panose="02020603050405020304" pitchFamily="18" charset="0"/>
                <a:cs typeface="Times New Roman" panose="02020603050405020304" pitchFamily="18" charset="0"/>
              </a:rPr>
              <a:t> de </a:t>
            </a:r>
            <a:r>
              <a:rPr lang="fr-FR" sz="2000" dirty="0" err="1">
                <a:latin typeface="Times New Roman" panose="02020603050405020304" pitchFamily="18" charset="0"/>
                <a:cs typeface="Times New Roman" panose="02020603050405020304" pitchFamily="18" charset="0"/>
              </a:rPr>
              <a:t>contextul</a:t>
            </a:r>
            <a:r>
              <a:rPr lang="fr-FR" sz="2000" dirty="0">
                <a:latin typeface="Times New Roman" panose="02020603050405020304" pitchFamily="18" charset="0"/>
                <a:cs typeface="Times New Roman" panose="02020603050405020304" pitchFamily="18" charset="0"/>
              </a:rPr>
              <a:t> social. </a:t>
            </a:r>
            <a:r>
              <a:rPr lang="fr-FR" sz="2000" dirty="0" err="1">
                <a:latin typeface="Times New Roman" panose="02020603050405020304" pitchFamily="18" charset="0"/>
                <a:cs typeface="Times New Roman" panose="02020603050405020304" pitchFamily="18" charset="0"/>
              </a:rPr>
              <a:t>Exprimarea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emotiilor</a:t>
            </a:r>
            <a:r>
              <a:rPr lang="fr-FR" sz="2000" dirty="0">
                <a:latin typeface="Times New Roman" panose="02020603050405020304" pitchFamily="18" charset="0"/>
                <a:cs typeface="Times New Roman" panose="02020603050405020304" pitchFamily="18" charset="0"/>
              </a:rPr>
              <a:t> se </a:t>
            </a:r>
            <a:r>
              <a:rPr lang="fr-FR" sz="2000" dirty="0" err="1">
                <a:latin typeface="Times New Roman" panose="02020603050405020304" pitchFamily="18" charset="0"/>
                <a:cs typeface="Times New Roman" panose="02020603050405020304" pitchFamily="18" charset="0"/>
              </a:rPr>
              <a:t>schimba</a:t>
            </a:r>
            <a:r>
              <a:rPr lang="fr-FR" sz="2000" dirty="0">
                <a:latin typeface="Times New Roman" panose="02020603050405020304" pitchFamily="18" charset="0"/>
                <a:cs typeface="Times New Roman" panose="02020603050405020304" pitchFamily="18" charset="0"/>
              </a:rPr>
              <a:t> o data </a:t>
            </a:r>
            <a:r>
              <a:rPr lang="fr-FR" sz="2000" dirty="0" err="1">
                <a:latin typeface="Times New Roman" panose="02020603050405020304" pitchFamily="18" charset="0"/>
                <a:cs typeface="Times New Roman" panose="02020603050405020304" pitchFamily="18" charset="0"/>
              </a:rPr>
              <a:t>cu</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dezvoltarea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identitatii</a:t>
            </a:r>
            <a:r>
              <a:rPr lang="fr-FR" sz="2000" dirty="0">
                <a:latin typeface="Times New Roman" panose="02020603050405020304" pitchFamily="18" charset="0"/>
                <a:cs typeface="Times New Roman" panose="02020603050405020304" pitchFamily="18" charset="0"/>
              </a:rPr>
              <a:t> de </a:t>
            </a:r>
            <a:r>
              <a:rPr lang="fr-FR" sz="2000" dirty="0" err="1">
                <a:latin typeface="Times New Roman" panose="02020603050405020304" pitchFamily="18" charset="0"/>
                <a:cs typeface="Times New Roman" panose="02020603050405020304" pitchFamily="18" charset="0"/>
              </a:rPr>
              <a:t>gen</a:t>
            </a:r>
            <a:r>
              <a:rPr lang="fr-FR" sz="2000" dirty="0">
                <a:latin typeface="Times New Roman" panose="02020603050405020304" pitchFamily="18" charset="0"/>
                <a:cs typeface="Times New Roman" panose="02020603050405020304" pitchFamily="18" charset="0"/>
              </a:rPr>
              <a:t> la </a:t>
            </a:r>
            <a:r>
              <a:rPr lang="fr-FR" sz="2000" dirty="0" err="1">
                <a:latin typeface="Times New Roman" panose="02020603050405020304" pitchFamily="18" charset="0"/>
                <a:cs typeface="Times New Roman" panose="02020603050405020304" pitchFamily="18" charset="0"/>
              </a:rPr>
              <a:t>copii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Despre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unii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baieti</a:t>
            </a:r>
            <a:r>
              <a:rPr lang="fr-FR" sz="2000" dirty="0">
                <a:latin typeface="Times New Roman" panose="02020603050405020304" pitchFamily="18" charset="0"/>
                <a:cs typeface="Times New Roman" panose="02020603050405020304" pitchFamily="18" charset="0"/>
              </a:rPr>
              <a:t> se </a:t>
            </a:r>
            <a:r>
              <a:rPr lang="fr-FR" sz="2000" dirty="0" err="1">
                <a:latin typeface="Times New Roman" panose="02020603050405020304" pitchFamily="18" charset="0"/>
                <a:cs typeface="Times New Roman" panose="02020603050405020304" pitchFamily="18" charset="0"/>
              </a:rPr>
              <a:t>spune</a:t>
            </a:r>
            <a:r>
              <a:rPr lang="fr-FR" sz="2000" dirty="0">
                <a:latin typeface="Times New Roman" panose="02020603050405020304" pitchFamily="18" charset="0"/>
                <a:cs typeface="Times New Roman" panose="02020603050405020304" pitchFamily="18" charset="0"/>
              </a:rPr>
              <a:t> ca </a:t>
            </a:r>
            <a:r>
              <a:rPr lang="fr-FR" sz="2000" dirty="0" err="1">
                <a:latin typeface="Times New Roman" panose="02020603050405020304" pitchFamily="18" charset="0"/>
                <a:cs typeface="Times New Roman" panose="02020603050405020304" pitchFamily="18" charset="0"/>
              </a:rPr>
              <a:t>sunt</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mamosi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atasati</a:t>
            </a:r>
            <a:r>
              <a:rPr lang="fr-FR" sz="2000" dirty="0">
                <a:latin typeface="Times New Roman" panose="02020603050405020304" pitchFamily="18" charset="0"/>
                <a:cs typeface="Times New Roman" panose="02020603050405020304" pitchFamily="18" charset="0"/>
              </a:rPr>
              <a:t> mai </a:t>
            </a:r>
            <a:r>
              <a:rPr lang="fr-FR" sz="2000" dirty="0" err="1">
                <a:latin typeface="Times New Roman" panose="02020603050405020304" pitchFamily="18" charset="0"/>
                <a:cs typeface="Times New Roman" panose="02020603050405020304" pitchFamily="18" charset="0"/>
              </a:rPr>
              <a:t>mult</a:t>
            </a:r>
            <a:r>
              <a:rPr lang="fr-FR" sz="2000" dirty="0">
                <a:latin typeface="Times New Roman" panose="02020603050405020304" pitchFamily="18" charset="0"/>
                <a:cs typeface="Times New Roman" panose="02020603050405020304" pitchFamily="18" charset="0"/>
              </a:rPr>
              <a:t> de </a:t>
            </a:r>
            <a:r>
              <a:rPr lang="fr-FR" sz="2000" dirty="0" err="1">
                <a:latin typeface="Times New Roman" panose="02020603050405020304" pitchFamily="18" charset="0"/>
                <a:cs typeface="Times New Roman" panose="02020603050405020304" pitchFamily="18" charset="0"/>
              </a:rPr>
              <a:t>mama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insa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pe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masura</a:t>
            </a:r>
            <a:r>
              <a:rPr lang="fr-FR" sz="2000" dirty="0">
                <a:latin typeface="Times New Roman" panose="02020603050405020304" pitchFamily="18" charset="0"/>
                <a:cs typeface="Times New Roman" panose="02020603050405020304" pitchFamily="18" charset="0"/>
              </a:rPr>
              <a:t> ce </a:t>
            </a:r>
            <a:r>
              <a:rPr lang="fr-FR" sz="2000" dirty="0" err="1">
                <a:latin typeface="Times New Roman" panose="02020603050405020304" pitchFamily="18" charset="0"/>
                <a:cs typeface="Times New Roman" panose="02020603050405020304" pitchFamily="18" charset="0"/>
              </a:rPr>
              <a:t>cresc</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atitudinea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lor</a:t>
            </a:r>
            <a:r>
              <a:rPr lang="fr-FR" sz="2000" dirty="0">
                <a:latin typeface="Times New Roman" panose="02020603050405020304" pitchFamily="18" charset="0"/>
                <a:cs typeface="Times New Roman" panose="02020603050405020304" pitchFamily="18" charset="0"/>
              </a:rPr>
              <a:t> se </a:t>
            </a:r>
            <a:r>
              <a:rPr lang="fr-FR" sz="2000" dirty="0" err="1">
                <a:latin typeface="Times New Roman" panose="02020603050405020304" pitchFamily="18" charset="0"/>
                <a:cs typeface="Times New Roman" panose="02020603050405020304" pitchFamily="18" charset="0"/>
              </a:rPr>
              <a:t>schimba</a:t>
            </a:r>
            <a:r>
              <a:rPr lang="fr-FR" sz="2000" dirty="0">
                <a:latin typeface="Times New Roman" panose="02020603050405020304" pitchFamily="18" charset="0"/>
                <a:cs typeface="Times New Roman" panose="02020603050405020304" pitchFamily="18" charset="0"/>
              </a:rPr>
              <a:t>, devin mai </a:t>
            </a:r>
            <a:r>
              <a:rPr lang="fr-FR" sz="2000" dirty="0" err="1">
                <a:latin typeface="Times New Roman" panose="02020603050405020304" pitchFamily="18" charset="0"/>
                <a:cs typeface="Times New Roman" panose="02020603050405020304" pitchFamily="18" charset="0"/>
              </a:rPr>
              <a:t>curajosi</a:t>
            </a:r>
            <a:r>
              <a:rPr lang="fr-FR" sz="2000" dirty="0">
                <a:latin typeface="Times New Roman" panose="02020603050405020304" pitchFamily="18" charset="0"/>
                <a:cs typeface="Times New Roman" panose="02020603050405020304" pitchFamily="18" charset="0"/>
              </a:rPr>
              <a:t>, mai </a:t>
            </a:r>
            <a:r>
              <a:rPr lang="fr-FR" sz="2000" dirty="0" err="1">
                <a:latin typeface="Times New Roman" panose="02020603050405020304" pitchFamily="18" charset="0"/>
                <a:cs typeface="Times New Roman" panose="02020603050405020304" pitchFamily="18" charset="0"/>
              </a:rPr>
              <a:t>retinuti</a:t>
            </a:r>
            <a:r>
              <a:rPr lang="fr-FR" sz="2000" dirty="0">
                <a:latin typeface="Times New Roman" panose="02020603050405020304" pitchFamily="18" charset="0"/>
                <a:cs typeface="Times New Roman" panose="02020603050405020304" pitchFamily="18" charset="0"/>
              </a:rPr>
              <a:t> in a se manifesta </a:t>
            </a:r>
            <a:r>
              <a:rPr lang="fr-FR" sz="2000" dirty="0" err="1">
                <a:latin typeface="Times New Roman" panose="02020603050405020304" pitchFamily="18" charset="0"/>
                <a:cs typeface="Times New Roman" panose="02020603050405020304" pitchFamily="18" charset="0"/>
              </a:rPr>
              <a:t>tristi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melancolici</a:t>
            </a:r>
            <a:r>
              <a:rPr lang="fr-FR" sz="2000" dirty="0">
                <a:latin typeface="Times New Roman" panose="02020603050405020304" pitchFamily="18" charset="0"/>
                <a:cs typeface="Times New Roman" panose="02020603050405020304" pitchFamily="18" charset="0"/>
              </a:rPr>
              <a:t> si </a:t>
            </a:r>
            <a:r>
              <a:rPr lang="fr-FR" sz="2000" dirty="0" err="1">
                <a:latin typeface="Times New Roman" panose="02020603050405020304" pitchFamily="18" charset="0"/>
                <a:cs typeface="Times New Roman" panose="02020603050405020304" pitchFamily="18" charset="0"/>
              </a:rPr>
              <a:t>asta</a:t>
            </a:r>
            <a:r>
              <a:rPr lang="fr-FR" sz="2000" dirty="0">
                <a:latin typeface="Times New Roman" panose="02020603050405020304" pitchFamily="18" charset="0"/>
                <a:cs typeface="Times New Roman" panose="02020603050405020304" pitchFamily="18" charset="0"/>
              </a:rPr>
              <a:t> se </a:t>
            </a:r>
            <a:r>
              <a:rPr lang="fr-FR" sz="2000" dirty="0" err="1">
                <a:latin typeface="Times New Roman" panose="02020603050405020304" pitchFamily="18" charset="0"/>
                <a:cs typeface="Times New Roman" panose="02020603050405020304" pitchFamily="18" charset="0"/>
              </a:rPr>
              <a:t>datoreaza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stereotipului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conform</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caruia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baietii</a:t>
            </a:r>
            <a:r>
              <a:rPr lang="fr-FR" sz="2000" dirty="0">
                <a:latin typeface="Times New Roman" panose="02020603050405020304" pitchFamily="18" charset="0"/>
                <a:cs typeface="Times New Roman" panose="02020603050405020304" pitchFamily="18" charset="0"/>
              </a:rPr>
              <a:t> nu </a:t>
            </a:r>
            <a:r>
              <a:rPr lang="fr-FR" sz="2000" dirty="0" err="1">
                <a:latin typeface="Times New Roman" panose="02020603050405020304" pitchFamily="18" charset="0"/>
                <a:cs typeface="Times New Roman" panose="02020603050405020304" pitchFamily="18" charset="0"/>
              </a:rPr>
              <a:t>trebuie</a:t>
            </a:r>
            <a:r>
              <a:rPr lang="fr-FR" sz="2000" dirty="0">
                <a:latin typeface="Times New Roman" panose="02020603050405020304" pitchFamily="18" charset="0"/>
                <a:cs typeface="Times New Roman" panose="02020603050405020304" pitchFamily="18" charset="0"/>
              </a:rPr>
              <a:t> sa </a:t>
            </a:r>
            <a:r>
              <a:rPr lang="fr-FR" sz="2000" dirty="0" err="1">
                <a:latin typeface="Times New Roman" panose="02020603050405020304" pitchFamily="18" charset="0"/>
                <a:cs typeface="Times New Roman" panose="02020603050405020304" pitchFamily="18" charset="0"/>
              </a:rPr>
              <a:t>planga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ei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sunt</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barbati</a:t>
            </a:r>
            <a:r>
              <a:rPr lang="fr-FR" sz="2000" dirty="0">
                <a:latin typeface="Times New Roman" panose="02020603050405020304" pitchFamily="18" charset="0"/>
                <a:cs typeface="Times New Roman" panose="02020603050405020304" pitchFamily="18" charset="0"/>
              </a:rPr>
              <a:t>”. In </a:t>
            </a:r>
            <a:r>
              <a:rPr lang="fr-FR" sz="2000" dirty="0" err="1">
                <a:latin typeface="Times New Roman" panose="02020603050405020304" pitchFamily="18" charset="0"/>
                <a:cs typeface="Times New Roman" panose="02020603050405020304" pitchFamily="18" charset="0"/>
              </a:rPr>
              <a:t>schimb</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fetele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sunt</a:t>
            </a:r>
            <a:r>
              <a:rPr lang="fr-FR" sz="2000" dirty="0">
                <a:latin typeface="Times New Roman" panose="02020603050405020304" pitchFamily="18" charset="0"/>
                <a:cs typeface="Times New Roman" panose="02020603050405020304" pitchFamily="18" charset="0"/>
              </a:rPr>
              <a:t> mai </a:t>
            </a:r>
            <a:r>
              <a:rPr lang="fr-FR" sz="2000" dirty="0" err="1">
                <a:latin typeface="Times New Roman" panose="02020603050405020304" pitchFamily="18" charset="0"/>
                <a:cs typeface="Times New Roman" panose="02020603050405020304" pitchFamily="18" charset="0"/>
              </a:rPr>
              <a:t>sensibile</a:t>
            </a:r>
            <a:r>
              <a:rPr lang="fr-FR" sz="2000" dirty="0">
                <a:latin typeface="Times New Roman" panose="02020603050405020304" pitchFamily="18" charset="0"/>
                <a:cs typeface="Times New Roman" panose="02020603050405020304" pitchFamily="18" charset="0"/>
              </a:rPr>
              <a:t>, „mai </a:t>
            </a:r>
            <a:r>
              <a:rPr lang="fr-FR" sz="2000" dirty="0" err="1">
                <a:latin typeface="Times New Roman" panose="02020603050405020304" pitchFamily="18" charset="0"/>
                <a:cs typeface="Times New Roman" panose="02020603050405020304" pitchFamily="18" charset="0"/>
              </a:rPr>
              <a:t>plangacioase</a:t>
            </a:r>
            <a:r>
              <a:rPr lang="fr-FR" sz="2000" dirty="0">
                <a:latin typeface="Times New Roman" panose="02020603050405020304" pitchFamily="18" charset="0"/>
                <a:cs typeface="Times New Roman" panose="02020603050405020304" pitchFamily="18" charset="0"/>
              </a:rPr>
              <a:t>”, au </a:t>
            </a:r>
            <a:r>
              <a:rPr lang="fr-FR" sz="2000" dirty="0" err="1">
                <a:latin typeface="Times New Roman" panose="02020603050405020304" pitchFamily="18" charset="0"/>
                <a:cs typeface="Times New Roman" panose="02020603050405020304" pitchFamily="18" charset="0"/>
              </a:rPr>
              <a:t>inclinatii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catre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arte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deseneaza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canta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sunt</a:t>
            </a:r>
            <a:r>
              <a:rPr lang="fr-FR" sz="2000" dirty="0">
                <a:latin typeface="Times New Roman" panose="02020603050405020304" pitchFamily="18" charset="0"/>
                <a:cs typeface="Times New Roman" panose="02020603050405020304" pitchFamily="18" charset="0"/>
              </a:rPr>
              <a:t> mai contemplative. </a:t>
            </a:r>
            <a:r>
              <a:rPr lang="fr-FR" sz="2000" dirty="0" err="1">
                <a:latin typeface="Times New Roman" panose="02020603050405020304" pitchFamily="18" charset="0"/>
                <a:cs typeface="Times New Roman" panose="02020603050405020304" pitchFamily="18" charset="0"/>
              </a:rPr>
              <a:t>Despre</a:t>
            </a:r>
            <a:r>
              <a:rPr lang="fr-FR" sz="2000" dirty="0">
                <a:latin typeface="Times New Roman" panose="02020603050405020304" pitchFamily="18" charset="0"/>
                <a:cs typeface="Times New Roman" panose="02020603050405020304" pitchFamily="18" charset="0"/>
              </a:rPr>
              <a:t> o </a:t>
            </a:r>
            <a:r>
              <a:rPr lang="fr-FR" sz="2000" dirty="0" err="1">
                <a:latin typeface="Times New Roman" panose="02020603050405020304" pitchFamily="18" charset="0"/>
                <a:cs typeface="Times New Roman" panose="02020603050405020304" pitchFamily="18" charset="0"/>
              </a:rPr>
              <a:t>grupa</a:t>
            </a:r>
            <a:r>
              <a:rPr lang="fr-FR" sz="2000" dirty="0">
                <a:latin typeface="Times New Roman" panose="02020603050405020304" pitchFamily="18" charset="0"/>
                <a:cs typeface="Times New Roman" panose="02020603050405020304" pitchFamily="18" charset="0"/>
              </a:rPr>
              <a:t> in care </a:t>
            </a:r>
            <a:r>
              <a:rPr lang="fr-FR" sz="2000" dirty="0" err="1">
                <a:latin typeface="Times New Roman" panose="02020603050405020304" pitchFamily="18" charset="0"/>
                <a:cs typeface="Times New Roman" panose="02020603050405020304" pitchFamily="18" charset="0"/>
              </a:rPr>
              <a:t>sunt</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majoritari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baietii</a:t>
            </a:r>
            <a:r>
              <a:rPr lang="fr-FR" sz="2000" dirty="0">
                <a:latin typeface="Times New Roman" panose="02020603050405020304" pitchFamily="18" charset="0"/>
                <a:cs typeface="Times New Roman" panose="02020603050405020304" pitchFamily="18" charset="0"/>
              </a:rPr>
              <a:t> se </a:t>
            </a:r>
            <a:r>
              <a:rPr lang="fr-FR" sz="2000" dirty="0" err="1">
                <a:latin typeface="Times New Roman" panose="02020603050405020304" pitchFamily="18" charset="0"/>
                <a:cs typeface="Times New Roman" panose="02020603050405020304" pitchFamily="18" charset="0"/>
              </a:rPr>
              <a:t>spune</a:t>
            </a:r>
            <a:r>
              <a:rPr lang="fr-FR" sz="2000" dirty="0">
                <a:latin typeface="Times New Roman" panose="02020603050405020304" pitchFamily="18" charset="0"/>
                <a:cs typeface="Times New Roman" panose="02020603050405020304" pitchFamily="18" charset="0"/>
              </a:rPr>
              <a:t> ca este o </a:t>
            </a:r>
            <a:r>
              <a:rPr lang="fr-FR" sz="2000" dirty="0" err="1">
                <a:latin typeface="Times New Roman" panose="02020603050405020304" pitchFamily="18" charset="0"/>
                <a:cs typeface="Times New Roman" panose="02020603050405020304" pitchFamily="18" charset="0"/>
              </a:rPr>
              <a:t>grupa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energica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dinamica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iar</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cand</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sunt</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majoritare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fetele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grupa</a:t>
            </a:r>
            <a:r>
              <a:rPr lang="fr-FR" sz="2000" dirty="0">
                <a:latin typeface="Times New Roman" panose="02020603050405020304" pitchFamily="18" charset="0"/>
                <a:cs typeface="Times New Roman" panose="02020603050405020304" pitchFamily="18" charset="0"/>
              </a:rPr>
              <a:t> este </a:t>
            </a:r>
            <a:r>
              <a:rPr lang="fr-FR" sz="2000" dirty="0" err="1">
                <a:latin typeface="Times New Roman" panose="02020603050405020304" pitchFamily="18" charset="0"/>
                <a:cs typeface="Times New Roman" panose="02020603050405020304" pitchFamily="18" charset="0"/>
              </a:rPr>
              <a:t>linistita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harnica</a:t>
            </a:r>
            <a:r>
              <a:rPr lang="fr-FR" sz="2000" dirty="0">
                <a:latin typeface="Times New Roman" panose="02020603050405020304" pitchFamily="18" charset="0"/>
                <a:cs typeface="Times New Roman" panose="02020603050405020304" pitchFamily="18" charset="0"/>
              </a:rPr>
              <a:t>.</a:t>
            </a:r>
          </a:p>
          <a:p>
            <a:r>
              <a:rPr lang="ro-RO" sz="2000" dirty="0">
                <a:latin typeface="Times New Roman" panose="02020603050405020304" pitchFamily="18" charset="0"/>
                <a:cs typeface="Times New Roman" panose="02020603050405020304" pitchFamily="18" charset="0"/>
              </a:rPr>
              <a:t>Din cauza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diferentelor</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sistematice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pe</a:t>
            </a:r>
            <a:r>
              <a:rPr lang="fr-FR" sz="2000" dirty="0">
                <a:latin typeface="Times New Roman" panose="02020603050405020304" pitchFamily="18" charset="0"/>
                <a:cs typeface="Times New Roman" panose="02020603050405020304" pitchFamily="18" charset="0"/>
              </a:rPr>
              <a:t> care le fac </a:t>
            </a:r>
            <a:r>
              <a:rPr lang="fr-FR" sz="2000" dirty="0" err="1">
                <a:latin typeface="Times New Roman" panose="02020603050405020304" pitchFamily="18" charset="0"/>
                <a:cs typeface="Times New Roman" panose="02020603050405020304" pitchFamily="18" charset="0"/>
              </a:rPr>
              <a:t>parintii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sau</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educatorii</a:t>
            </a:r>
            <a:r>
              <a:rPr lang="fr-FR" sz="2000" dirty="0">
                <a:latin typeface="Times New Roman" panose="02020603050405020304" pitchFamily="18" charset="0"/>
                <a:cs typeface="Times New Roman" panose="02020603050405020304" pitchFamily="18" charset="0"/>
              </a:rPr>
              <a:t> in </a:t>
            </a:r>
            <a:r>
              <a:rPr lang="fr-FR" sz="2000" dirty="0" err="1">
                <a:latin typeface="Times New Roman" panose="02020603050405020304" pitchFamily="18" charset="0"/>
                <a:cs typeface="Times New Roman" panose="02020603050405020304" pitchFamily="18" charset="0"/>
              </a:rPr>
              <a:t>trairea</a:t>
            </a:r>
            <a:r>
              <a:rPr lang="fr-FR" sz="2000" dirty="0">
                <a:latin typeface="Times New Roman" panose="02020603050405020304" pitchFamily="18" charset="0"/>
                <a:cs typeface="Times New Roman" panose="02020603050405020304" pitchFamily="18" charset="0"/>
              </a:rPr>
              <a:t> si </a:t>
            </a:r>
            <a:r>
              <a:rPr lang="fr-FR" sz="2000" dirty="0" err="1">
                <a:latin typeface="Times New Roman" panose="02020603050405020304" pitchFamily="18" charset="0"/>
                <a:cs typeface="Times New Roman" panose="02020603050405020304" pitchFamily="18" charset="0"/>
              </a:rPr>
              <a:t>exprimarea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emotionala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dintre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fete</a:t>
            </a:r>
            <a:r>
              <a:rPr lang="fr-FR" sz="2000" dirty="0">
                <a:latin typeface="Times New Roman" panose="02020603050405020304" pitchFamily="18" charset="0"/>
                <a:cs typeface="Times New Roman" panose="02020603050405020304" pitchFamily="18" charset="0"/>
              </a:rPr>
              <a:t> si </a:t>
            </a:r>
            <a:r>
              <a:rPr lang="fr-FR" sz="2000" dirty="0" err="1">
                <a:latin typeface="Times New Roman" panose="02020603050405020304" pitchFamily="18" charset="0"/>
                <a:cs typeface="Times New Roman" panose="02020603050405020304" pitchFamily="18" charset="0"/>
              </a:rPr>
              <a:t>baieti</a:t>
            </a:r>
            <a:r>
              <a:rPr lang="fr-FR" sz="2000" dirty="0">
                <a:latin typeface="Times New Roman" panose="02020603050405020304" pitchFamily="18" charset="0"/>
                <a:cs typeface="Times New Roman" panose="02020603050405020304" pitchFamily="18" charset="0"/>
              </a:rPr>
              <a:t> se </a:t>
            </a:r>
            <a:r>
              <a:rPr lang="fr-FR" sz="2000" dirty="0" err="1">
                <a:latin typeface="Times New Roman" panose="02020603050405020304" pitchFamily="18" charset="0"/>
                <a:cs typeface="Times New Roman" panose="02020603050405020304" pitchFamily="18" charset="0"/>
              </a:rPr>
              <a:t>formeaza</a:t>
            </a:r>
            <a:r>
              <a:rPr lang="fr-FR" sz="2000" dirty="0">
                <a:latin typeface="Times New Roman" panose="02020603050405020304" pitchFamily="18" charset="0"/>
                <a:cs typeface="Times New Roman" panose="02020603050405020304" pitchFamily="18" charset="0"/>
              </a:rPr>
              <a:t> </a:t>
            </a:r>
            <a:r>
              <a:rPr lang="fr-FR" sz="2000" b="1" dirty="0" err="1">
                <a:latin typeface="Times New Roman" panose="02020603050405020304" pitchFamily="18" charset="0"/>
                <a:cs typeface="Times New Roman" panose="02020603050405020304" pitchFamily="18" charset="0"/>
              </a:rPr>
              <a:t>stereotipurile</a:t>
            </a:r>
            <a:r>
              <a:rPr lang="fr-FR" sz="2000" b="1" dirty="0">
                <a:latin typeface="Times New Roman" panose="02020603050405020304" pitchFamily="18" charset="0"/>
                <a:cs typeface="Times New Roman" panose="02020603050405020304" pitchFamily="18" charset="0"/>
              </a:rPr>
              <a:t> de </a:t>
            </a:r>
            <a:r>
              <a:rPr lang="fr-FR" sz="2000" b="1" dirty="0" err="1">
                <a:latin typeface="Times New Roman" panose="02020603050405020304" pitchFamily="18" charset="0"/>
                <a:cs typeface="Times New Roman" panose="02020603050405020304" pitchFamily="18" charset="0"/>
              </a:rPr>
              <a:t>gen</a:t>
            </a:r>
            <a:r>
              <a:rPr lang="fr-FR" sz="2000" b="1" dirty="0">
                <a:latin typeface="Times New Roman" panose="02020603050405020304" pitchFamily="18" charset="0"/>
                <a:cs typeface="Times New Roman" panose="02020603050405020304" pitchFamily="18" charset="0"/>
              </a:rPr>
              <a:t>. Inca de la 4 </a:t>
            </a:r>
            <a:r>
              <a:rPr lang="fr-FR" sz="2000" b="1" dirty="0" err="1">
                <a:latin typeface="Times New Roman" panose="02020603050405020304" pitchFamily="18" charset="0"/>
                <a:cs typeface="Times New Roman" panose="02020603050405020304" pitchFamily="18" charset="0"/>
              </a:rPr>
              <a:t>ani</a:t>
            </a:r>
            <a:r>
              <a:rPr lang="fr-FR" sz="2000" b="1" dirty="0">
                <a:latin typeface="Times New Roman" panose="02020603050405020304" pitchFamily="18" charset="0"/>
                <a:cs typeface="Times New Roman" panose="02020603050405020304" pitchFamily="18" charset="0"/>
              </a:rPr>
              <a:t>, </a:t>
            </a:r>
            <a:r>
              <a:rPr lang="fr-FR" sz="2000" b="1" dirty="0" err="1">
                <a:latin typeface="Times New Roman" panose="02020603050405020304" pitchFamily="18" charset="0"/>
                <a:cs typeface="Times New Roman" panose="02020603050405020304" pitchFamily="18" charset="0"/>
              </a:rPr>
              <a:t>copiii</a:t>
            </a:r>
            <a:r>
              <a:rPr lang="fr-FR" sz="2000" b="1" dirty="0">
                <a:latin typeface="Times New Roman" panose="02020603050405020304" pitchFamily="18" charset="0"/>
                <a:cs typeface="Times New Roman" panose="02020603050405020304" pitchFamily="18" charset="0"/>
              </a:rPr>
              <a:t> </a:t>
            </a:r>
            <a:r>
              <a:rPr lang="fr-FR" sz="2000" b="1" dirty="0" err="1">
                <a:latin typeface="Times New Roman" panose="02020603050405020304" pitchFamily="18" charset="0"/>
                <a:cs typeface="Times New Roman" panose="02020603050405020304" pitchFamily="18" charset="0"/>
              </a:rPr>
              <a:t>stiu</a:t>
            </a:r>
            <a:r>
              <a:rPr lang="fr-FR" sz="2000" b="1" dirty="0">
                <a:latin typeface="Times New Roman" panose="02020603050405020304" pitchFamily="18" charset="0"/>
                <a:cs typeface="Times New Roman" panose="02020603050405020304" pitchFamily="18" charset="0"/>
              </a:rPr>
              <a:t> </a:t>
            </a:r>
            <a:r>
              <a:rPr lang="fr-FR" sz="2000" b="1" dirty="0" err="1">
                <a:latin typeface="Times New Roman" panose="02020603050405020304" pitchFamily="18" charset="0"/>
                <a:cs typeface="Times New Roman" panose="02020603050405020304" pitchFamily="18" charset="0"/>
              </a:rPr>
              <a:t>deja</a:t>
            </a:r>
            <a:r>
              <a:rPr lang="fr-FR" sz="2000" b="1" dirty="0">
                <a:latin typeface="Times New Roman" panose="02020603050405020304" pitchFamily="18" charset="0"/>
                <a:cs typeface="Times New Roman" panose="02020603050405020304" pitchFamily="18" charset="0"/>
              </a:rPr>
              <a:t> </a:t>
            </a:r>
            <a:r>
              <a:rPr lang="fr-FR" sz="2000" b="1" dirty="0" err="1">
                <a:latin typeface="Times New Roman" panose="02020603050405020304" pitchFamily="18" charset="0"/>
                <a:cs typeface="Times New Roman" panose="02020603050405020304" pitchFamily="18" charset="0"/>
              </a:rPr>
              <a:t>aceste</a:t>
            </a:r>
            <a:r>
              <a:rPr lang="ro-RO" sz="2000" b="1"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stereotipuri</a:t>
            </a:r>
            <a:r>
              <a:rPr lang="ro-RO" sz="2000" dirty="0">
                <a:latin typeface="Times New Roman" panose="02020603050405020304" pitchFamily="18" charset="0"/>
                <a:cs typeface="Times New Roman" panose="02020603050405020304" pitchFamily="18" charset="0"/>
              </a:rPr>
              <a:t>din cauza </a:t>
            </a:r>
            <a:r>
              <a:rPr lang="fr-FR" sz="2000" dirty="0" err="1">
                <a:latin typeface="Times New Roman" panose="02020603050405020304" pitchFamily="18" charset="0"/>
                <a:cs typeface="Times New Roman" panose="02020603050405020304" pitchFamily="18" charset="0"/>
              </a:rPr>
              <a:t>modurilor</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diferite</a:t>
            </a:r>
            <a:r>
              <a:rPr lang="fr-FR" sz="2000" dirty="0">
                <a:latin typeface="Times New Roman" panose="02020603050405020304" pitchFamily="18" charset="0"/>
                <a:cs typeface="Times New Roman" panose="02020603050405020304" pitchFamily="18" charset="0"/>
              </a:rPr>
              <a:t> in care discuta </a:t>
            </a:r>
            <a:r>
              <a:rPr lang="fr-FR" sz="2000" dirty="0" err="1">
                <a:latin typeface="Times New Roman" panose="02020603050405020304" pitchFamily="18" charset="0"/>
                <a:cs typeface="Times New Roman" panose="02020603050405020304" pitchFamily="18" charset="0"/>
              </a:rPr>
              <a:t>despre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aceste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emotii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Baietii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sunt</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curajosi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iar</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fetele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sunt</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fricoase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pentru</a:t>
            </a:r>
            <a:r>
              <a:rPr lang="fr-FR" sz="2000" dirty="0">
                <a:latin typeface="Times New Roman" panose="02020603050405020304" pitchFamily="18" charset="0"/>
                <a:cs typeface="Times New Roman" panose="02020603050405020304" pitchFamily="18" charset="0"/>
              </a:rPr>
              <a:t> ca </a:t>
            </a:r>
            <a:r>
              <a:rPr lang="fr-FR" sz="2000" dirty="0" err="1">
                <a:latin typeface="Times New Roman" panose="02020603050405020304" pitchFamily="18" charset="0"/>
                <a:cs typeface="Times New Roman" panose="02020603050405020304" pitchFamily="18" charset="0"/>
              </a:rPr>
              <a:t>prin</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practicile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parintilor</a:t>
            </a:r>
            <a:r>
              <a:rPr lang="fr-FR" sz="2000" dirty="0">
                <a:latin typeface="Times New Roman" panose="02020603050405020304" pitchFamily="18" charset="0"/>
                <a:cs typeface="Times New Roman" panose="02020603050405020304" pitchFamily="18" charset="0"/>
              </a:rPr>
              <a:t> se </a:t>
            </a:r>
            <a:r>
              <a:rPr lang="fr-FR" sz="2000" dirty="0" err="1">
                <a:latin typeface="Times New Roman" panose="02020603050405020304" pitchFamily="18" charset="0"/>
                <a:cs typeface="Times New Roman" panose="02020603050405020304" pitchFamily="18" charset="0"/>
              </a:rPr>
              <a:t>incurajeaza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teama</a:t>
            </a:r>
            <a:r>
              <a:rPr lang="fr-FR" sz="2000" dirty="0">
                <a:latin typeface="Times New Roman" panose="02020603050405020304" pitchFamily="18" charset="0"/>
                <a:cs typeface="Times New Roman" panose="02020603050405020304" pitchFamily="18" charset="0"/>
              </a:rPr>
              <a:t> si </a:t>
            </a:r>
            <a:r>
              <a:rPr lang="fr-FR" sz="2000" dirty="0" err="1">
                <a:latin typeface="Times New Roman" panose="02020603050405020304" pitchFamily="18" charset="0"/>
                <a:cs typeface="Times New Roman" panose="02020603050405020304" pitchFamily="18" charset="0"/>
              </a:rPr>
              <a:t>retragerea</a:t>
            </a:r>
            <a:r>
              <a:rPr lang="fr-FR" sz="2000" dirty="0">
                <a:latin typeface="Times New Roman" panose="02020603050405020304" pitchFamily="18" charset="0"/>
                <a:cs typeface="Times New Roman" panose="02020603050405020304" pitchFamily="18" charset="0"/>
              </a:rPr>
              <a:t> mai </a:t>
            </a:r>
            <a:r>
              <a:rPr lang="fr-FR" sz="2000" dirty="0" err="1">
                <a:latin typeface="Times New Roman" panose="02020603050405020304" pitchFamily="18" charset="0"/>
                <a:cs typeface="Times New Roman" panose="02020603050405020304" pitchFamily="18" charset="0"/>
              </a:rPr>
              <a:t>mult</a:t>
            </a:r>
            <a:r>
              <a:rPr lang="fr-FR" sz="2000" dirty="0">
                <a:latin typeface="Times New Roman" panose="02020603050405020304" pitchFamily="18" charset="0"/>
                <a:cs typeface="Times New Roman" panose="02020603050405020304" pitchFamily="18" charset="0"/>
              </a:rPr>
              <a:t> la </a:t>
            </a:r>
            <a:r>
              <a:rPr lang="fr-FR" sz="2000" dirty="0" err="1">
                <a:latin typeface="Times New Roman" panose="02020603050405020304" pitchFamily="18" charset="0"/>
                <a:cs typeface="Times New Roman" panose="02020603050405020304" pitchFamily="18" charset="0"/>
              </a:rPr>
              <a:t>fete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decat</a:t>
            </a:r>
            <a:r>
              <a:rPr lang="fr-FR" sz="2000" dirty="0">
                <a:latin typeface="Times New Roman" panose="02020603050405020304" pitchFamily="18" charset="0"/>
                <a:cs typeface="Times New Roman" panose="02020603050405020304" pitchFamily="18" charset="0"/>
              </a:rPr>
              <a:t> la </a:t>
            </a:r>
            <a:r>
              <a:rPr lang="fr-FR" sz="2000" dirty="0" err="1">
                <a:latin typeface="Times New Roman" panose="02020603050405020304" pitchFamily="18" charset="0"/>
                <a:cs typeface="Times New Roman" panose="02020603050405020304" pitchFamily="18" charset="0"/>
              </a:rPr>
              <a:t>baieti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Baietii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sunt</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sanctionati</a:t>
            </a:r>
            <a:r>
              <a:rPr lang="fr-FR" sz="2000" dirty="0">
                <a:latin typeface="Times New Roman" panose="02020603050405020304" pitchFamily="18" charset="0"/>
                <a:cs typeface="Times New Roman" panose="02020603050405020304" pitchFamily="18" charset="0"/>
              </a:rPr>
              <a:t> mai </a:t>
            </a:r>
            <a:r>
              <a:rPr lang="fr-FR" sz="2000" dirty="0" err="1">
                <a:latin typeface="Times New Roman" panose="02020603050405020304" pitchFamily="18" charset="0"/>
                <a:cs typeface="Times New Roman" panose="02020603050405020304" pitchFamily="18" charset="0"/>
              </a:rPr>
              <a:t>putin</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pentru</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comportamentele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agresive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sau</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momentele</a:t>
            </a:r>
            <a:r>
              <a:rPr lang="fr-FR" sz="2000" dirty="0">
                <a:latin typeface="Times New Roman" panose="02020603050405020304" pitchFamily="18" charset="0"/>
                <a:cs typeface="Times New Roman" panose="02020603050405020304" pitchFamily="18" charset="0"/>
              </a:rPr>
              <a:t> de furie </a:t>
            </a:r>
            <a:r>
              <a:rPr lang="fr-FR" sz="2000" dirty="0" err="1">
                <a:latin typeface="Times New Roman" panose="02020603050405020304" pitchFamily="18" charset="0"/>
                <a:cs typeface="Times New Roman" panose="02020603050405020304" pitchFamily="18" charset="0"/>
              </a:rPr>
              <a:t>pentru</a:t>
            </a:r>
            <a:r>
              <a:rPr lang="fr-FR" sz="2000" dirty="0">
                <a:latin typeface="Times New Roman" panose="02020603050405020304" pitchFamily="18" charset="0"/>
                <a:cs typeface="Times New Roman" panose="02020603050405020304" pitchFamily="18" charset="0"/>
              </a:rPr>
              <a:t> ca „</a:t>
            </a:r>
            <a:r>
              <a:rPr lang="fr-FR" sz="2000" dirty="0" err="1">
                <a:latin typeface="Times New Roman" panose="02020603050405020304" pitchFamily="18" charset="0"/>
                <a:cs typeface="Times New Roman" panose="02020603050405020304" pitchFamily="18" charset="0"/>
              </a:rPr>
              <a:t>Asa-s</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baietii</a:t>
            </a:r>
            <a:r>
              <a:rPr lang="fr-FR" sz="2000" dirty="0">
                <a:latin typeface="Times New Roman" panose="02020603050405020304" pitchFamily="18" charset="0"/>
                <a:cs typeface="Times New Roman" panose="02020603050405020304" pitchFamily="18" charset="0"/>
              </a:rPr>
              <a:t>, ce sa le </a:t>
            </a:r>
            <a:r>
              <a:rPr lang="fr-FR" sz="2000" dirty="0" err="1">
                <a:latin typeface="Times New Roman" panose="02020603050405020304" pitchFamily="18" charset="0"/>
                <a:cs typeface="Times New Roman" panose="02020603050405020304" pitchFamily="18" charset="0"/>
              </a:rPr>
              <a:t>faci</a:t>
            </a:r>
            <a:r>
              <a:rPr lang="fr-FR" sz="2000" dirty="0">
                <a:latin typeface="Times New Roman" panose="02020603050405020304" pitchFamily="18" charset="0"/>
                <a:cs typeface="Times New Roman" panose="02020603050405020304" pitchFamily="18" charset="0"/>
              </a:rPr>
              <a:t>!”</a:t>
            </a:r>
          </a:p>
          <a:p>
            <a:endParaRPr lang="ro-RO" sz="2000" dirty="0"/>
          </a:p>
        </p:txBody>
      </p:sp>
    </p:spTree>
    <p:extLst>
      <p:ext uri="{BB962C8B-B14F-4D97-AF65-F5344CB8AC3E}">
        <p14:creationId xmlns:p14="http://schemas.microsoft.com/office/powerpoint/2010/main" val="185743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indent="355600"/>
            <a:r>
              <a:rPr lang="ro-RO" b="1" dirty="0">
                <a:solidFill>
                  <a:srgbClr val="000000"/>
                </a:solidFill>
                <a:latin typeface="Times New Roman" panose="02020603050405020304" pitchFamily="18" charset="0"/>
              </a:rPr>
              <a:t>EDUCATIA IN DIFERENTELE DE GEN</a:t>
            </a:r>
            <a:br>
              <a:rPr lang="ro-RO" b="1" dirty="0">
                <a:solidFill>
                  <a:srgbClr val="000000"/>
                </a:solidFill>
                <a:latin typeface="Times New Roman" panose="02020603050405020304" pitchFamily="18" charset="0"/>
              </a:rPr>
            </a:br>
            <a:br>
              <a:rPr lang="ro-RO" dirty="0">
                <a:solidFill>
                  <a:srgbClr val="000000"/>
                </a:solidFill>
                <a:latin typeface="Times New Roman" panose="02020603050405020304" pitchFamily="18" charset="0"/>
              </a:rPr>
            </a:br>
            <a:endParaRPr lang="ro-RO" dirty="0"/>
          </a:p>
        </p:txBody>
      </p:sp>
      <p:sp>
        <p:nvSpPr>
          <p:cNvPr id="3" name="Content Placeholder 2"/>
          <p:cNvSpPr>
            <a:spLocks noGrp="1"/>
          </p:cNvSpPr>
          <p:nvPr>
            <p:ph idx="1"/>
          </p:nvPr>
        </p:nvSpPr>
        <p:spPr>
          <a:xfrm>
            <a:off x="947791" y="1930400"/>
            <a:ext cx="8596668" cy="3880773"/>
          </a:xfrm>
        </p:spPr>
        <p:txBody>
          <a:bodyPr>
            <a:normAutofit lnSpcReduction="10000"/>
          </a:bodyPr>
          <a:lstStyle/>
          <a:p>
            <a:pPr algn="just"/>
            <a:r>
              <a:rPr lang="ro-RO" sz="2000" dirty="0">
                <a:latin typeface="Times New Roman" panose="02020603050405020304" pitchFamily="18" charset="0"/>
                <a:cs typeface="Times New Roman" panose="02020603050405020304" pitchFamily="18" charset="0"/>
              </a:rPr>
              <a:t>Comportamentul social al copiilor este </a:t>
            </a:r>
            <a:r>
              <a:rPr lang="ro-RO" sz="2000" b="1" dirty="0">
                <a:latin typeface="Times New Roman" panose="02020603050405020304" pitchFamily="18" charset="0"/>
                <a:cs typeface="Times New Roman" panose="02020603050405020304" pitchFamily="18" charset="0"/>
              </a:rPr>
              <a:t>puternic influentat de convingerile parintilor privind rolurile de gen.</a:t>
            </a:r>
            <a:r>
              <a:rPr lang="ro-RO" sz="2000" dirty="0">
                <a:latin typeface="Times New Roman" panose="02020603050405020304" pitchFamily="18" charset="0"/>
                <a:cs typeface="Times New Roman" panose="02020603050405020304" pitchFamily="18" charset="0"/>
              </a:rPr>
              <a:t> </a:t>
            </a:r>
          </a:p>
          <a:p>
            <a:pPr algn="just"/>
            <a:r>
              <a:rPr lang="ro-RO" sz="2000" dirty="0">
                <a:latin typeface="Times New Roman" panose="02020603050405020304" pitchFamily="18" charset="0"/>
                <a:cs typeface="Times New Roman" panose="02020603050405020304" pitchFamily="18" charset="0"/>
              </a:rPr>
              <a:t>Aceste convingeri sunt reflectate de </a:t>
            </a:r>
            <a:r>
              <a:rPr lang="ro-RO" sz="2000" b="1" dirty="0">
                <a:latin typeface="Times New Roman" panose="02020603050405020304" pitchFamily="18" charset="0"/>
                <a:cs typeface="Times New Roman" panose="02020603050405020304" pitchFamily="18" charset="0"/>
              </a:rPr>
              <a:t>preferintele parintilor </a:t>
            </a:r>
            <a:r>
              <a:rPr lang="ro-RO" sz="2000" dirty="0">
                <a:latin typeface="Times New Roman" panose="02020603050405020304" pitchFamily="18" charset="0"/>
                <a:cs typeface="Times New Roman" panose="02020603050405020304" pitchFamily="18" charset="0"/>
              </a:rPr>
              <a:t>chiar inainte de a se naste copilul. </a:t>
            </a:r>
          </a:p>
          <a:p>
            <a:pPr algn="just"/>
            <a:r>
              <a:rPr lang="ro-RO" sz="2000" dirty="0">
                <a:latin typeface="Times New Roman" panose="02020603050405020304" pitchFamily="18" charset="0"/>
                <a:cs typeface="Times New Roman" panose="02020603050405020304" pitchFamily="18" charset="0"/>
              </a:rPr>
              <a:t>Mamele isi doresc fetite ca sa le imbrace in rochite, sa ajute in gospodarie iar tatii isi doresc un baiat pentru a avea cine sa-l insoteasca la pescuit sau pe cine sa invete fotbal. </a:t>
            </a:r>
          </a:p>
          <a:p>
            <a:pPr algn="just"/>
            <a:r>
              <a:rPr lang="ro-RO" sz="2000" b="1" dirty="0">
                <a:latin typeface="Times New Roman" panose="02020603050405020304" pitchFamily="18" charset="0"/>
                <a:cs typeface="Times New Roman" panose="02020603050405020304" pitchFamily="18" charset="0"/>
              </a:rPr>
              <a:t>Rolurile sociale sunt asimilate de fete si baieti tot prin practicile din familie, </a:t>
            </a:r>
            <a:r>
              <a:rPr lang="ro-RO" sz="2000" dirty="0">
                <a:latin typeface="Times New Roman" panose="02020603050405020304" pitchFamily="18" charset="0"/>
                <a:cs typeface="Times New Roman" panose="02020603050405020304" pitchFamily="18" charset="0"/>
              </a:rPr>
              <a:t>astfel fetele sunt solicitate sa ajute la gatit, sa puna masa, sa mature sau sa dea cu aspiratorul, sa calce rufele, dar baietii sunt mai putin implicati in aceste activitati pentru ca au modelul tatalui care prin traditie nu participa la treburile gospodaresti.</a:t>
            </a:r>
          </a:p>
        </p:txBody>
      </p:sp>
    </p:spTree>
    <p:extLst>
      <p:ext uri="{BB962C8B-B14F-4D97-AF65-F5344CB8AC3E}">
        <p14:creationId xmlns:p14="http://schemas.microsoft.com/office/powerpoint/2010/main" val="1392150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indent="355600"/>
            <a:r>
              <a:rPr lang="ro-RO" b="1" dirty="0">
                <a:solidFill>
                  <a:srgbClr val="000000"/>
                </a:solidFill>
                <a:latin typeface="Times New Roman" panose="02020603050405020304" pitchFamily="18" charset="0"/>
              </a:rPr>
              <a:t>EDUCATIA IN DIFERENTELE DE GEN</a:t>
            </a:r>
            <a:br>
              <a:rPr lang="ro-RO" b="1" dirty="0">
                <a:solidFill>
                  <a:srgbClr val="000000"/>
                </a:solidFill>
                <a:latin typeface="Times New Roman" panose="02020603050405020304" pitchFamily="18" charset="0"/>
              </a:rPr>
            </a:br>
            <a:br>
              <a:rPr lang="ro-RO" dirty="0">
                <a:solidFill>
                  <a:srgbClr val="000000"/>
                </a:solidFill>
                <a:latin typeface="Times New Roman" panose="02020603050405020304" pitchFamily="18" charset="0"/>
              </a:rPr>
            </a:br>
            <a:endParaRPr lang="ro-RO" dirty="0"/>
          </a:p>
        </p:txBody>
      </p:sp>
      <p:sp>
        <p:nvSpPr>
          <p:cNvPr id="3" name="Content Placeholder 2"/>
          <p:cNvSpPr>
            <a:spLocks noGrp="1"/>
          </p:cNvSpPr>
          <p:nvPr>
            <p:ph idx="1"/>
          </p:nvPr>
        </p:nvSpPr>
        <p:spPr>
          <a:xfrm>
            <a:off x="257577" y="1270000"/>
            <a:ext cx="11140225" cy="5220952"/>
          </a:xfrm>
        </p:spPr>
        <p:txBody>
          <a:bodyPr>
            <a:noAutofit/>
          </a:bodyPr>
          <a:lstStyle/>
          <a:p>
            <a:pPr marL="0" indent="0" algn="just">
              <a:buNone/>
            </a:pPr>
            <a:r>
              <a:rPr lang="it-IT" sz="2000" b="1" dirty="0">
                <a:latin typeface="Times New Roman" panose="02020603050405020304" pitchFamily="18" charset="0"/>
                <a:cs typeface="Times New Roman" panose="02020603050405020304" pitchFamily="18" charset="0"/>
              </a:rPr>
              <a:t>Sfaturi pentru educatori</a:t>
            </a:r>
            <a:endParaRPr lang="it-IT" sz="2000" dirty="0">
              <a:latin typeface="Times New Roman" panose="02020603050405020304" pitchFamily="18" charset="0"/>
              <a:cs typeface="Times New Roman" panose="02020603050405020304" pitchFamily="18" charset="0"/>
            </a:endParaRPr>
          </a:p>
          <a:p>
            <a:pPr algn="just"/>
            <a:r>
              <a:rPr lang="it-IT" sz="2000" dirty="0">
                <a:latin typeface="Times New Roman" panose="02020603050405020304" pitchFamily="18" charset="0"/>
                <a:cs typeface="Times New Roman" panose="02020603050405020304" pitchFamily="18" charset="0"/>
              </a:rPr>
              <a:t>Cumparati jucarii care nu sunt specifice in mod traditional genului si asistati copilul in explorarea si descoperirea lor. Incercati sa inlocuiti papusile si masinile care se cumpara de obicei cu ocazia Craciunului, cu jocuri pentru dezvoltarea creativitatii.</a:t>
            </a:r>
            <a:endParaRPr lang="ro-RO" sz="2000" dirty="0">
              <a:latin typeface="Times New Roman" panose="02020603050405020304" pitchFamily="18" charset="0"/>
              <a:cs typeface="Times New Roman" panose="02020603050405020304" pitchFamily="18" charset="0"/>
            </a:endParaRPr>
          </a:p>
          <a:p>
            <a:pPr algn="just"/>
            <a:r>
              <a:rPr lang="it-IT" sz="2000" dirty="0">
                <a:latin typeface="Times New Roman" panose="02020603050405020304" pitchFamily="18" charset="0"/>
                <a:cs typeface="Times New Roman" panose="02020603050405020304" pitchFamily="18" charset="0"/>
              </a:rPr>
              <a:t>Achizitionati pentru „Casuta papusii/ Joc de rol”, o papusa baiat sau o pereche de bebelusi de sex diferit, avand culoarea pielii diferita.</a:t>
            </a:r>
          </a:p>
          <a:p>
            <a:pPr algn="just"/>
            <a:r>
              <a:rPr lang="it-IT" sz="2000" dirty="0">
                <a:latin typeface="Times New Roman" panose="02020603050405020304" pitchFamily="18" charset="0"/>
                <a:cs typeface="Times New Roman" panose="02020603050405020304" pitchFamily="18" charset="0"/>
              </a:rPr>
              <a:t>Implicati fetele in jocuri care dezvolta nu numai abilitatile verbale „De-a vanzatoarea”, „De-a invatatoarea”, „De-a bibliotecara”, ci si abilitatile cognitive si motorii: „De-a scafandrii”, „De-a piratii”, „De-a mecanicii”, „De-a cosmonautii”. In acelasi timp, implicati baietii in jocuri care dezvolta colaborarea, de tip: „De-a familia”, „De-a coaforul”.</a:t>
            </a:r>
          </a:p>
          <a:p>
            <a:pPr algn="just"/>
            <a:r>
              <a:rPr lang="it-IT" sz="2000" dirty="0">
                <a:latin typeface="Times New Roman" panose="02020603050405020304" pitchFamily="18" charset="0"/>
                <a:cs typeface="Times New Roman" panose="02020603050405020304" pitchFamily="18" charset="0"/>
              </a:rPr>
              <a:t>Responsabilizati copiii in </a:t>
            </a:r>
            <a:r>
              <a:rPr lang="ro-RO" sz="2000" dirty="0">
                <a:latin typeface="Times New Roman" panose="02020603050405020304" pitchFamily="18" charset="0"/>
                <a:cs typeface="Times New Roman" panose="02020603050405020304" pitchFamily="18" charset="0"/>
              </a:rPr>
              <a:t>grup</a:t>
            </a:r>
            <a:r>
              <a:rPr lang="it-IT" sz="2000" dirty="0">
                <a:latin typeface="Times New Roman" panose="02020603050405020304" pitchFamily="18" charset="0"/>
                <a:cs typeface="Times New Roman" panose="02020603050405020304" pitchFamily="18" charset="0"/>
              </a:rPr>
              <a:t>, oferindu-le sarcini care tin de spatiul privat al casei sau de preocuparile legate traditional de femei (ingrijirea cuiva bolnav, cresterea copiilor, etc). Acestea contrazic stereotipurile de gen, astfel incat baietii pot sa ajute la gatit, sa coasa hainele papusii, iar fetele pot sa proiecteze si sa construiasca din cuburile de plastic un bloc turn care depaseste inaltimea lor, pot manui uneltele din trusa mecanicului sau pot sa repare mobila papusii.</a:t>
            </a:r>
          </a:p>
          <a:p>
            <a:endParaRPr lang="ro-RO" sz="2000" dirty="0"/>
          </a:p>
        </p:txBody>
      </p:sp>
    </p:spTree>
    <p:extLst>
      <p:ext uri="{BB962C8B-B14F-4D97-AF65-F5344CB8AC3E}">
        <p14:creationId xmlns:p14="http://schemas.microsoft.com/office/powerpoint/2010/main" val="4010540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b="1" dirty="0">
                <a:solidFill>
                  <a:srgbClr val="000000"/>
                </a:solidFill>
                <a:latin typeface="Times New Roman" panose="02020603050405020304" pitchFamily="18" charset="0"/>
              </a:rPr>
              <a:t>EDUCATIA IN DIFERENTELE DE GEN</a:t>
            </a:r>
            <a:br>
              <a:rPr lang="ro-RO" b="1" dirty="0">
                <a:solidFill>
                  <a:srgbClr val="000000"/>
                </a:solidFill>
                <a:latin typeface="Times New Roman" panose="02020603050405020304" pitchFamily="18" charset="0"/>
              </a:rPr>
            </a:br>
            <a:br>
              <a:rPr lang="ro-RO" dirty="0">
                <a:solidFill>
                  <a:srgbClr val="000000"/>
                </a:solidFill>
                <a:latin typeface="Times New Roman" panose="02020603050405020304" pitchFamily="18" charset="0"/>
              </a:rPr>
            </a:br>
            <a:endParaRPr lang="ro-RO" dirty="0"/>
          </a:p>
        </p:txBody>
      </p:sp>
      <p:sp>
        <p:nvSpPr>
          <p:cNvPr id="3" name="Content Placeholder 2"/>
          <p:cNvSpPr>
            <a:spLocks noGrp="1"/>
          </p:cNvSpPr>
          <p:nvPr>
            <p:ph idx="1"/>
          </p:nvPr>
        </p:nvSpPr>
        <p:spPr/>
        <p:txBody>
          <a:bodyPr>
            <a:normAutofit fontScale="92500" lnSpcReduction="20000"/>
          </a:bodyPr>
          <a:lstStyle/>
          <a:p>
            <a:pPr algn="just"/>
            <a:r>
              <a:rPr lang="it-IT" sz="2200" dirty="0">
                <a:latin typeface="Times New Roman" panose="02020603050405020304" pitchFamily="18" charset="0"/>
                <a:cs typeface="Times New Roman" panose="02020603050405020304" pitchFamily="18" charset="0"/>
              </a:rPr>
              <a:t>Stimulati </a:t>
            </a:r>
            <a:r>
              <a:rPr lang="it-IT" sz="2200" b="1" dirty="0">
                <a:latin typeface="Times New Roman" panose="02020603050405020304" pitchFamily="18" charset="0"/>
                <a:cs typeface="Times New Roman" panose="02020603050405020304" pitchFamily="18" charset="0"/>
              </a:rPr>
              <a:t>jocul in grup al fetelor </a:t>
            </a:r>
            <a:r>
              <a:rPr lang="it-IT" sz="2200" dirty="0">
                <a:latin typeface="Times New Roman" panose="02020603050405020304" pitchFamily="18" charset="0"/>
                <a:cs typeface="Times New Roman" panose="02020603050405020304" pitchFamily="18" charset="0"/>
              </a:rPr>
              <a:t>pentru ca incurajeaza cooperarea si </a:t>
            </a:r>
            <a:r>
              <a:rPr lang="it-IT" sz="2200" b="1" dirty="0">
                <a:latin typeface="Times New Roman" panose="02020603050405020304" pitchFamily="18" charset="0"/>
                <a:cs typeface="Times New Roman" panose="02020603050405020304" pitchFamily="18" charset="0"/>
              </a:rPr>
              <a:t>jocul in perechi al baietilor </a:t>
            </a:r>
            <a:r>
              <a:rPr lang="it-IT" sz="2200" dirty="0">
                <a:latin typeface="Times New Roman" panose="02020603050405020304" pitchFamily="18" charset="0"/>
                <a:cs typeface="Times New Roman" panose="02020603050405020304" pitchFamily="18" charset="0"/>
              </a:rPr>
              <a:t>pentru a incuraja comunicarea.</a:t>
            </a:r>
          </a:p>
          <a:p>
            <a:pPr algn="just"/>
            <a:r>
              <a:rPr lang="it-IT" sz="2200" dirty="0">
                <a:latin typeface="Times New Roman" panose="02020603050405020304" pitchFamily="18" charset="0"/>
                <a:cs typeface="Times New Roman" panose="02020603050405020304" pitchFamily="18" charset="0"/>
              </a:rPr>
              <a:t>Formati </a:t>
            </a:r>
            <a:r>
              <a:rPr lang="it-IT" sz="2200" b="1" dirty="0">
                <a:latin typeface="Times New Roman" panose="02020603050405020304" pitchFamily="18" charset="0"/>
                <a:cs typeface="Times New Roman" panose="02020603050405020304" pitchFamily="18" charset="0"/>
              </a:rPr>
              <a:t>grupuri mixte de joc</a:t>
            </a:r>
            <a:r>
              <a:rPr lang="it-IT" sz="2200" dirty="0">
                <a:latin typeface="Times New Roman" panose="02020603050405020304" pitchFamily="18" charset="0"/>
                <a:cs typeface="Times New Roman" panose="02020603050405020304" pitchFamily="18" charset="0"/>
              </a:rPr>
              <a:t>, supravegheati si interveniti daca baietii incearca sa domine jocul.</a:t>
            </a:r>
          </a:p>
          <a:p>
            <a:pPr algn="just"/>
            <a:r>
              <a:rPr lang="it-IT" sz="2200" dirty="0">
                <a:latin typeface="Times New Roman" panose="02020603050405020304" pitchFamily="18" charset="0"/>
                <a:cs typeface="Times New Roman" panose="02020603050405020304" pitchFamily="18" charset="0"/>
              </a:rPr>
              <a:t>Planificati </a:t>
            </a:r>
            <a:r>
              <a:rPr lang="it-IT" sz="2200" b="1" dirty="0">
                <a:latin typeface="Times New Roman" panose="02020603050405020304" pitchFamily="18" charset="0"/>
                <a:cs typeface="Times New Roman" panose="02020603050405020304" pitchFamily="18" charset="0"/>
              </a:rPr>
              <a:t>teme de joc pentru ambele genuri </a:t>
            </a:r>
            <a:r>
              <a:rPr lang="it-IT" sz="2200" dirty="0">
                <a:latin typeface="Times New Roman" panose="02020603050405020304" pitchFamily="18" charset="0"/>
                <a:cs typeface="Times New Roman" panose="02020603050405020304" pitchFamily="18" charset="0"/>
              </a:rPr>
              <a:t>si implicati si fetele si baietii deopotriva, uneori si baietii isi doresc sa imbrace rochiile de printese, sa se joace alaturi de fete, pe cand acestea vor sa fie padurari, sa ocroteasca animalele padurii.</a:t>
            </a:r>
          </a:p>
          <a:p>
            <a:pPr algn="just"/>
            <a:r>
              <a:rPr lang="it-IT" sz="2200" b="1" dirty="0">
                <a:latin typeface="Times New Roman" panose="02020603050405020304" pitchFamily="18" charset="0"/>
                <a:cs typeface="Times New Roman" panose="02020603050405020304" pitchFamily="18" charset="0"/>
              </a:rPr>
              <a:t>Laudati in egala masura si fetele si baietii</a:t>
            </a:r>
            <a:r>
              <a:rPr lang="it-IT" sz="2200" dirty="0">
                <a:latin typeface="Times New Roman" panose="02020603050405020304" pitchFamily="18" charset="0"/>
                <a:cs typeface="Times New Roman" panose="02020603050405020304" pitchFamily="18" charset="0"/>
              </a:rPr>
              <a:t> pentru intarirea comportamentelor si sanctionati in aceeasi masura.</a:t>
            </a:r>
          </a:p>
          <a:p>
            <a:pPr algn="just"/>
            <a:r>
              <a:rPr lang="it-IT" sz="2200" dirty="0">
                <a:latin typeface="Times New Roman" panose="02020603050405020304" pitchFamily="18" charset="0"/>
                <a:cs typeface="Times New Roman" panose="02020603050405020304" pitchFamily="18" charset="0"/>
              </a:rPr>
              <a:t>Faceti aprecieri cu referire la imbracaminte si asupra fetelor, „Ce rochita draguta!” dar si asupra baietilor,”Ce pantalon elegant!”</a:t>
            </a:r>
          </a:p>
          <a:p>
            <a:endParaRPr lang="ro-RO" dirty="0"/>
          </a:p>
        </p:txBody>
      </p:sp>
    </p:spTree>
    <p:extLst>
      <p:ext uri="{BB962C8B-B14F-4D97-AF65-F5344CB8AC3E}">
        <p14:creationId xmlns:p14="http://schemas.microsoft.com/office/powerpoint/2010/main" val="41979530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b="1" dirty="0">
                <a:solidFill>
                  <a:srgbClr val="000000"/>
                </a:solidFill>
                <a:latin typeface="Times New Roman" panose="02020603050405020304" pitchFamily="18" charset="0"/>
              </a:rPr>
              <a:t>EDUCATIA IN DIFERENTELE DE GEN</a:t>
            </a:r>
            <a:br>
              <a:rPr lang="ro-RO" b="1" dirty="0">
                <a:solidFill>
                  <a:srgbClr val="000000"/>
                </a:solidFill>
                <a:latin typeface="Times New Roman" panose="02020603050405020304" pitchFamily="18" charset="0"/>
              </a:rPr>
            </a:br>
            <a:br>
              <a:rPr lang="ro-RO" dirty="0">
                <a:solidFill>
                  <a:srgbClr val="000000"/>
                </a:solidFill>
                <a:latin typeface="Times New Roman" panose="02020603050405020304" pitchFamily="18" charset="0"/>
              </a:rPr>
            </a:br>
            <a:endParaRPr lang="ro-RO" dirty="0"/>
          </a:p>
        </p:txBody>
      </p:sp>
      <p:sp>
        <p:nvSpPr>
          <p:cNvPr id="3" name="Content Placeholder 2"/>
          <p:cNvSpPr>
            <a:spLocks noGrp="1"/>
          </p:cNvSpPr>
          <p:nvPr>
            <p:ph idx="1"/>
          </p:nvPr>
        </p:nvSpPr>
        <p:spPr>
          <a:xfrm>
            <a:off x="677334" y="1790163"/>
            <a:ext cx="9909100" cy="4251199"/>
          </a:xfrm>
        </p:spPr>
        <p:txBody>
          <a:bodyPr>
            <a:noAutofit/>
          </a:bodyPr>
          <a:lstStyle/>
          <a:p>
            <a:pPr algn="just"/>
            <a:r>
              <a:rPr lang="it-IT" sz="2000" dirty="0">
                <a:latin typeface="Times New Roman" panose="02020603050405020304" pitchFamily="18" charset="0"/>
                <a:cs typeface="Times New Roman" panose="02020603050405020304" pitchFamily="18" charset="0"/>
              </a:rPr>
              <a:t>Expuneti un numar egal de fotografii pentru fete si pentru baieti. Fetele ar fi bine sa fie prezentate cum se implica in jocuri active, iar baietii sa fie surprinsi si in activitati gospodaresti.</a:t>
            </a:r>
          </a:p>
          <a:p>
            <a:pPr algn="just"/>
            <a:r>
              <a:rPr lang="it-IT" sz="2000" dirty="0">
                <a:latin typeface="Times New Roman" panose="02020603050405020304" pitchFamily="18" charset="0"/>
                <a:cs typeface="Times New Roman" panose="02020603050405020304" pitchFamily="18" charset="0"/>
              </a:rPr>
              <a:t>Incurajati </a:t>
            </a:r>
            <a:r>
              <a:rPr lang="it-IT" sz="2000" b="1" dirty="0">
                <a:latin typeface="Times New Roman" panose="02020603050405020304" pitchFamily="18" charset="0"/>
                <a:cs typeface="Times New Roman" panose="02020603050405020304" pitchFamily="18" charset="0"/>
              </a:rPr>
              <a:t>fetele sa accepte rolul de lider </a:t>
            </a:r>
            <a:r>
              <a:rPr lang="it-IT" sz="2000" dirty="0">
                <a:latin typeface="Times New Roman" panose="02020603050405020304" pitchFamily="18" charset="0"/>
                <a:cs typeface="Times New Roman" panose="02020603050405020304" pitchFamily="18" charset="0"/>
              </a:rPr>
              <a:t>in jocurile cu grupe mixte, sa rezolve problemele care apar in timpul jocului.</a:t>
            </a:r>
          </a:p>
          <a:p>
            <a:pPr algn="just"/>
            <a:r>
              <a:rPr lang="it-IT" sz="2000" dirty="0">
                <a:latin typeface="Times New Roman" panose="02020603050405020304" pitchFamily="18" charset="0"/>
                <a:cs typeface="Times New Roman" panose="02020603050405020304" pitchFamily="18" charset="0"/>
              </a:rPr>
              <a:t>Asigurati-va ca toate centrele sunt dotate cu materiale si imagini care trezesc atat interesul fetelor cat si al baietilor.</a:t>
            </a:r>
          </a:p>
          <a:p>
            <a:pPr algn="just"/>
            <a:r>
              <a:rPr lang="it-IT" sz="2000" b="1" dirty="0">
                <a:latin typeface="Times New Roman" panose="02020603050405020304" pitchFamily="18" charset="0"/>
                <a:cs typeface="Times New Roman" panose="02020603050405020304" pitchFamily="18" charset="0"/>
              </a:rPr>
              <a:t>Echilibrati</a:t>
            </a:r>
            <a:r>
              <a:rPr lang="it-IT" sz="2000" dirty="0">
                <a:latin typeface="Times New Roman" panose="02020603050405020304" pitchFamily="18" charset="0"/>
                <a:cs typeface="Times New Roman" panose="02020603050405020304" pitchFamily="18" charset="0"/>
              </a:rPr>
              <a:t> formarea grupelor, in masura in care este posibil, numarul fetelor cu cel al baietilor.</a:t>
            </a:r>
          </a:p>
          <a:p>
            <a:pPr algn="just"/>
            <a:r>
              <a:rPr lang="it-IT" sz="2000" dirty="0">
                <a:latin typeface="Times New Roman" panose="02020603050405020304" pitchFamily="18" charset="0"/>
                <a:cs typeface="Times New Roman" panose="02020603050405020304" pitchFamily="18" charset="0"/>
              </a:rPr>
              <a:t>Nu refuzati si nu ignorati copiii care isi doresc la serbari roluri ce nu sunt specifice in mod traditional genului si antrenati-i pe baieti la dans chiar daca acest dans e „Dansul fulgilor de nea” sau ”Dansul florilor” si corelat pentru fete: „Dansul piticilor” etc</a:t>
            </a:r>
          </a:p>
          <a:p>
            <a:pPr algn="just"/>
            <a:endParaRPr lang="ro-RO"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9005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solidFill>
                  <a:srgbClr val="000000"/>
                </a:solidFill>
                <a:latin typeface="Times New Roman" panose="02020603050405020304" pitchFamily="18" charset="0"/>
              </a:rPr>
              <a:t>EDUCATIA IN DIFERENTELE DE GEN</a:t>
            </a:r>
            <a:br>
              <a:rPr lang="ro-RO" b="1" dirty="0">
                <a:solidFill>
                  <a:srgbClr val="000000"/>
                </a:solidFill>
                <a:latin typeface="Times New Roman" panose="02020603050405020304" pitchFamily="18" charset="0"/>
              </a:rPr>
            </a:br>
            <a:endParaRPr lang="ro-RO" dirty="0"/>
          </a:p>
        </p:txBody>
      </p:sp>
      <p:sp>
        <p:nvSpPr>
          <p:cNvPr id="3" name="Content Placeholder 2"/>
          <p:cNvSpPr>
            <a:spLocks noGrp="1"/>
          </p:cNvSpPr>
          <p:nvPr>
            <p:ph idx="1"/>
          </p:nvPr>
        </p:nvSpPr>
        <p:spPr>
          <a:xfrm>
            <a:off x="677333" y="2160589"/>
            <a:ext cx="9278035" cy="3880773"/>
          </a:xfrm>
        </p:spPr>
        <p:txBody>
          <a:bodyPr>
            <a:noAutofit/>
          </a:bodyPr>
          <a:lstStyle/>
          <a:p>
            <a:pPr indent="355600" algn="just"/>
            <a:r>
              <a:rPr lang="ro-RO" sz="2000" dirty="0">
                <a:solidFill>
                  <a:srgbClr val="000000"/>
                </a:solidFill>
                <a:latin typeface="Times New Roman" panose="02020603050405020304" pitchFamily="18" charset="0"/>
                <a:cs typeface="Times New Roman" panose="02020603050405020304" pitchFamily="18" charset="0"/>
              </a:rPr>
              <a:t>Ideea centrala a acestei teme este impusa de necesitatea dezvoltarii la copiii sub 3 ani a constiintei de sine, implicand si </a:t>
            </a:r>
            <a:r>
              <a:rPr lang="ro-RO" sz="2000" b="1" dirty="0">
                <a:solidFill>
                  <a:srgbClr val="000000"/>
                </a:solidFill>
                <a:latin typeface="Times New Roman" panose="02020603050405020304" pitchFamily="18" charset="0"/>
                <a:cs typeface="Times New Roman" panose="02020603050405020304" pitchFamily="18" charset="0"/>
              </a:rPr>
              <a:t>dimensiunea de gen</a:t>
            </a:r>
            <a:r>
              <a:rPr lang="ro-RO" sz="2000" dirty="0">
                <a:solidFill>
                  <a:srgbClr val="000000"/>
                </a:solidFill>
                <a:latin typeface="Times New Roman" panose="02020603050405020304" pitchFamily="18" charset="0"/>
                <a:cs typeface="Times New Roman" panose="02020603050405020304" pitchFamily="18" charset="0"/>
              </a:rPr>
              <a:t>. </a:t>
            </a:r>
          </a:p>
          <a:p>
            <a:pPr indent="355600" algn="just"/>
            <a:r>
              <a:rPr lang="ro-RO" sz="2000" dirty="0">
                <a:solidFill>
                  <a:srgbClr val="000000"/>
                </a:solidFill>
                <a:latin typeface="Times New Roman" panose="02020603050405020304" pitchFamily="18" charset="0"/>
                <a:cs typeface="Times New Roman" panose="02020603050405020304" pitchFamily="18" charset="0"/>
              </a:rPr>
              <a:t>Important este sa generam un moment de reflectie individuala urmat de o discutie intre cei/ cele care colaboreaza pentru educarea copiilor. </a:t>
            </a:r>
          </a:p>
          <a:p>
            <a:pPr indent="355600" algn="just"/>
            <a:r>
              <a:rPr lang="ro-RO" sz="2000" dirty="0">
                <a:solidFill>
                  <a:srgbClr val="000000"/>
                </a:solidFill>
                <a:latin typeface="Times New Roman" panose="02020603050405020304" pitchFamily="18" charset="0"/>
                <a:cs typeface="Times New Roman" panose="02020603050405020304" pitchFamily="18" charset="0"/>
              </a:rPr>
              <a:t>Intai trebuie clarificati termenii pe care ii vom folosi, facand mai intai distinctia intre </a:t>
            </a:r>
            <a:r>
              <a:rPr lang="ro-RO" sz="2000" b="1" dirty="0">
                <a:solidFill>
                  <a:srgbClr val="000000"/>
                </a:solidFill>
                <a:latin typeface="Times New Roman" panose="02020603050405020304" pitchFamily="18" charset="0"/>
                <a:cs typeface="Times New Roman" panose="02020603050405020304" pitchFamily="18" charset="0"/>
              </a:rPr>
              <a:t>sex </a:t>
            </a:r>
            <a:r>
              <a:rPr lang="ro-RO" sz="2000" dirty="0">
                <a:solidFill>
                  <a:srgbClr val="000000"/>
                </a:solidFill>
                <a:latin typeface="Times New Roman" panose="02020603050405020304" pitchFamily="18" charset="0"/>
                <a:cs typeface="Times New Roman" panose="02020603050405020304" pitchFamily="18" charset="0"/>
              </a:rPr>
              <a:t>si </a:t>
            </a:r>
            <a:r>
              <a:rPr lang="ro-RO" sz="2000" b="1" dirty="0">
                <a:solidFill>
                  <a:srgbClr val="000000"/>
                </a:solidFill>
                <a:latin typeface="Times New Roman" panose="02020603050405020304" pitchFamily="18" charset="0"/>
                <a:cs typeface="Times New Roman" panose="02020603050405020304" pitchFamily="18" charset="0"/>
              </a:rPr>
              <a:t>gen </a:t>
            </a:r>
            <a:r>
              <a:rPr lang="ro-RO" sz="2000" dirty="0">
                <a:solidFill>
                  <a:srgbClr val="000000"/>
                </a:solidFill>
                <a:latin typeface="Times New Roman" panose="02020603050405020304" pitchFamily="18" charset="0"/>
                <a:cs typeface="Times New Roman" panose="02020603050405020304" pitchFamily="18" charset="0"/>
              </a:rPr>
              <a:t>prin urmatoarele elemente:</a:t>
            </a:r>
            <a:endParaRPr lang="ro-RO" sz="2000" dirty="0">
              <a:solidFill>
                <a:srgbClr val="171717"/>
              </a:solidFill>
              <a:latin typeface="Times New Roman" panose="02020603050405020304" pitchFamily="18" charset="0"/>
              <a:cs typeface="Times New Roman" panose="02020603050405020304" pitchFamily="18" charset="0"/>
            </a:endParaRPr>
          </a:p>
          <a:p>
            <a:pPr indent="355600" algn="just"/>
            <a:r>
              <a:rPr lang="ro-RO" sz="2000" b="1" u="sng" dirty="0">
                <a:solidFill>
                  <a:srgbClr val="000000"/>
                </a:solidFill>
                <a:latin typeface="Times New Roman" panose="02020603050405020304" pitchFamily="18" charset="0"/>
                <a:cs typeface="Times New Roman" panose="02020603050405020304" pitchFamily="18" charset="0"/>
              </a:rPr>
              <a:t>• sexul </a:t>
            </a:r>
            <a:r>
              <a:rPr lang="ro-RO" sz="2000" dirty="0">
                <a:solidFill>
                  <a:srgbClr val="000000"/>
                </a:solidFill>
                <a:latin typeface="Times New Roman" panose="02020603050405020304" pitchFamily="18" charset="0"/>
                <a:cs typeface="Times New Roman" panose="02020603050405020304" pitchFamily="18" charset="0"/>
              </a:rPr>
              <a:t>este un </a:t>
            </a:r>
            <a:r>
              <a:rPr lang="ro-RO" sz="2000" b="1" dirty="0">
                <a:solidFill>
                  <a:srgbClr val="0070C0"/>
                </a:solidFill>
                <a:latin typeface="Times New Roman" panose="02020603050405020304" pitchFamily="18" charset="0"/>
                <a:cs typeface="Times New Roman" panose="02020603050405020304" pitchFamily="18" charset="0"/>
              </a:rPr>
              <a:t>element biologic </a:t>
            </a:r>
            <a:r>
              <a:rPr lang="ro-RO" sz="2000" dirty="0">
                <a:solidFill>
                  <a:srgbClr val="000000"/>
                </a:solidFill>
                <a:latin typeface="Times New Roman" panose="02020603050405020304" pitchFamily="18" charset="0"/>
                <a:cs typeface="Times New Roman" panose="02020603050405020304" pitchFamily="18" charset="0"/>
              </a:rPr>
              <a:t>care duce la impartirea fiintelor umane in femei si barbati, respectiv in persoane de sex femeiesc si persoane de sex barbatesc;</a:t>
            </a:r>
          </a:p>
          <a:p>
            <a:pPr indent="355600" algn="just"/>
            <a:r>
              <a:rPr lang="it-IT" sz="2000" b="1" u="sng" dirty="0">
                <a:solidFill>
                  <a:srgbClr val="000000"/>
                </a:solidFill>
                <a:latin typeface="Times New Roman" panose="02020603050405020304" pitchFamily="18" charset="0"/>
                <a:cs typeface="Times New Roman" panose="02020603050405020304" pitchFamily="18" charset="0"/>
              </a:rPr>
              <a:t>genul</a:t>
            </a:r>
            <a:r>
              <a:rPr lang="it-IT" sz="2000" dirty="0">
                <a:solidFill>
                  <a:srgbClr val="000000"/>
                </a:solidFill>
                <a:latin typeface="Times New Roman" panose="02020603050405020304" pitchFamily="18" charset="0"/>
                <a:cs typeface="Times New Roman" panose="02020603050405020304" pitchFamily="18" charset="0"/>
              </a:rPr>
              <a:t> reprezinta </a:t>
            </a:r>
            <a:r>
              <a:rPr lang="it-IT" sz="2000" b="1" dirty="0">
                <a:solidFill>
                  <a:srgbClr val="0070C0"/>
                </a:solidFill>
                <a:latin typeface="Times New Roman" panose="02020603050405020304" pitchFamily="18" charset="0"/>
                <a:cs typeface="Times New Roman" panose="02020603050405020304" pitchFamily="18" charset="0"/>
              </a:rPr>
              <a:t>diferentele sociale </a:t>
            </a:r>
            <a:r>
              <a:rPr lang="it-IT" sz="2000" dirty="0">
                <a:solidFill>
                  <a:srgbClr val="000000"/>
                </a:solidFill>
                <a:latin typeface="Times New Roman" panose="02020603050405020304" pitchFamily="18" charset="0"/>
                <a:cs typeface="Times New Roman" panose="02020603050405020304" pitchFamily="18" charset="0"/>
              </a:rPr>
              <a:t>intre femei si barbati care </a:t>
            </a:r>
            <a:r>
              <a:rPr lang="it-IT" sz="2000" dirty="0">
                <a:solidFill>
                  <a:srgbClr val="0070C0"/>
                </a:solidFill>
                <a:latin typeface="Times New Roman" panose="02020603050405020304" pitchFamily="18" charset="0"/>
                <a:cs typeface="Times New Roman" panose="02020603050405020304" pitchFamily="18" charset="0"/>
              </a:rPr>
              <a:t>au fost invatate, sunt modificabile in timp si sunt diferite in interiorul culturilor si intre culturi</a:t>
            </a:r>
            <a:r>
              <a:rPr lang="it-IT" sz="2000" dirty="0">
                <a:solidFill>
                  <a:srgbClr val="000000"/>
                </a:solidFill>
                <a:latin typeface="Times New Roman" panose="02020603050405020304" pitchFamily="18" charset="0"/>
                <a:cs typeface="Times New Roman" panose="02020603050405020304" pitchFamily="18" charset="0"/>
              </a:rPr>
              <a:t>.</a:t>
            </a:r>
            <a:endParaRPr lang="ro-RO" sz="2000" dirty="0">
              <a:solidFill>
                <a:srgbClr val="000000"/>
              </a:solidFill>
              <a:latin typeface="Times New Roman" panose="02020603050405020304" pitchFamily="18" charset="0"/>
              <a:cs typeface="Times New Roman" panose="02020603050405020304" pitchFamily="18" charset="0"/>
            </a:endParaRPr>
          </a:p>
          <a:p>
            <a:endParaRPr lang="ro-RO" sz="2000" dirty="0">
              <a:latin typeface="Times New Roman" panose="02020603050405020304" pitchFamily="18" charset="0"/>
              <a:cs typeface="Times New Roman" panose="02020603050405020304" pitchFamily="18" charset="0"/>
            </a:endParaRPr>
          </a:p>
        </p:txBody>
      </p:sp>
      <p:sp>
        <p:nvSpPr>
          <p:cNvPr id="4" name="Rectangle 3"/>
          <p:cNvSpPr/>
          <p:nvPr/>
        </p:nvSpPr>
        <p:spPr>
          <a:xfrm>
            <a:off x="566670" y="1305342"/>
            <a:ext cx="8615967" cy="861774"/>
          </a:xfrm>
          <a:prstGeom prst="rect">
            <a:avLst/>
          </a:prstGeom>
        </p:spPr>
        <p:txBody>
          <a:bodyPr wrap="square">
            <a:spAutoFit/>
          </a:bodyPr>
          <a:lstStyle/>
          <a:p>
            <a:pPr indent="355600" algn="ctr"/>
            <a:endParaRPr lang="ro-RO" sz="3200" b="1" dirty="0">
              <a:solidFill>
                <a:srgbClr val="000000"/>
              </a:solidFill>
              <a:latin typeface="Times New Roman" panose="02020603050405020304" pitchFamily="18" charset="0"/>
            </a:endParaRPr>
          </a:p>
          <a:p>
            <a:pPr indent="355600" algn="ctr"/>
            <a:endParaRPr lang="ro-RO"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074658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indent="355600"/>
            <a:r>
              <a:rPr lang="ro-RO" b="1" dirty="0">
                <a:solidFill>
                  <a:srgbClr val="000000"/>
                </a:solidFill>
                <a:latin typeface="Times New Roman" panose="02020603050405020304" pitchFamily="18" charset="0"/>
              </a:rPr>
              <a:t>EDUCATIA IN DIFERENTELE DE GEN</a:t>
            </a:r>
            <a:br>
              <a:rPr lang="ro-RO" b="1" dirty="0">
                <a:solidFill>
                  <a:srgbClr val="000000"/>
                </a:solidFill>
                <a:latin typeface="Times New Roman" panose="02020603050405020304" pitchFamily="18" charset="0"/>
              </a:rPr>
            </a:br>
            <a:br>
              <a:rPr lang="ro-RO" dirty="0">
                <a:solidFill>
                  <a:srgbClr val="000000"/>
                </a:solidFill>
                <a:latin typeface="Times New Roman" panose="02020603050405020304" pitchFamily="18" charset="0"/>
              </a:rPr>
            </a:br>
            <a:endParaRPr lang="ro-RO" dirty="0"/>
          </a:p>
        </p:txBody>
      </p:sp>
      <p:sp>
        <p:nvSpPr>
          <p:cNvPr id="3" name="Content Placeholder 2"/>
          <p:cNvSpPr>
            <a:spLocks noGrp="1"/>
          </p:cNvSpPr>
          <p:nvPr>
            <p:ph idx="1"/>
          </p:nvPr>
        </p:nvSpPr>
        <p:spPr>
          <a:xfrm>
            <a:off x="677333" y="2160589"/>
            <a:ext cx="9806070" cy="4523546"/>
          </a:xfrm>
        </p:spPr>
        <p:txBody>
          <a:bodyPr>
            <a:noAutofit/>
          </a:bodyPr>
          <a:lstStyle/>
          <a:p>
            <a:pPr marL="0" indent="0" algn="just">
              <a:buNone/>
            </a:pPr>
            <a:r>
              <a:rPr lang="ro-RO" sz="2000" b="1" dirty="0">
                <a:latin typeface="Times New Roman" panose="02020603050405020304" pitchFamily="18" charset="0"/>
                <a:cs typeface="Times New Roman" panose="02020603050405020304" pitchFamily="18" charset="0"/>
              </a:rPr>
              <a:t>Din aceasta distinctie rezulta cateva idei importante:</a:t>
            </a:r>
            <a:endParaRPr lang="ro-RO" sz="2000" dirty="0">
              <a:latin typeface="Times New Roman" panose="02020603050405020304" pitchFamily="18" charset="0"/>
              <a:cs typeface="Times New Roman" panose="02020603050405020304" pitchFamily="18" charset="0"/>
            </a:endParaRPr>
          </a:p>
          <a:p>
            <a:pPr algn="just"/>
            <a:r>
              <a:rPr lang="ro-RO" sz="2000" dirty="0">
                <a:latin typeface="Times New Roman" panose="02020603050405020304" pitchFamily="18" charset="0"/>
                <a:cs typeface="Times New Roman" panose="02020603050405020304" pitchFamily="18" charset="0"/>
              </a:rPr>
              <a:t>Nu putem spune corect despre cineva ca este de sex feminin, desi auzim acest lucru foarte des. Nu ar fi corect. Ea este de </a:t>
            </a:r>
            <a:r>
              <a:rPr lang="ro-RO" sz="2000" i="1" dirty="0">
                <a:latin typeface="Times New Roman" panose="02020603050405020304" pitchFamily="18" charset="0"/>
                <a:cs typeface="Times New Roman" panose="02020603050405020304" pitchFamily="18" charset="0"/>
              </a:rPr>
              <a:t>sex femeiesc.</a:t>
            </a:r>
            <a:endParaRPr lang="ro-RO" sz="2000" dirty="0">
              <a:latin typeface="Times New Roman" panose="02020603050405020304" pitchFamily="18" charset="0"/>
              <a:cs typeface="Times New Roman" panose="02020603050405020304" pitchFamily="18" charset="0"/>
            </a:endParaRPr>
          </a:p>
          <a:p>
            <a:pPr algn="just"/>
            <a:r>
              <a:rPr lang="ro-RO" sz="2000" dirty="0">
                <a:latin typeface="Times New Roman" panose="02020603050405020304" pitchFamily="18" charset="0"/>
                <a:cs typeface="Times New Roman" panose="02020603050405020304" pitchFamily="18" charset="0"/>
              </a:rPr>
              <a:t>Daca genul este construit, pentru ca nu ne nastem cu un anumit gen, rezulta atunci ca masculinitatea si feminitatea se invata (in familie, in scoala).</a:t>
            </a:r>
          </a:p>
          <a:p>
            <a:pPr algn="just"/>
            <a:r>
              <a:rPr lang="ro-RO" sz="2000" dirty="0">
                <a:latin typeface="Times New Roman" panose="02020603050405020304" pitchFamily="18" charset="0"/>
                <a:cs typeface="Times New Roman" panose="02020603050405020304" pitchFamily="18" charset="0"/>
              </a:rPr>
              <a:t>Masculinitatea si feminitatea sunt definite intr-un anume mod si </a:t>
            </a:r>
            <a:r>
              <a:rPr lang="ro-RO" sz="2000" i="1" dirty="0">
                <a:latin typeface="Times New Roman" panose="02020603050405020304" pitchFamily="18" charset="0"/>
                <a:cs typeface="Times New Roman" panose="02020603050405020304" pitchFamily="18" charset="0"/>
              </a:rPr>
              <a:t>adultii au anumite practici in legatura cu aceste concepte, chiar daca uneori pare ca nu recunosc acest lucru. </a:t>
            </a:r>
            <a:r>
              <a:rPr lang="ro-RO" sz="2000" dirty="0">
                <a:latin typeface="Times New Roman" panose="02020603050405020304" pitchFamily="18" charset="0"/>
                <a:cs typeface="Times New Roman" panose="02020603050405020304" pitchFamily="18" charset="0"/>
              </a:rPr>
              <a:t>Chiar si atunci dam un inteles acestor concepte, adica noi „credem” ca fetele si baietii ar trebui sa fie intr-un anume fel.</a:t>
            </a:r>
          </a:p>
          <a:p>
            <a:pPr algn="just"/>
            <a:r>
              <a:rPr lang="ro-RO" sz="2000" dirty="0">
                <a:latin typeface="Times New Roman" panose="02020603050405020304" pitchFamily="18" charset="0"/>
                <a:cs typeface="Times New Roman" panose="02020603050405020304" pitchFamily="18" charset="0"/>
              </a:rPr>
              <a:t>Daca masculinitatea si feminitatea nu sunt fapte biologice determinate natural, atunci un </a:t>
            </a:r>
            <a:r>
              <a:rPr lang="ro-RO" sz="2000" i="1" dirty="0">
                <a:latin typeface="Times New Roman" panose="02020603050405020304" pitchFamily="18" charset="0"/>
                <a:cs typeface="Times New Roman" panose="02020603050405020304" pitchFamily="18" charset="0"/>
              </a:rPr>
              <a:t>barbat poate avea comportamente feminine (nu femeiesti) asa cum o femeie poate avea comportamente masculine (nu barbatesti).</a:t>
            </a:r>
          </a:p>
          <a:p>
            <a:pPr algn="just"/>
            <a:endParaRPr lang="ro-RO"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716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indent="355600"/>
            <a:r>
              <a:rPr lang="ro-RO" b="1" dirty="0">
                <a:solidFill>
                  <a:srgbClr val="000000"/>
                </a:solidFill>
                <a:latin typeface="Times New Roman" panose="02020603050405020304" pitchFamily="18" charset="0"/>
              </a:rPr>
              <a:t>EDUCATIA IN DIFERENTELE DE GEN</a:t>
            </a:r>
            <a:br>
              <a:rPr lang="ro-RO" b="1" dirty="0">
                <a:solidFill>
                  <a:srgbClr val="000000"/>
                </a:solidFill>
                <a:latin typeface="Times New Roman" panose="02020603050405020304" pitchFamily="18" charset="0"/>
              </a:rPr>
            </a:br>
            <a:br>
              <a:rPr lang="ro-RO" dirty="0">
                <a:solidFill>
                  <a:srgbClr val="000000"/>
                </a:solidFill>
                <a:latin typeface="Times New Roman" panose="02020603050405020304" pitchFamily="18" charset="0"/>
              </a:rPr>
            </a:br>
            <a:endParaRPr lang="ro-RO" dirty="0"/>
          </a:p>
        </p:txBody>
      </p:sp>
      <p:sp>
        <p:nvSpPr>
          <p:cNvPr id="3" name="Content Placeholder 2"/>
          <p:cNvSpPr>
            <a:spLocks noGrp="1"/>
          </p:cNvSpPr>
          <p:nvPr>
            <p:ph idx="1"/>
          </p:nvPr>
        </p:nvSpPr>
        <p:spPr/>
        <p:txBody>
          <a:bodyPr>
            <a:normAutofit fontScale="85000" lnSpcReduction="10000"/>
          </a:bodyPr>
          <a:lstStyle/>
          <a:p>
            <a:pPr algn="just"/>
            <a:r>
              <a:rPr lang="ro-RO" sz="2200" dirty="0">
                <a:latin typeface="Times New Roman" panose="02020603050405020304" pitchFamily="18" charset="0"/>
                <a:cs typeface="Times New Roman" panose="02020603050405020304" pitchFamily="18" charset="0"/>
              </a:rPr>
              <a:t>Masculinitatea si feminitatea, fiind construite cultural si existand mai multe culturi, nu sunt unice. Nu vorbim de „o masculinitate” si „o feminitate” asa cum vorbim de un sex barbatesc si un sex femeiesc. </a:t>
            </a:r>
            <a:r>
              <a:rPr lang="ro-RO" sz="2200" b="1" dirty="0">
                <a:latin typeface="Times New Roman" panose="02020603050405020304" pitchFamily="18" charset="0"/>
                <a:cs typeface="Times New Roman" panose="02020603050405020304" pitchFamily="18" charset="0"/>
              </a:rPr>
              <a:t>Feminitatile si masculinitatile pot fi definite in mai multe moduri </a:t>
            </a:r>
            <a:r>
              <a:rPr lang="ro-RO" sz="2200" dirty="0">
                <a:latin typeface="Times New Roman" panose="02020603050405020304" pitchFamily="18" charset="0"/>
                <a:cs typeface="Times New Roman" panose="02020603050405020304" pitchFamily="18" charset="0"/>
              </a:rPr>
              <a:t>si este important sa distingem, in activitatile educationale, ce anume consideram ca este definitoriu pentru fiecare.</a:t>
            </a:r>
          </a:p>
          <a:p>
            <a:pPr algn="just"/>
            <a:r>
              <a:rPr lang="ro-RO" sz="2200" dirty="0">
                <a:solidFill>
                  <a:srgbClr val="0070C0"/>
                </a:solidFill>
                <a:latin typeface="Times New Roman" panose="02020603050405020304" pitchFamily="18" charset="0"/>
                <a:cs typeface="Times New Roman" panose="02020603050405020304" pitchFamily="18" charset="0"/>
              </a:rPr>
              <a:t>O persoana sau este de sex femeiesc sau este de sex barbatesc. Cineva nu poate fi, in conditii de normalitate, si una si alta. </a:t>
            </a:r>
          </a:p>
          <a:p>
            <a:pPr algn="just"/>
            <a:r>
              <a:rPr lang="ro-RO" sz="2200" dirty="0">
                <a:latin typeface="Times New Roman" panose="02020603050405020304" pitchFamily="18" charset="0"/>
                <a:cs typeface="Times New Roman" panose="02020603050405020304" pitchFamily="18" charset="0"/>
              </a:rPr>
              <a:t>Nu acelasi lucru se intampla cu feminitatea si masculinitatea. </a:t>
            </a:r>
            <a:r>
              <a:rPr lang="ro-RO" sz="2200" dirty="0">
                <a:solidFill>
                  <a:srgbClr val="0070C0"/>
                </a:solidFill>
                <a:latin typeface="Times New Roman" panose="02020603050405020304" pitchFamily="18" charset="0"/>
                <a:cs typeface="Times New Roman" panose="02020603050405020304" pitchFamily="18" charset="0"/>
              </a:rPr>
              <a:t>O persoana poate adopta in situatii diferite comportamente mai apropiate de feminitate si alte ori mai apropiate de masculinitate fara ca starea normalitatii ei biologice sa aiba de suferit.</a:t>
            </a:r>
          </a:p>
          <a:p>
            <a:pPr algn="just"/>
            <a:r>
              <a:rPr lang="ro-RO" sz="2200" dirty="0">
                <a:latin typeface="Times New Roman" panose="02020603050405020304" pitchFamily="18" charset="0"/>
                <a:cs typeface="Times New Roman" panose="02020603050405020304" pitchFamily="18" charset="0"/>
              </a:rPr>
              <a:t>Daca feminitatea si masculinitatea se invata, atunci ar trebui ca mesajul catre copil sa fie relativ coerent, adica parintii si educatorii sa considere ca intelesul lor se defineste in acelasi mod si actioneaza in aceeasi directie.</a:t>
            </a:r>
          </a:p>
          <a:p>
            <a:endParaRPr lang="ro-RO" dirty="0"/>
          </a:p>
        </p:txBody>
      </p:sp>
    </p:spTree>
    <p:extLst>
      <p:ext uri="{BB962C8B-B14F-4D97-AF65-F5344CB8AC3E}">
        <p14:creationId xmlns:p14="http://schemas.microsoft.com/office/powerpoint/2010/main" val="2007256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indent="355600"/>
            <a:r>
              <a:rPr lang="ro-RO" b="1" dirty="0">
                <a:solidFill>
                  <a:srgbClr val="000000"/>
                </a:solidFill>
                <a:latin typeface="Times New Roman" panose="02020603050405020304" pitchFamily="18" charset="0"/>
              </a:rPr>
              <a:t>EDUCATIA IN DIFERENTELE DE GEN</a:t>
            </a:r>
            <a:br>
              <a:rPr lang="ro-RO" b="1" dirty="0">
                <a:solidFill>
                  <a:srgbClr val="000000"/>
                </a:solidFill>
                <a:latin typeface="Times New Roman" panose="02020603050405020304" pitchFamily="18" charset="0"/>
              </a:rPr>
            </a:br>
            <a:br>
              <a:rPr lang="ro-RO" dirty="0">
                <a:solidFill>
                  <a:srgbClr val="000000"/>
                </a:solidFill>
                <a:latin typeface="Times New Roman" panose="02020603050405020304" pitchFamily="18" charset="0"/>
              </a:rPr>
            </a:br>
            <a:endParaRPr lang="ro-RO" dirty="0"/>
          </a:p>
        </p:txBody>
      </p:sp>
      <p:sp>
        <p:nvSpPr>
          <p:cNvPr id="3" name="Content Placeholder 2"/>
          <p:cNvSpPr>
            <a:spLocks noGrp="1"/>
          </p:cNvSpPr>
          <p:nvPr>
            <p:ph idx="1"/>
          </p:nvPr>
        </p:nvSpPr>
        <p:spPr/>
        <p:txBody>
          <a:bodyPr>
            <a:normAutofit/>
          </a:bodyPr>
          <a:lstStyle/>
          <a:p>
            <a:pPr marL="0" indent="0" algn="just">
              <a:buNone/>
            </a:pPr>
            <a:r>
              <a:rPr lang="ro-RO" sz="2000" b="1" dirty="0">
                <a:latin typeface="Times New Roman" panose="02020603050405020304" pitchFamily="18" charset="0"/>
                <a:cs typeface="Times New Roman" panose="02020603050405020304" pitchFamily="18" charset="0"/>
              </a:rPr>
              <a:t>1. </a:t>
            </a:r>
            <a:r>
              <a:rPr lang="ro-RO" sz="2000" b="1" dirty="0">
                <a:solidFill>
                  <a:srgbClr val="0070C0"/>
                </a:solidFill>
                <a:latin typeface="Times New Roman" panose="02020603050405020304" pitchFamily="18" charset="0"/>
                <a:cs typeface="Times New Roman" panose="02020603050405020304" pitchFamily="18" charset="0"/>
              </a:rPr>
              <a:t>Asadar, feminitatea si masculinitatea se invata. </a:t>
            </a:r>
          </a:p>
          <a:p>
            <a:pPr marL="0" indent="0" algn="just">
              <a:buNone/>
            </a:pPr>
            <a:r>
              <a:rPr lang="ro-RO" sz="2000" dirty="0">
                <a:latin typeface="Times New Roman" panose="02020603050405020304" pitchFamily="18" charset="0"/>
                <a:cs typeface="Times New Roman" panose="02020603050405020304" pitchFamily="18" charset="0"/>
              </a:rPr>
              <a:t>	Ce ii invatam pe copii in aceasta privinta? </a:t>
            </a:r>
          </a:p>
          <a:p>
            <a:pPr marL="0" indent="0" algn="just">
              <a:buNone/>
            </a:pPr>
            <a:r>
              <a:rPr lang="ro-RO" sz="2000" dirty="0">
                <a:latin typeface="Times New Roman" panose="02020603050405020304" pitchFamily="18" charset="0"/>
                <a:cs typeface="Times New Roman" panose="02020603050405020304" pitchFamily="18" charset="0"/>
              </a:rPr>
              <a:t>	Dam mai jos un posibil </a:t>
            </a:r>
            <a:r>
              <a:rPr lang="ro-RO" sz="2000" b="1" dirty="0">
                <a:latin typeface="Times New Roman" panose="02020603050405020304" pitchFamily="18" charset="0"/>
                <a:cs typeface="Times New Roman" panose="02020603050405020304" pitchFamily="18" charset="0"/>
              </a:rPr>
              <a:t>plan de exercitii de clarificare </a:t>
            </a:r>
            <a:r>
              <a:rPr lang="ro-RO" sz="2000" dirty="0">
                <a:latin typeface="Times New Roman" panose="02020603050405020304" pitchFamily="18" charset="0"/>
                <a:cs typeface="Times New Roman" panose="02020603050405020304" pitchFamily="18" charset="0"/>
              </a:rPr>
              <a:t>cu elevii:</a:t>
            </a:r>
          </a:p>
          <a:p>
            <a:pPr algn="just"/>
            <a:r>
              <a:rPr lang="ro-RO" sz="2000" dirty="0">
                <a:latin typeface="Times New Roman" panose="02020603050405020304" pitchFamily="18" charset="0"/>
                <a:cs typeface="Times New Roman" panose="02020603050405020304" pitchFamily="18" charset="0"/>
              </a:rPr>
              <a:t>Formuleaza doua elemente definitorii pentru ceea ce esti din perspectiva biologica.</a:t>
            </a:r>
          </a:p>
          <a:p>
            <a:pPr algn="just"/>
            <a:r>
              <a:rPr lang="ro-RO" sz="2000" dirty="0">
                <a:latin typeface="Times New Roman" panose="02020603050405020304" pitchFamily="18" charset="0"/>
                <a:cs typeface="Times New Roman" panose="02020603050405020304" pitchFamily="18" charset="0"/>
              </a:rPr>
              <a:t>Formuleaza doua elemente definitorii pentru ceea ce esti din perspectiva de gen.</a:t>
            </a:r>
          </a:p>
          <a:p>
            <a:pPr algn="just"/>
            <a:r>
              <a:rPr lang="ro-RO" sz="2000" dirty="0">
                <a:latin typeface="Times New Roman" panose="02020603050405020304" pitchFamily="18" charset="0"/>
                <a:cs typeface="Times New Roman" panose="02020603050405020304" pitchFamily="18" charset="0"/>
              </a:rPr>
              <a:t>Da exemplu de situatii in care femeiescul/ barbatescul din tine s-au exprimat fara echivoc.</a:t>
            </a:r>
          </a:p>
          <a:p>
            <a:endParaRPr lang="ro-RO" dirty="0"/>
          </a:p>
        </p:txBody>
      </p:sp>
    </p:spTree>
    <p:extLst>
      <p:ext uri="{BB962C8B-B14F-4D97-AF65-F5344CB8AC3E}">
        <p14:creationId xmlns:p14="http://schemas.microsoft.com/office/powerpoint/2010/main" val="2341633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indent="355600"/>
            <a:r>
              <a:rPr lang="ro-RO" b="1" dirty="0">
                <a:solidFill>
                  <a:srgbClr val="000000"/>
                </a:solidFill>
                <a:latin typeface="Times New Roman" panose="02020603050405020304" pitchFamily="18" charset="0"/>
              </a:rPr>
              <a:t>EDUCATIA IN DIFERENTELE DE GEN</a:t>
            </a:r>
            <a:br>
              <a:rPr lang="ro-RO" b="1" dirty="0">
                <a:solidFill>
                  <a:srgbClr val="000000"/>
                </a:solidFill>
                <a:latin typeface="Times New Roman" panose="02020603050405020304" pitchFamily="18" charset="0"/>
              </a:rPr>
            </a:br>
            <a:br>
              <a:rPr lang="ro-RO" dirty="0">
                <a:solidFill>
                  <a:srgbClr val="000000"/>
                </a:solidFill>
                <a:latin typeface="Times New Roman" panose="02020603050405020304" pitchFamily="18" charset="0"/>
              </a:rPr>
            </a:br>
            <a:endParaRPr lang="ro-RO" dirty="0"/>
          </a:p>
        </p:txBody>
      </p:sp>
      <p:sp>
        <p:nvSpPr>
          <p:cNvPr id="3" name="Content Placeholder 2"/>
          <p:cNvSpPr>
            <a:spLocks noGrp="1"/>
          </p:cNvSpPr>
          <p:nvPr>
            <p:ph idx="1"/>
          </p:nvPr>
        </p:nvSpPr>
        <p:spPr/>
        <p:txBody>
          <a:bodyPr>
            <a:normAutofit/>
          </a:bodyPr>
          <a:lstStyle/>
          <a:p>
            <a:pPr algn="just"/>
            <a:endParaRPr lang="ro-RO" sz="2000" dirty="0">
              <a:latin typeface="Times New Roman" panose="02020603050405020304" pitchFamily="18" charset="0"/>
              <a:cs typeface="Times New Roman" panose="02020603050405020304" pitchFamily="18" charset="0"/>
            </a:endParaRPr>
          </a:p>
          <a:p>
            <a:pPr algn="just"/>
            <a:r>
              <a:rPr lang="fr-FR" sz="2000" dirty="0">
                <a:latin typeface="Times New Roman" panose="02020603050405020304" pitchFamily="18" charset="0"/>
                <a:cs typeface="Times New Roman" panose="02020603050405020304" pitchFamily="18" charset="0"/>
              </a:rPr>
              <a:t>Da </a:t>
            </a:r>
            <a:r>
              <a:rPr lang="fr-FR" sz="2000" dirty="0" err="1">
                <a:latin typeface="Times New Roman" panose="02020603050405020304" pitchFamily="18" charset="0"/>
                <a:cs typeface="Times New Roman" panose="02020603050405020304" pitchFamily="18" charset="0"/>
              </a:rPr>
              <a:t>exemplu</a:t>
            </a:r>
            <a:r>
              <a:rPr lang="fr-FR" sz="2000" dirty="0">
                <a:latin typeface="Times New Roman" panose="02020603050405020304" pitchFamily="18" charset="0"/>
                <a:cs typeface="Times New Roman" panose="02020603050405020304" pitchFamily="18" charset="0"/>
              </a:rPr>
              <a:t> de </a:t>
            </a:r>
            <a:r>
              <a:rPr lang="fr-FR" sz="2000" dirty="0" err="1">
                <a:latin typeface="Times New Roman" panose="02020603050405020304" pitchFamily="18" charset="0"/>
                <a:cs typeface="Times New Roman" panose="02020603050405020304" pitchFamily="18" charset="0"/>
              </a:rPr>
              <a:t>situatii</a:t>
            </a:r>
            <a:r>
              <a:rPr lang="fr-FR" sz="2000" dirty="0">
                <a:latin typeface="Times New Roman" panose="02020603050405020304" pitchFamily="18" charset="0"/>
                <a:cs typeface="Times New Roman" panose="02020603050405020304" pitchFamily="18" charset="0"/>
              </a:rPr>
              <a:t> in care </a:t>
            </a:r>
            <a:r>
              <a:rPr lang="fr-FR" sz="2000" dirty="0" err="1">
                <a:latin typeface="Times New Roman" panose="02020603050405020304" pitchFamily="18" charset="0"/>
                <a:cs typeface="Times New Roman" panose="02020603050405020304" pitchFamily="18" charset="0"/>
              </a:rPr>
              <a:t>feminitatea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masculinitatea</a:t>
            </a:r>
            <a:r>
              <a:rPr lang="fr-FR" sz="2000" dirty="0">
                <a:latin typeface="Times New Roman" panose="02020603050405020304" pitchFamily="18" charset="0"/>
                <a:cs typeface="Times New Roman" panose="02020603050405020304" pitchFamily="18" charset="0"/>
              </a:rPr>
              <a:t> ta </a:t>
            </a:r>
            <a:r>
              <a:rPr lang="fr-FR" sz="2000" dirty="0" err="1">
                <a:latin typeface="Times New Roman" panose="02020603050405020304" pitchFamily="18" charset="0"/>
                <a:cs typeface="Times New Roman" panose="02020603050405020304" pitchFamily="18" charset="0"/>
              </a:rPr>
              <a:t>s-au</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exprimat</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fara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echivoc</a:t>
            </a:r>
            <a:r>
              <a:rPr lang="fr-FR" sz="2000" dirty="0">
                <a:latin typeface="Times New Roman" panose="02020603050405020304" pitchFamily="18" charset="0"/>
                <a:cs typeface="Times New Roman" panose="02020603050405020304" pitchFamily="18" charset="0"/>
              </a:rPr>
              <a:t>.</a:t>
            </a:r>
          </a:p>
          <a:p>
            <a:pPr algn="just"/>
            <a:r>
              <a:rPr lang="fr-FR" sz="2000" dirty="0">
                <a:latin typeface="Times New Roman" panose="02020603050405020304" pitchFamily="18" charset="0"/>
                <a:cs typeface="Times New Roman" panose="02020603050405020304" pitchFamily="18" charset="0"/>
              </a:rPr>
              <a:t>Da exemple de </a:t>
            </a:r>
            <a:r>
              <a:rPr lang="fr-FR" sz="2000" dirty="0" err="1">
                <a:latin typeface="Times New Roman" panose="02020603050405020304" pitchFamily="18" charset="0"/>
                <a:cs typeface="Times New Roman" panose="02020603050405020304" pitchFamily="18" charset="0"/>
              </a:rPr>
              <a:t>situatii</a:t>
            </a:r>
            <a:r>
              <a:rPr lang="fr-FR" sz="2000" dirty="0">
                <a:latin typeface="Times New Roman" panose="02020603050405020304" pitchFamily="18" charset="0"/>
                <a:cs typeface="Times New Roman" panose="02020603050405020304" pitchFamily="18" charset="0"/>
              </a:rPr>
              <a:t> in care </a:t>
            </a:r>
            <a:r>
              <a:rPr lang="fr-FR" sz="2000" dirty="0" err="1">
                <a:latin typeface="Times New Roman" panose="02020603050405020304" pitchFamily="18" charset="0"/>
                <a:cs typeface="Times New Roman" panose="02020603050405020304" pitchFamily="18" charset="0"/>
              </a:rPr>
              <a:t>modelul</a:t>
            </a:r>
            <a:r>
              <a:rPr lang="fr-FR" sz="2000" dirty="0">
                <a:latin typeface="Times New Roman" panose="02020603050405020304" pitchFamily="18" charset="0"/>
                <a:cs typeface="Times New Roman" panose="02020603050405020304" pitchFamily="18" charset="0"/>
              </a:rPr>
              <a:t> tau de </a:t>
            </a:r>
            <a:r>
              <a:rPr lang="fr-FR" sz="2000" dirty="0" err="1">
                <a:latin typeface="Times New Roman" panose="02020603050405020304" pitchFamily="18" charset="0"/>
                <a:cs typeface="Times New Roman" panose="02020603050405020304" pitchFamily="18" charset="0"/>
              </a:rPr>
              <a:t>feminitate</a:t>
            </a:r>
            <a:r>
              <a:rPr lang="fr-FR" sz="2000" dirty="0">
                <a:latin typeface="Times New Roman" panose="02020603050405020304" pitchFamily="18" charset="0"/>
                <a:cs typeface="Times New Roman" panose="02020603050405020304" pitchFamily="18" charset="0"/>
              </a:rPr>
              <a:t>/</a:t>
            </a:r>
            <a:r>
              <a:rPr lang="fr-FR" sz="2000" dirty="0" err="1">
                <a:latin typeface="Times New Roman" panose="02020603050405020304" pitchFamily="18" charset="0"/>
                <a:cs typeface="Times New Roman" panose="02020603050405020304" pitchFamily="18" charset="0"/>
              </a:rPr>
              <a:t>masculinitate</a:t>
            </a:r>
            <a:r>
              <a:rPr lang="fr-FR" sz="2000" dirty="0">
                <a:latin typeface="Times New Roman" panose="02020603050405020304" pitchFamily="18" charset="0"/>
                <a:cs typeface="Times New Roman" panose="02020603050405020304" pitchFamily="18" charset="0"/>
              </a:rPr>
              <a:t> a </a:t>
            </a:r>
            <a:r>
              <a:rPr lang="fr-FR" sz="2000" dirty="0" err="1">
                <a:latin typeface="Times New Roman" panose="02020603050405020304" pitchFamily="18" charset="0"/>
                <a:cs typeface="Times New Roman" panose="02020603050405020304" pitchFamily="18" charset="0"/>
              </a:rPr>
              <a:t>fost</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Comenteaza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valoarea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acelor</a:t>
            </a:r>
            <a:r>
              <a:rPr lang="fr-FR" sz="2000" dirty="0">
                <a:latin typeface="Times New Roman" panose="02020603050405020304" pitchFamily="18" charset="0"/>
                <a:cs typeface="Times New Roman" panose="02020603050405020304" pitchFamily="18" charset="0"/>
              </a:rPr>
              <a:t> exemple.</a:t>
            </a:r>
          </a:p>
          <a:p>
            <a:pPr algn="just"/>
            <a:r>
              <a:rPr lang="fr-FR" sz="2000" dirty="0">
                <a:latin typeface="Times New Roman" panose="02020603050405020304" pitchFamily="18" charset="0"/>
                <a:cs typeface="Times New Roman" panose="02020603050405020304" pitchFamily="18" charset="0"/>
              </a:rPr>
              <a:t>Au </a:t>
            </a:r>
            <a:r>
              <a:rPr lang="fr-FR" sz="2000" dirty="0" err="1">
                <a:latin typeface="Times New Roman" panose="02020603050405020304" pitchFamily="18" charset="0"/>
                <a:cs typeface="Times New Roman" panose="02020603050405020304" pitchFamily="18" charset="0"/>
              </a:rPr>
              <a:t>fost</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intotdeauna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modelele</a:t>
            </a:r>
            <a:r>
              <a:rPr lang="fr-FR" sz="2000" dirty="0">
                <a:latin typeface="Times New Roman" panose="02020603050405020304" pitchFamily="18" charset="0"/>
                <a:cs typeface="Times New Roman" panose="02020603050405020304" pitchFamily="18" charset="0"/>
              </a:rPr>
              <a:t> tale de </a:t>
            </a:r>
            <a:r>
              <a:rPr lang="fr-FR" sz="2000" dirty="0" err="1">
                <a:latin typeface="Times New Roman" panose="02020603050405020304" pitchFamily="18" charset="0"/>
                <a:cs typeface="Times New Roman" panose="02020603050405020304" pitchFamily="18" charset="0"/>
              </a:rPr>
              <a:t>gen</a:t>
            </a:r>
            <a:r>
              <a:rPr lang="fr-FR" sz="2000" dirty="0">
                <a:latin typeface="Times New Roman" panose="02020603050405020304" pitchFamily="18" charset="0"/>
                <a:cs typeface="Times New Roman" panose="02020603050405020304" pitchFamily="18" charset="0"/>
              </a:rPr>
              <a:t> de </a:t>
            </a:r>
            <a:r>
              <a:rPr lang="fr-FR" sz="2000" dirty="0" err="1">
                <a:latin typeface="Times New Roman" panose="02020603050405020304" pitchFamily="18" charset="0"/>
                <a:cs typeface="Times New Roman" panose="02020603050405020304" pitchFamily="18" charset="0"/>
              </a:rPr>
              <a:t>acelasi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sex</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cu</a:t>
            </a:r>
            <a:r>
              <a:rPr lang="fr-FR" sz="2000" dirty="0">
                <a:latin typeface="Times New Roman" panose="02020603050405020304" pitchFamily="18" charset="0"/>
                <a:cs typeface="Times New Roman" panose="02020603050405020304" pitchFamily="18" charset="0"/>
              </a:rPr>
              <a:t> tine? De ce?</a:t>
            </a:r>
          </a:p>
          <a:p>
            <a:pPr algn="just"/>
            <a:r>
              <a:rPr lang="fr-FR" sz="2000" dirty="0">
                <a:latin typeface="Times New Roman" panose="02020603050405020304" pitchFamily="18" charset="0"/>
                <a:cs typeface="Times New Roman" panose="02020603050405020304" pitchFamily="18" charset="0"/>
              </a:rPr>
              <a:t>Cum te-ai </a:t>
            </a:r>
            <a:r>
              <a:rPr lang="fr-FR" sz="2000" dirty="0" err="1">
                <a:latin typeface="Times New Roman" panose="02020603050405020304" pitchFamily="18" charset="0"/>
                <a:cs typeface="Times New Roman" panose="02020603050405020304" pitchFamily="18" charset="0"/>
              </a:rPr>
              <a:t>simtit</a:t>
            </a:r>
            <a:r>
              <a:rPr lang="fr-FR" sz="2000" dirty="0">
                <a:latin typeface="Times New Roman" panose="02020603050405020304" pitchFamily="18" charset="0"/>
                <a:cs typeface="Times New Roman" panose="02020603050405020304" pitchFamily="18" charset="0"/>
              </a:rPr>
              <a:t> in </a:t>
            </a:r>
            <a:r>
              <a:rPr lang="fr-FR" sz="2000" dirty="0" err="1">
                <a:latin typeface="Times New Roman" panose="02020603050405020304" pitchFamily="18" charset="0"/>
                <a:cs typeface="Times New Roman" panose="02020603050405020304" pitchFamily="18" charset="0"/>
              </a:rPr>
              <a:t>situatiile</a:t>
            </a:r>
            <a:r>
              <a:rPr lang="fr-FR" sz="2000" dirty="0">
                <a:latin typeface="Times New Roman" panose="02020603050405020304" pitchFamily="18" charset="0"/>
                <a:cs typeface="Times New Roman" panose="02020603050405020304" pitchFamily="18" charset="0"/>
              </a:rPr>
              <a:t> in care </a:t>
            </a:r>
            <a:r>
              <a:rPr lang="fr-FR" sz="2000" dirty="0" err="1">
                <a:latin typeface="Times New Roman" panose="02020603050405020304" pitchFamily="18" charset="0"/>
                <a:cs typeface="Times New Roman" panose="02020603050405020304" pitchFamily="18" charset="0"/>
              </a:rPr>
              <a:t>modelele</a:t>
            </a:r>
            <a:r>
              <a:rPr lang="fr-FR" sz="2000" dirty="0">
                <a:latin typeface="Times New Roman" panose="02020603050405020304" pitchFamily="18" charset="0"/>
                <a:cs typeface="Times New Roman" panose="02020603050405020304" pitchFamily="18" charset="0"/>
              </a:rPr>
              <a:t> tale de </a:t>
            </a:r>
            <a:r>
              <a:rPr lang="fr-FR" sz="2000" dirty="0" err="1">
                <a:latin typeface="Times New Roman" panose="02020603050405020304" pitchFamily="18" charset="0"/>
                <a:cs typeface="Times New Roman" panose="02020603050405020304" pitchFamily="18" charset="0"/>
              </a:rPr>
              <a:t>gen</a:t>
            </a:r>
            <a:r>
              <a:rPr lang="fr-FR" sz="2000" dirty="0">
                <a:latin typeface="Times New Roman" panose="02020603050405020304" pitchFamily="18" charset="0"/>
                <a:cs typeface="Times New Roman" panose="02020603050405020304" pitchFamily="18" charset="0"/>
              </a:rPr>
              <a:t> nu au </a:t>
            </a:r>
            <a:r>
              <a:rPr lang="fr-FR" sz="2000" dirty="0" err="1">
                <a:latin typeface="Times New Roman" panose="02020603050405020304" pitchFamily="18" charset="0"/>
                <a:cs typeface="Times New Roman" panose="02020603050405020304" pitchFamily="18" charset="0"/>
              </a:rPr>
              <a:t>fost</a:t>
            </a:r>
            <a:r>
              <a:rPr lang="fr-FR" sz="2000" dirty="0">
                <a:latin typeface="Times New Roman" panose="02020603050405020304" pitchFamily="18" charset="0"/>
                <a:cs typeface="Times New Roman" panose="02020603050405020304" pitchFamily="18" charset="0"/>
              </a:rPr>
              <a:t> de </a:t>
            </a:r>
            <a:r>
              <a:rPr lang="fr-FR" sz="2000" dirty="0" err="1">
                <a:latin typeface="Times New Roman" panose="02020603050405020304" pitchFamily="18" charset="0"/>
                <a:cs typeface="Times New Roman" panose="02020603050405020304" pitchFamily="18" charset="0"/>
              </a:rPr>
              <a:t>acelasi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sex</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cu</a:t>
            </a:r>
            <a:r>
              <a:rPr lang="fr-FR" sz="2000" dirty="0">
                <a:latin typeface="Times New Roman" panose="02020603050405020304" pitchFamily="18" charset="0"/>
                <a:cs typeface="Times New Roman" panose="02020603050405020304" pitchFamily="18" charset="0"/>
              </a:rPr>
              <a:t> tine? De ce </a:t>
            </a:r>
            <a:r>
              <a:rPr lang="fr-FR" sz="2000" dirty="0" err="1">
                <a:latin typeface="Times New Roman" panose="02020603050405020304" pitchFamily="18" charset="0"/>
                <a:cs typeface="Times New Roman" panose="02020603050405020304" pitchFamily="18" charset="0"/>
              </a:rPr>
              <a:t>oare</a:t>
            </a:r>
            <a:r>
              <a:rPr lang="fr-FR" sz="2000" dirty="0">
                <a:latin typeface="Times New Roman" panose="02020603050405020304" pitchFamily="18" charset="0"/>
                <a:cs typeface="Times New Roman" panose="02020603050405020304" pitchFamily="18" charset="0"/>
              </a:rPr>
              <a:t>?</a:t>
            </a:r>
          </a:p>
          <a:p>
            <a:pPr algn="just"/>
            <a:endParaRPr lang="ro-RO"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0168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indent="355600"/>
            <a:r>
              <a:rPr lang="ro-RO" b="1" dirty="0">
                <a:solidFill>
                  <a:srgbClr val="000000"/>
                </a:solidFill>
                <a:latin typeface="Times New Roman" panose="02020603050405020304" pitchFamily="18" charset="0"/>
              </a:rPr>
              <a:t>EDUCATIA IN DIFERENTELE DE GEN</a:t>
            </a:r>
            <a:br>
              <a:rPr lang="ro-RO" b="1" dirty="0">
                <a:solidFill>
                  <a:srgbClr val="000000"/>
                </a:solidFill>
                <a:latin typeface="Times New Roman" panose="02020603050405020304" pitchFamily="18" charset="0"/>
              </a:rPr>
            </a:br>
            <a:br>
              <a:rPr lang="ro-RO" dirty="0">
                <a:solidFill>
                  <a:srgbClr val="000000"/>
                </a:solidFill>
                <a:latin typeface="Times New Roman" panose="02020603050405020304" pitchFamily="18" charset="0"/>
              </a:rPr>
            </a:br>
            <a:endParaRPr lang="ro-RO" dirty="0"/>
          </a:p>
        </p:txBody>
      </p:sp>
      <p:sp>
        <p:nvSpPr>
          <p:cNvPr id="3" name="Content Placeholder 2"/>
          <p:cNvSpPr>
            <a:spLocks noGrp="1"/>
          </p:cNvSpPr>
          <p:nvPr>
            <p:ph idx="1"/>
          </p:nvPr>
        </p:nvSpPr>
        <p:spPr/>
        <p:txBody>
          <a:bodyPr>
            <a:normAutofit/>
          </a:bodyPr>
          <a:lstStyle/>
          <a:p>
            <a:pPr algn="just">
              <a:lnSpc>
                <a:spcPct val="150000"/>
              </a:lnSpc>
            </a:pPr>
            <a:r>
              <a:rPr lang="ro-RO" sz="2000" dirty="0">
                <a:latin typeface="Times New Roman" panose="02020603050405020304" pitchFamily="18" charset="0"/>
                <a:cs typeface="Times New Roman" panose="02020603050405020304" pitchFamily="18" charset="0"/>
              </a:rPr>
              <a:t>2. </a:t>
            </a:r>
            <a:r>
              <a:rPr lang="ro-RO" sz="2000" b="1" dirty="0">
                <a:latin typeface="Times New Roman" panose="02020603050405020304" pitchFamily="18" charset="0"/>
                <a:cs typeface="Times New Roman" panose="02020603050405020304" pitchFamily="18" charset="0"/>
              </a:rPr>
              <a:t>Sa discutam putin despre feminitate si masculinitate</a:t>
            </a:r>
            <a:r>
              <a:rPr lang="ro-RO" sz="2000" dirty="0">
                <a:latin typeface="Times New Roman" panose="02020603050405020304" pitchFamily="18" charset="0"/>
                <a:cs typeface="Times New Roman" panose="02020603050405020304" pitchFamily="18" charset="0"/>
              </a:rPr>
              <a:t>. </a:t>
            </a:r>
          </a:p>
          <a:p>
            <a:pPr algn="just">
              <a:lnSpc>
                <a:spcPct val="150000"/>
              </a:lnSpc>
            </a:pPr>
            <a:r>
              <a:rPr lang="ro-RO" sz="2000" dirty="0">
                <a:latin typeface="Times New Roman" panose="02020603050405020304" pitchFamily="18" charset="0"/>
                <a:cs typeface="Times New Roman" panose="02020603050405020304" pitchFamily="18" charset="0"/>
              </a:rPr>
              <a:t>Obsesia perfectiunii fizice, indusa prin diferite mijloace, creeaza probleme multora, care, de obicei, nu o ating.</a:t>
            </a:r>
          </a:p>
          <a:p>
            <a:pPr algn="just">
              <a:lnSpc>
                <a:spcPct val="150000"/>
              </a:lnSpc>
            </a:pPr>
            <a:r>
              <a:rPr lang="ro-RO" sz="2000" dirty="0">
                <a:latin typeface="Times New Roman" panose="02020603050405020304" pitchFamily="18" charset="0"/>
                <a:cs typeface="Times New Roman" panose="02020603050405020304" pitchFamily="18" charset="0"/>
              </a:rPr>
              <a:t>Obsesia puterii de asemenea. Am cazut de acord ca putem vorbi despre feminitati si masculinitati. De exemplu, </a:t>
            </a:r>
            <a:r>
              <a:rPr lang="ro-RO" sz="2000" i="1" dirty="0">
                <a:latin typeface="Times New Roman" panose="02020603050405020304" pitchFamily="18" charset="0"/>
                <a:cs typeface="Times New Roman" panose="02020603050405020304" pitchFamily="18" charset="0"/>
              </a:rPr>
              <a:t>feminitatea musulmana si cea de tip liberal, nu se aseamana.</a:t>
            </a:r>
          </a:p>
        </p:txBody>
      </p:sp>
    </p:spTree>
    <p:extLst>
      <p:ext uri="{BB962C8B-B14F-4D97-AF65-F5344CB8AC3E}">
        <p14:creationId xmlns:p14="http://schemas.microsoft.com/office/powerpoint/2010/main" val="2347003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indent="355600"/>
            <a:r>
              <a:rPr lang="ro-RO" b="1" dirty="0">
                <a:solidFill>
                  <a:srgbClr val="000000"/>
                </a:solidFill>
                <a:latin typeface="Times New Roman" panose="02020603050405020304" pitchFamily="18" charset="0"/>
              </a:rPr>
              <a:t>EDUCATIA IN DIFERENTELE DE GEN</a:t>
            </a:r>
            <a:br>
              <a:rPr lang="ro-RO" b="1" dirty="0">
                <a:solidFill>
                  <a:srgbClr val="000000"/>
                </a:solidFill>
                <a:latin typeface="Times New Roman" panose="02020603050405020304" pitchFamily="18" charset="0"/>
              </a:rPr>
            </a:br>
            <a:br>
              <a:rPr lang="ro-RO" dirty="0">
                <a:solidFill>
                  <a:srgbClr val="000000"/>
                </a:solidFill>
                <a:latin typeface="Times New Roman" panose="02020603050405020304" pitchFamily="18" charset="0"/>
              </a:rPr>
            </a:br>
            <a:endParaRPr lang="ro-RO" dirty="0"/>
          </a:p>
        </p:txBody>
      </p:sp>
      <p:sp>
        <p:nvSpPr>
          <p:cNvPr id="3" name="Content Placeholder 2"/>
          <p:cNvSpPr>
            <a:spLocks noGrp="1"/>
          </p:cNvSpPr>
          <p:nvPr>
            <p:ph idx="1"/>
          </p:nvPr>
        </p:nvSpPr>
        <p:spPr/>
        <p:txBody>
          <a:bodyPr/>
          <a:lstStyle/>
          <a:p>
            <a:pPr marL="0" indent="0" algn="just">
              <a:buNone/>
            </a:pPr>
            <a:r>
              <a:rPr lang="ro-RO"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Reflectati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individual</a:t>
            </a:r>
            <a:r>
              <a:rPr lang="fr-FR" sz="2000" dirty="0">
                <a:latin typeface="Times New Roman" panose="02020603050405020304" pitchFamily="18" charset="0"/>
                <a:cs typeface="Times New Roman" panose="02020603050405020304" pitchFamily="18" charset="0"/>
              </a:rPr>
              <a:t> si </a:t>
            </a:r>
            <a:r>
              <a:rPr lang="fr-FR" sz="2000" dirty="0" err="1">
                <a:latin typeface="Times New Roman" panose="02020603050405020304" pitchFamily="18" charset="0"/>
                <a:cs typeface="Times New Roman" panose="02020603050405020304" pitchFamily="18" charset="0"/>
              </a:rPr>
              <a:t>discutati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impreuna</a:t>
            </a:r>
            <a:r>
              <a:rPr lang="fr-FR" sz="2000" dirty="0">
                <a:latin typeface="Times New Roman" panose="02020603050405020304" pitchFamily="18" charset="0"/>
                <a:cs typeface="Times New Roman" panose="02020603050405020304" pitchFamily="18" charset="0"/>
              </a:rPr>
              <a:t> </a:t>
            </a:r>
            <a:r>
              <a:rPr lang="ro-RO" sz="2000" dirty="0">
                <a:latin typeface="Times New Roman" panose="02020603050405020304" pitchFamily="18" charset="0"/>
                <a:cs typeface="Times New Roman" panose="02020603050405020304" pitchFamily="18" charset="0"/>
              </a:rPr>
              <a:t>cu colegii dv., </a:t>
            </a:r>
            <a:r>
              <a:rPr lang="fr-FR" sz="2000" dirty="0" err="1">
                <a:latin typeface="Times New Roman" panose="02020603050405020304" pitchFamily="18" charset="0"/>
                <a:cs typeface="Times New Roman" panose="02020603050405020304" pitchFamily="18" charset="0"/>
              </a:rPr>
              <a:t>folosind</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urmatorul</a:t>
            </a:r>
            <a:r>
              <a:rPr lang="fr-FR" sz="2000" dirty="0">
                <a:latin typeface="Times New Roman" panose="02020603050405020304" pitchFamily="18" charset="0"/>
                <a:cs typeface="Times New Roman" panose="02020603050405020304" pitchFamily="18" charset="0"/>
              </a:rPr>
              <a:t> plan:</a:t>
            </a:r>
          </a:p>
          <a:p>
            <a:pPr algn="just"/>
            <a:r>
              <a:rPr lang="fr-FR" sz="2000" dirty="0" err="1">
                <a:latin typeface="Times New Roman" panose="02020603050405020304" pitchFamily="18" charset="0"/>
                <a:cs typeface="Times New Roman" panose="02020603050405020304" pitchFamily="18" charset="0"/>
              </a:rPr>
              <a:t>Faceti</a:t>
            </a:r>
            <a:r>
              <a:rPr lang="fr-FR" sz="2000" dirty="0">
                <a:latin typeface="Times New Roman" panose="02020603050405020304" pitchFamily="18" charset="0"/>
                <a:cs typeface="Times New Roman" panose="02020603050405020304" pitchFamily="18" charset="0"/>
              </a:rPr>
              <a:t> o lista </a:t>
            </a:r>
            <a:r>
              <a:rPr lang="fr-FR" sz="2000" dirty="0" err="1">
                <a:latin typeface="Times New Roman" panose="02020603050405020304" pitchFamily="18" charset="0"/>
                <a:cs typeface="Times New Roman" panose="02020603050405020304" pitchFamily="18" charset="0"/>
              </a:rPr>
              <a:t>cu</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acele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trasaturi</a:t>
            </a:r>
            <a:r>
              <a:rPr lang="fr-FR" sz="2000" dirty="0">
                <a:latin typeface="Times New Roman" panose="02020603050405020304" pitchFamily="18" charset="0"/>
                <a:cs typeface="Times New Roman" panose="02020603050405020304" pitchFamily="18" charset="0"/>
              </a:rPr>
              <a:t> care </a:t>
            </a:r>
            <a:r>
              <a:rPr lang="fr-FR" sz="2000" dirty="0" err="1">
                <a:latin typeface="Times New Roman" panose="02020603050405020304" pitchFamily="18" charset="0"/>
                <a:cs typeface="Times New Roman" panose="02020603050405020304" pitchFamily="18" charset="0"/>
              </a:rPr>
              <a:t>definesc</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feminitatea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Ierarhizati</a:t>
            </a:r>
            <a:r>
              <a:rPr lang="fr-FR" sz="2000" dirty="0">
                <a:latin typeface="Times New Roman" panose="02020603050405020304" pitchFamily="18" charset="0"/>
                <a:cs typeface="Times New Roman" panose="02020603050405020304" pitchFamily="18" charset="0"/>
              </a:rPr>
              <a:t>-le.</a:t>
            </a:r>
            <a:endParaRPr lang="ro-RO" sz="2000" dirty="0">
              <a:latin typeface="Times New Roman" panose="02020603050405020304" pitchFamily="18" charset="0"/>
              <a:cs typeface="Times New Roman" panose="02020603050405020304" pitchFamily="18" charset="0"/>
            </a:endParaRPr>
          </a:p>
          <a:p>
            <a:pPr algn="just"/>
            <a:r>
              <a:rPr lang="fr-FR" sz="2000" dirty="0" err="1">
                <a:latin typeface="Times New Roman" panose="02020603050405020304" pitchFamily="18" charset="0"/>
                <a:cs typeface="Times New Roman" panose="02020603050405020304" pitchFamily="18" charset="0"/>
              </a:rPr>
              <a:t>Faceti</a:t>
            </a:r>
            <a:r>
              <a:rPr lang="fr-FR" sz="2000" dirty="0">
                <a:latin typeface="Times New Roman" panose="02020603050405020304" pitchFamily="18" charset="0"/>
                <a:cs typeface="Times New Roman" panose="02020603050405020304" pitchFamily="18" charset="0"/>
              </a:rPr>
              <a:t> o lista </a:t>
            </a:r>
            <a:r>
              <a:rPr lang="fr-FR" sz="2000" dirty="0" err="1">
                <a:latin typeface="Times New Roman" panose="02020603050405020304" pitchFamily="18" charset="0"/>
                <a:cs typeface="Times New Roman" panose="02020603050405020304" pitchFamily="18" charset="0"/>
              </a:rPr>
              <a:t>cu</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acele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trasaturi</a:t>
            </a:r>
            <a:r>
              <a:rPr lang="fr-FR" sz="2000" dirty="0">
                <a:latin typeface="Times New Roman" panose="02020603050405020304" pitchFamily="18" charset="0"/>
                <a:cs typeface="Times New Roman" panose="02020603050405020304" pitchFamily="18" charset="0"/>
              </a:rPr>
              <a:t> care </a:t>
            </a:r>
            <a:r>
              <a:rPr lang="fr-FR" sz="2000" dirty="0" err="1">
                <a:latin typeface="Times New Roman" panose="02020603050405020304" pitchFamily="18" charset="0"/>
                <a:cs typeface="Times New Roman" panose="02020603050405020304" pitchFamily="18" charset="0"/>
              </a:rPr>
              <a:t>definesc</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masculinitatea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Ierarhizati</a:t>
            </a:r>
            <a:r>
              <a:rPr lang="fr-FR" sz="2000" dirty="0">
                <a:latin typeface="Times New Roman" panose="02020603050405020304" pitchFamily="18" charset="0"/>
                <a:cs typeface="Times New Roman" panose="02020603050405020304" pitchFamily="18" charset="0"/>
              </a:rPr>
              <a:t>-le.</a:t>
            </a:r>
          </a:p>
          <a:p>
            <a:pPr algn="just"/>
            <a:r>
              <a:rPr lang="fr-FR" sz="2000" dirty="0">
                <a:latin typeface="Times New Roman" panose="02020603050405020304" pitchFamily="18" charset="0"/>
                <a:cs typeface="Times New Roman" panose="02020603050405020304" pitchFamily="18" charset="0"/>
              </a:rPr>
              <a:t>Care </a:t>
            </a:r>
            <a:r>
              <a:rPr lang="fr-FR" sz="2000" dirty="0" err="1">
                <a:latin typeface="Times New Roman" panose="02020603050405020304" pitchFamily="18" charset="0"/>
                <a:cs typeface="Times New Roman" panose="02020603050405020304" pitchFamily="18" charset="0"/>
              </a:rPr>
              <a:t>dintre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trasaturile</a:t>
            </a:r>
            <a:r>
              <a:rPr lang="fr-FR" sz="2000" dirty="0">
                <a:latin typeface="Times New Roman" panose="02020603050405020304" pitchFamily="18" charset="0"/>
                <a:cs typeface="Times New Roman" panose="02020603050405020304" pitchFamily="18" charset="0"/>
              </a:rPr>
              <a:t> care </a:t>
            </a:r>
            <a:r>
              <a:rPr lang="fr-FR" sz="2000" dirty="0" err="1">
                <a:latin typeface="Times New Roman" panose="02020603050405020304" pitchFamily="18" charset="0"/>
                <a:cs typeface="Times New Roman" panose="02020603050405020304" pitchFamily="18" charset="0"/>
              </a:rPr>
              <a:t>definesc</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feminitatea</a:t>
            </a:r>
            <a:r>
              <a:rPr lang="fr-FR" sz="2000" dirty="0">
                <a:latin typeface="Times New Roman" panose="02020603050405020304" pitchFamily="18" charset="0"/>
                <a:cs typeface="Times New Roman" panose="02020603050405020304" pitchFamily="18" charset="0"/>
              </a:rPr>
              <a:t>/</a:t>
            </a:r>
            <a:r>
              <a:rPr lang="fr-FR" sz="2000" dirty="0" err="1">
                <a:latin typeface="Times New Roman" panose="02020603050405020304" pitchFamily="18" charset="0"/>
                <a:cs typeface="Times New Roman" panose="02020603050405020304" pitchFamily="18" charset="0"/>
              </a:rPr>
              <a:t>masculinitatea</a:t>
            </a:r>
            <a:r>
              <a:rPr lang="fr-FR" sz="2000" dirty="0">
                <a:latin typeface="Times New Roman" panose="02020603050405020304" pitchFamily="18" charset="0"/>
                <a:cs typeface="Times New Roman" panose="02020603050405020304" pitchFamily="18" charset="0"/>
              </a:rPr>
              <a:t> vi se par a fi </a:t>
            </a:r>
            <a:r>
              <a:rPr lang="fr-FR" sz="2000" dirty="0" err="1">
                <a:latin typeface="Times New Roman" panose="02020603050405020304" pitchFamily="18" charset="0"/>
                <a:cs typeface="Times New Roman" panose="02020603050405020304" pitchFamily="18" charset="0"/>
              </a:rPr>
              <a:t>venite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dinspre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natura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adica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sunt</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specifice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pentru</a:t>
            </a:r>
            <a:r>
              <a:rPr lang="fr-FR" sz="2000" dirty="0">
                <a:latin typeface="Times New Roman" panose="02020603050405020304" pitchFamily="18" charset="0"/>
                <a:cs typeface="Times New Roman" panose="02020603050405020304" pitchFamily="18" charset="0"/>
              </a:rPr>
              <a:t> ca asa </a:t>
            </a:r>
            <a:r>
              <a:rPr lang="fr-FR" sz="2000" dirty="0" err="1">
                <a:latin typeface="Times New Roman" panose="02020603050405020304" pitchFamily="18" charset="0"/>
                <a:cs typeface="Times New Roman" panose="02020603050405020304" pitchFamily="18" charset="0"/>
              </a:rPr>
              <a:t>sunt</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fetele</a:t>
            </a:r>
            <a:r>
              <a:rPr lang="fr-FR" sz="2000" dirty="0">
                <a:latin typeface="Times New Roman" panose="02020603050405020304" pitchFamily="18" charset="0"/>
                <a:cs typeface="Times New Roman" panose="02020603050405020304" pitchFamily="18" charset="0"/>
              </a:rPr>
              <a:t>/</a:t>
            </a:r>
            <a:r>
              <a:rPr lang="fr-FR" sz="2000" dirty="0" err="1">
                <a:latin typeface="Times New Roman" panose="02020603050405020304" pitchFamily="18" charset="0"/>
                <a:cs typeface="Times New Roman" panose="02020603050405020304" pitchFamily="18" charset="0"/>
              </a:rPr>
              <a:t>baietii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Argumentati</a:t>
            </a:r>
            <a:r>
              <a:rPr lang="fr-FR" sz="2000" dirty="0">
                <a:latin typeface="Times New Roman" panose="02020603050405020304" pitchFamily="18" charset="0"/>
                <a:cs typeface="Times New Roman" panose="02020603050405020304" pitchFamily="18" charset="0"/>
              </a:rPr>
              <a:t>-va </a:t>
            </a:r>
            <a:r>
              <a:rPr lang="fr-FR" sz="2000" dirty="0" err="1">
                <a:latin typeface="Times New Roman" panose="02020603050405020304" pitchFamily="18" charset="0"/>
                <a:cs typeface="Times New Roman" panose="02020603050405020304" pitchFamily="18" charset="0"/>
              </a:rPr>
              <a:t>optiunile</a:t>
            </a:r>
            <a:r>
              <a:rPr lang="fr-FR" sz="2000" dirty="0">
                <a:latin typeface="Times New Roman" panose="02020603050405020304" pitchFamily="18" charset="0"/>
                <a:cs typeface="Times New Roman" panose="02020603050405020304" pitchFamily="18" charset="0"/>
              </a:rPr>
              <a:t> si </a:t>
            </a:r>
            <a:r>
              <a:rPr lang="fr-FR" sz="2000" dirty="0" err="1">
                <a:latin typeface="Times New Roman" panose="02020603050405020304" pitchFamily="18" charset="0"/>
                <a:cs typeface="Times New Roman" panose="02020603050405020304" pitchFamily="18" charset="0"/>
              </a:rPr>
              <a:t>discutati</a:t>
            </a:r>
            <a:r>
              <a:rPr lang="fr-FR" sz="2000" dirty="0">
                <a:latin typeface="Times New Roman" panose="02020603050405020304" pitchFamily="18" charset="0"/>
                <a:cs typeface="Times New Roman" panose="02020603050405020304" pitchFamily="18" charset="0"/>
              </a:rPr>
              <a:t>-le </a:t>
            </a:r>
            <a:r>
              <a:rPr lang="fr-FR" sz="2000" dirty="0" err="1">
                <a:latin typeface="Times New Roman" panose="02020603050405020304" pitchFamily="18" charset="0"/>
                <a:cs typeface="Times New Roman" panose="02020603050405020304" pitchFamily="18" charset="0"/>
              </a:rPr>
              <a:t>impreuna</a:t>
            </a:r>
            <a:r>
              <a:rPr lang="fr-FR" sz="2000" dirty="0">
                <a:latin typeface="Times New Roman" panose="02020603050405020304" pitchFamily="18" charset="0"/>
                <a:cs typeface="Times New Roman" panose="02020603050405020304" pitchFamily="18" charset="0"/>
              </a:rPr>
              <a:t>.</a:t>
            </a:r>
          </a:p>
          <a:p>
            <a:endParaRPr lang="ro-RO" dirty="0"/>
          </a:p>
        </p:txBody>
      </p:sp>
    </p:spTree>
    <p:extLst>
      <p:ext uri="{BB962C8B-B14F-4D97-AF65-F5344CB8AC3E}">
        <p14:creationId xmlns:p14="http://schemas.microsoft.com/office/powerpoint/2010/main" val="564812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indent="355600"/>
            <a:r>
              <a:rPr lang="ro-RO" b="1" dirty="0">
                <a:solidFill>
                  <a:srgbClr val="000000"/>
                </a:solidFill>
                <a:latin typeface="Times New Roman" panose="02020603050405020304" pitchFamily="18" charset="0"/>
              </a:rPr>
              <a:t>EDUCATIA IN DIFERENTELE DE GEN</a:t>
            </a:r>
            <a:br>
              <a:rPr lang="ro-RO" b="1" dirty="0">
                <a:solidFill>
                  <a:srgbClr val="000000"/>
                </a:solidFill>
                <a:latin typeface="Times New Roman" panose="02020603050405020304" pitchFamily="18" charset="0"/>
              </a:rPr>
            </a:br>
            <a:br>
              <a:rPr lang="ro-RO" dirty="0">
                <a:solidFill>
                  <a:srgbClr val="000000"/>
                </a:solidFill>
                <a:latin typeface="Times New Roman" panose="02020603050405020304" pitchFamily="18" charset="0"/>
              </a:rPr>
            </a:br>
            <a:endParaRPr lang="ro-RO" dirty="0"/>
          </a:p>
        </p:txBody>
      </p:sp>
      <p:sp>
        <p:nvSpPr>
          <p:cNvPr id="3" name="Content Placeholder 2"/>
          <p:cNvSpPr>
            <a:spLocks noGrp="1"/>
          </p:cNvSpPr>
          <p:nvPr>
            <p:ph idx="1"/>
          </p:nvPr>
        </p:nvSpPr>
        <p:spPr/>
        <p:txBody>
          <a:bodyPr/>
          <a:lstStyle/>
          <a:p>
            <a:pPr algn="just"/>
            <a:r>
              <a:rPr lang="it-IT" sz="2000" dirty="0">
                <a:latin typeface="Times New Roman" panose="02020603050405020304" pitchFamily="18" charset="0"/>
                <a:cs typeface="Times New Roman" panose="02020603050405020304" pitchFamily="18" charset="0"/>
              </a:rPr>
              <a:t>Care dintre trasaturile care definesc feminitatea/ masculinitatea vi se par a fi venite dinspre „cultura”, adica sunt specifice pentru ca asa am invatat noi toti ca sunt? Sunteti de acord cu ele? Ce argumente ati putea formula. Discutati-le impreuna.</a:t>
            </a:r>
          </a:p>
          <a:p>
            <a:pPr algn="just"/>
            <a:r>
              <a:rPr lang="it-IT" sz="2000" dirty="0">
                <a:latin typeface="Times New Roman" panose="02020603050405020304" pitchFamily="18" charset="0"/>
                <a:cs typeface="Times New Roman" panose="02020603050405020304" pitchFamily="18" charset="0"/>
              </a:rPr>
              <a:t>Retineti elementele de feminitate/ masculinitate cu care ati cazut de acord. </a:t>
            </a:r>
            <a:endParaRPr lang="ro-RO" sz="2000" dirty="0">
              <a:latin typeface="Times New Roman" panose="02020603050405020304" pitchFamily="18" charset="0"/>
              <a:cs typeface="Times New Roman" panose="02020603050405020304" pitchFamily="18" charset="0"/>
            </a:endParaRPr>
          </a:p>
          <a:p>
            <a:pPr algn="just"/>
            <a:r>
              <a:rPr lang="it-IT" sz="2000" dirty="0">
                <a:latin typeface="Times New Roman" panose="02020603050405020304" pitchFamily="18" charset="0"/>
                <a:cs typeface="Times New Roman" panose="02020603050405020304" pitchFamily="18" charset="0"/>
              </a:rPr>
              <a:t>Credeti ca ar trebui sa le prezentati parintilor copiilor si sa vedeti care sunt punctele lor de vedere? Ce faceti daca ele sunt diferite de cele pe care le-ati identificat impreuna?</a:t>
            </a:r>
          </a:p>
          <a:p>
            <a:endParaRPr lang="ro-RO" dirty="0"/>
          </a:p>
        </p:txBody>
      </p:sp>
    </p:spTree>
    <p:extLst>
      <p:ext uri="{BB962C8B-B14F-4D97-AF65-F5344CB8AC3E}">
        <p14:creationId xmlns:p14="http://schemas.microsoft.com/office/powerpoint/2010/main" val="172021945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54</TotalTime>
  <Words>1343</Words>
  <Application>Microsoft Office PowerPoint</Application>
  <PresentationFormat>Widescreen</PresentationFormat>
  <Paragraphs>77</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Algerian</vt:lpstr>
      <vt:lpstr>Arial</vt:lpstr>
      <vt:lpstr>Times New Roman</vt:lpstr>
      <vt:lpstr>Trebuchet MS</vt:lpstr>
      <vt:lpstr>Wingdings 3</vt:lpstr>
      <vt:lpstr>Facet</vt:lpstr>
      <vt:lpstr>A 3.3. Platforma educationala online pentru sprijin profesional. Identificare resurse educaționale pentru susținerea educației incluzive de calitate </vt:lpstr>
      <vt:lpstr>EDUCATIA IN DIFERENTELE DE GEN </vt:lpstr>
      <vt:lpstr>EDUCATIA IN DIFERENTELE DE GEN  </vt:lpstr>
      <vt:lpstr>EDUCATIA IN DIFERENTELE DE GEN  </vt:lpstr>
      <vt:lpstr>EDUCATIA IN DIFERENTELE DE GEN  </vt:lpstr>
      <vt:lpstr>EDUCATIA IN DIFERENTELE DE GEN  </vt:lpstr>
      <vt:lpstr>EDUCATIA IN DIFERENTELE DE GEN  </vt:lpstr>
      <vt:lpstr>EDUCATIA IN DIFERENTELE DE GEN  </vt:lpstr>
      <vt:lpstr>EDUCATIA IN DIFERENTELE DE GEN  </vt:lpstr>
      <vt:lpstr>EDUCATIA IN DIFERENTELE DE GEN  </vt:lpstr>
      <vt:lpstr>EDUCATIA IN DIFERENTELE DE GEN  </vt:lpstr>
      <vt:lpstr>EDUCATIA IN DIFERENTELE DE GEN  </vt:lpstr>
      <vt:lpstr>EDUCATIA IN DIFERENTELE DE GEN  </vt:lpstr>
      <vt:lpstr>EDUCATIA IN DIFERENTELE DE GEN  </vt:lpstr>
      <vt:lpstr>EDUCATIA IN DIFERENTELE DE GEN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3.3. Platforma educationala online pentru sprijin profesional Identificare resurse educaționale pentru susținerea educației incluzive de calitate </dc:title>
  <dc:creator>Calculator</dc:creator>
  <cp:lastModifiedBy>Irina Mihailescu</cp:lastModifiedBy>
  <cp:revision>8</cp:revision>
  <dcterms:created xsi:type="dcterms:W3CDTF">2018-11-13T09:35:21Z</dcterms:created>
  <dcterms:modified xsi:type="dcterms:W3CDTF">2018-12-10T14:52:38Z</dcterms:modified>
</cp:coreProperties>
</file>