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3" r:id="rId7"/>
    <p:sldId id="261" r:id="rId8"/>
    <p:sldId id="262" r:id="rId9"/>
    <p:sldId id="264" r:id="rId10"/>
    <p:sldId id="265" r:id="rId11"/>
    <p:sldId id="266" r:id="rId12"/>
    <p:sldId id="267" r:id="rId13"/>
    <p:sldId id="268" r:id="rId14"/>
    <p:sldId id="274" r:id="rId15"/>
    <p:sldId id="269" r:id="rId16"/>
    <p:sldId id="275" r:id="rId17"/>
    <p:sldId id="271" r:id="rId18"/>
    <p:sldId id="272" r:id="rId19"/>
    <p:sldId id="273" r:id="rId20"/>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2" d="100"/>
          <a:sy n="92" d="100"/>
        </p:scale>
        <p:origin x="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16/10/2018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16/10/2018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16/10/2018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16/10/2018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16/10/2018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16/10/2018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16/10/2018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16/10/2018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16/10/2018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16/10/2018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16/10/2018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16/10/2018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5127" y="2576805"/>
            <a:ext cx="8361229" cy="2098226"/>
          </a:xfrm>
        </p:spPr>
        <p:txBody>
          <a:bodyPr/>
          <a:lstStyle/>
          <a:p>
            <a:r>
              <a:rPr lang="ro-RO" sz="1800" b="1" dirty="0"/>
              <a:t>A 3.3. platforma educationala online pentru sprijin profesional</a:t>
            </a:r>
            <a:r>
              <a:rPr lang="ro-RO" sz="1800" dirty="0"/>
              <a:t/>
            </a:r>
            <a:br>
              <a:rPr lang="ro-RO" sz="1800" dirty="0"/>
            </a:br>
            <a:r>
              <a:rPr lang="ro-RO" sz="1800" b="1" dirty="0"/>
              <a:t>Identificare resurse educaționale pentru susținerea educației incluzive de </a:t>
            </a:r>
            <a:r>
              <a:rPr lang="ro-RO" sz="1800" b="1" dirty="0" smtClean="0"/>
              <a:t>calitate</a:t>
            </a:r>
            <a:br>
              <a:rPr lang="ro-RO" sz="1800" b="1" dirty="0" smtClean="0"/>
            </a:br>
            <a:r>
              <a:rPr lang="ro-RO" sz="1800" b="1" dirty="0"/>
              <a:t/>
            </a:r>
            <a:br>
              <a:rPr lang="ro-RO" sz="1800" b="1" dirty="0"/>
            </a:br>
            <a:r>
              <a:rPr lang="ro-RO" sz="1800" b="1" dirty="0" smtClean="0"/>
              <a:t/>
            </a:r>
            <a:br>
              <a:rPr lang="ro-RO" sz="1800" b="1" dirty="0" smtClean="0"/>
            </a:br>
            <a:r>
              <a:rPr lang="ro-RO" sz="3200" b="1" dirty="0" smtClean="0">
                <a:latin typeface="Algerian" panose="04020705040A02060702" pitchFamily="82" charset="0"/>
              </a:rPr>
              <a:t>BLOCAJE IN COSTRUIREA SI DEZVOLTAREA UNEI RELATII de comunicare OPTIME INTRE PROFESORI SI ELEVI</a:t>
            </a:r>
            <a:r>
              <a:rPr lang="ro-RO" sz="3200" b="1" dirty="0">
                <a:latin typeface="Algerian" panose="04020705040A02060702" pitchFamily="82" charset="0"/>
              </a:rPr>
              <a:t/>
            </a:r>
            <a:br>
              <a:rPr lang="ro-RO" sz="3200" b="1" dirty="0">
                <a:latin typeface="Algerian" panose="04020705040A02060702" pitchFamily="82" charset="0"/>
              </a:rPr>
            </a:br>
            <a:endParaRPr lang="ro-RO" sz="3200" dirty="0">
              <a:latin typeface="Algerian" panose="04020705040A02060702" pitchFamily="82" charset="0"/>
            </a:endParaRPr>
          </a:p>
        </p:txBody>
      </p:sp>
      <p:sp>
        <p:nvSpPr>
          <p:cNvPr id="3" name="Subtitle 2"/>
          <p:cNvSpPr>
            <a:spLocks noGrp="1"/>
          </p:cNvSpPr>
          <p:nvPr>
            <p:ph type="subTitle" idx="1"/>
          </p:nvPr>
        </p:nvSpPr>
        <p:spPr>
          <a:xfrm>
            <a:off x="2679906" y="4675031"/>
            <a:ext cx="6831673" cy="785611"/>
          </a:xfrm>
        </p:spPr>
        <p:txBody>
          <a:bodyPr/>
          <a:lstStyle/>
          <a:p>
            <a:r>
              <a:rPr lang="ro-RO" b="1" smtClean="0">
                <a:solidFill>
                  <a:schemeClr val="tx1"/>
                </a:solidFill>
              </a:rPr>
              <a:t>                   </a:t>
            </a:r>
            <a:endParaRPr lang="ro-RO" b="1" dirty="0"/>
          </a:p>
        </p:txBody>
      </p:sp>
    </p:spTree>
    <p:extLst>
      <p:ext uri="{BB962C8B-B14F-4D97-AF65-F5344CB8AC3E}">
        <p14:creationId xmlns:p14="http://schemas.microsoft.com/office/powerpoint/2010/main" val="2927707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Blocaje in comunicare</a:t>
            </a:r>
            <a:endParaRPr lang="ro-RO" dirty="0"/>
          </a:p>
        </p:txBody>
      </p:sp>
      <p:sp>
        <p:nvSpPr>
          <p:cNvPr id="3" name="Content Placeholder 2"/>
          <p:cNvSpPr>
            <a:spLocks noGrp="1"/>
          </p:cNvSpPr>
          <p:nvPr>
            <p:ph idx="1"/>
          </p:nvPr>
        </p:nvSpPr>
        <p:spPr>
          <a:xfrm>
            <a:off x="1371599" y="2286000"/>
            <a:ext cx="10438327" cy="4269346"/>
          </a:xfrm>
        </p:spPr>
        <p:txBody>
          <a:bodyPr>
            <a:normAutofit fontScale="85000" lnSpcReduction="20000"/>
          </a:bodyPr>
          <a:lstStyle/>
          <a:p>
            <a:pPr algn="just"/>
            <a:r>
              <a:rPr lang="ro-RO" i="1" dirty="0">
                <a:latin typeface="Times New Roman" panose="02020603050405020304" pitchFamily="18" charset="0"/>
                <a:cs typeface="Times New Roman" panose="02020603050405020304" pitchFamily="18" charset="0"/>
              </a:rPr>
              <a:t>„</a:t>
            </a:r>
            <a:r>
              <a:rPr lang="ro-RO" sz="2800" i="1" dirty="0">
                <a:solidFill>
                  <a:schemeClr val="accent3"/>
                </a:solidFill>
                <a:latin typeface="Times New Roman" panose="02020603050405020304" pitchFamily="18" charset="0"/>
                <a:cs typeface="Times New Roman" panose="02020603050405020304" pitchFamily="18" charset="0"/>
              </a:rPr>
              <a:t>absenţa feedback-ului/feedback dificitar</a:t>
            </a:r>
            <a:r>
              <a:rPr lang="ro-RO" sz="2800" i="1" dirty="0">
                <a:latin typeface="Times New Roman" panose="02020603050405020304" pitchFamily="18" charset="0"/>
                <a:cs typeface="Times New Roman" panose="02020603050405020304" pitchFamily="18" charset="0"/>
              </a:rPr>
              <a:t>”</a:t>
            </a:r>
            <a:r>
              <a:rPr lang="ro-RO" sz="2800" dirty="0">
                <a:latin typeface="Times New Roman" panose="02020603050405020304" pitchFamily="18" charset="0"/>
                <a:cs typeface="Times New Roman" panose="02020603050405020304" pitchFamily="18" charset="0"/>
              </a:rPr>
              <a:t>. Soluţia înlăturării celor două bariere în </a:t>
            </a:r>
            <a:r>
              <a:rPr lang="ro-RO" sz="2800" dirty="0" smtClean="0">
                <a:latin typeface="Times New Roman" panose="02020603050405020304" pitchFamily="18" charset="0"/>
                <a:cs typeface="Times New Roman" panose="02020603050405020304" pitchFamily="18" charset="0"/>
              </a:rPr>
              <a:t>relaţia </a:t>
            </a:r>
            <a:r>
              <a:rPr lang="ro-RO" sz="2800" dirty="0">
                <a:latin typeface="Times New Roman" panose="02020603050405020304" pitchFamily="18" charset="0"/>
                <a:cs typeface="Times New Roman" panose="02020603050405020304" pitchFamily="18" charset="0"/>
              </a:rPr>
              <a:t>profesor-elev este aceea de a adapta codul, limbajul la particularităţile individuale ale elevilor şi de a solicita un feedback permanent. Când se observă absenţa acestuia, activitatea trebuie oprită pentru întreaga clasă sau pentru elevul cu probleme, după caz.</a:t>
            </a:r>
          </a:p>
          <a:p>
            <a:pPr lvl="0" algn="just"/>
            <a:r>
              <a:rPr lang="ro-RO" sz="2800" i="1" dirty="0"/>
              <a:t> „</a:t>
            </a:r>
            <a:r>
              <a:rPr lang="ro-RO" sz="2800" i="1" dirty="0">
                <a:solidFill>
                  <a:schemeClr val="accent3"/>
                </a:solidFill>
              </a:rPr>
              <a:t>motivaţia deficitară a receptorului”,</a:t>
            </a:r>
            <a:r>
              <a:rPr lang="ro-RO" sz="2800" dirty="0"/>
              <a:t> adică a elevului. În timpul lecţiei, dacă elevul nu este motivat, interesat de informaţiile predate, acesta poate să îşi găsească diverse preocupări, de aceea e important să trezim interesul lor pentru fiecare oră în parte.</a:t>
            </a:r>
          </a:p>
          <a:p>
            <a:pPr lvl="0" algn="just"/>
            <a:r>
              <a:rPr lang="ro-RO" sz="2800" i="1" dirty="0">
                <a:solidFill>
                  <a:schemeClr val="accent3"/>
                </a:solidFill>
              </a:rPr>
              <a:t>„climat de muncă necorespunzător</a:t>
            </a:r>
            <a:r>
              <a:rPr lang="ro-RO" sz="2800" i="1" dirty="0"/>
              <a:t>”</a:t>
            </a:r>
            <a:r>
              <a:rPr lang="ro-RO" sz="2800" dirty="0"/>
              <a:t>- gălăgia, agitaţia duc la perturbarea orei şi elevii nu mai pot urmări mesajul; neurmărirea acestuia duce la neînţelegerea lui, iar pentru a evita această agitaţie, barieră, e nevoie ca toţi elevii să fie prinşi în lucru;</a:t>
            </a:r>
          </a:p>
          <a:p>
            <a:pPr algn="just"/>
            <a:endParaRPr lang="ro-RO" sz="2800" dirty="0"/>
          </a:p>
        </p:txBody>
      </p:sp>
    </p:spTree>
    <p:extLst>
      <p:ext uri="{BB962C8B-B14F-4D97-AF65-F5344CB8AC3E}">
        <p14:creationId xmlns:p14="http://schemas.microsoft.com/office/powerpoint/2010/main" val="1365408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Blocaje in comunicare</a:t>
            </a:r>
            <a:endParaRPr lang="ro-RO" dirty="0"/>
          </a:p>
        </p:txBody>
      </p:sp>
      <p:sp>
        <p:nvSpPr>
          <p:cNvPr id="3" name="Content Placeholder 2"/>
          <p:cNvSpPr>
            <a:spLocks noGrp="1"/>
          </p:cNvSpPr>
          <p:nvPr>
            <p:ph idx="1"/>
          </p:nvPr>
        </p:nvSpPr>
        <p:spPr>
          <a:xfrm>
            <a:off x="1371600" y="2286000"/>
            <a:ext cx="10451206" cy="4475408"/>
          </a:xfrm>
        </p:spPr>
        <p:txBody>
          <a:bodyPr>
            <a:normAutofit fontScale="92500" lnSpcReduction="20000"/>
          </a:bodyPr>
          <a:lstStyle/>
          <a:p>
            <a:pPr lvl="0" algn="just"/>
            <a:r>
              <a:rPr lang="ro-RO" i="1" dirty="0"/>
              <a:t>„</a:t>
            </a:r>
            <a:r>
              <a:rPr lang="ro-RO" sz="2800" i="1" dirty="0">
                <a:solidFill>
                  <a:schemeClr val="accent3"/>
                </a:solidFill>
                <a:latin typeface="Times New Roman" panose="02020603050405020304" pitchFamily="18" charset="0"/>
                <a:cs typeface="Times New Roman" panose="02020603050405020304" pitchFamily="18" charset="0"/>
              </a:rPr>
              <a:t>neînţelegerea semnificaţiei şi intenţionalităţii comportamentului celuilalt</a:t>
            </a:r>
            <a:r>
              <a:rPr lang="ro-RO" sz="2800" i="1" dirty="0">
                <a:latin typeface="Times New Roman" panose="02020603050405020304" pitchFamily="18" charset="0"/>
                <a:cs typeface="Times New Roman" panose="02020603050405020304" pitchFamily="18" charset="0"/>
              </a:rPr>
              <a:t>” </a:t>
            </a:r>
            <a:r>
              <a:rPr lang="ro-RO" sz="2800" dirty="0">
                <a:latin typeface="Times New Roman" panose="02020603050405020304" pitchFamily="18" charset="0"/>
                <a:cs typeface="Times New Roman" panose="02020603050405020304" pitchFamily="18" charset="0"/>
              </a:rPr>
              <a:t>– acesta e punctul ce duce la ruperea relaţiei profesor-elev. Dacă între cei doi nu există o apropiere şi o înţelegere, totul se duce de râpă; în acest sens profesorul trebuie să rupă această barieră şi să fie atent la fiecare elev, de la fiecare să aştepte atât cât îi poate oferi, nu mai mult, pentru că riscă să-şi arunce elevul în derizoriu. Aici trebuie să amintim, ca mijloc de remediere, de un sistem de notare al profesorului bine întemeiat, dar şi de o transparenţă în notare.</a:t>
            </a:r>
          </a:p>
          <a:p>
            <a:pPr algn="just"/>
            <a:r>
              <a:rPr lang="ro-RO" sz="2800" i="1" dirty="0">
                <a:latin typeface="Times New Roman" panose="02020603050405020304" pitchFamily="18" charset="0"/>
                <a:cs typeface="Times New Roman" panose="02020603050405020304" pitchFamily="18" charset="0"/>
              </a:rPr>
              <a:t>„</a:t>
            </a:r>
            <a:r>
              <a:rPr lang="ro-RO" sz="2800" i="1" dirty="0">
                <a:solidFill>
                  <a:schemeClr val="accent3"/>
                </a:solidFill>
                <a:latin typeface="Times New Roman" panose="02020603050405020304" pitchFamily="18" charset="0"/>
                <a:cs typeface="Times New Roman" panose="02020603050405020304" pitchFamily="18" charset="0"/>
              </a:rPr>
              <a:t>atitudine excesiv de critică sau de necritică în faţa celorlalţi</a:t>
            </a:r>
            <a:r>
              <a:rPr lang="ro-RO" sz="2800" i="1" dirty="0">
                <a:latin typeface="Times New Roman" panose="02020603050405020304" pitchFamily="18" charset="0"/>
                <a:cs typeface="Times New Roman" panose="02020603050405020304" pitchFamily="18" charset="0"/>
              </a:rPr>
              <a:t>”</a:t>
            </a:r>
            <a:r>
              <a:rPr lang="ro-RO" sz="2800" dirty="0">
                <a:latin typeface="Times New Roman" panose="02020603050405020304" pitchFamily="18" charset="0"/>
                <a:cs typeface="Times New Roman" panose="02020603050405020304" pitchFamily="18" charset="0"/>
              </a:rPr>
              <a:t> – bariera aceasta poate fi înlăturată încet pornind de la sistemul transparent de notare despre care am vorbit, pentru că profesorul trebuie să-şi noteze elevii în funcţie de cât au învăţat într-un moment dat, nu să-şi creeze preconcepţii, cu unii elevi să fie excesiv de critic, iar cu alţii excesiv de lejer</a:t>
            </a:r>
            <a:r>
              <a:rPr lang="ro-RO" sz="2800" dirty="0" smtClean="0">
                <a:latin typeface="Times New Roman" panose="02020603050405020304" pitchFamily="18" charset="0"/>
                <a:cs typeface="Times New Roman" panose="02020603050405020304" pitchFamily="18" charset="0"/>
              </a:rPr>
              <a:t>.</a:t>
            </a:r>
            <a:endParaRPr lang="ro-RO"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5476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Blocaje in comunicare</a:t>
            </a:r>
            <a:endParaRPr lang="ro-RO" dirty="0"/>
          </a:p>
        </p:txBody>
      </p:sp>
      <p:sp>
        <p:nvSpPr>
          <p:cNvPr id="3" name="Content Placeholder 2"/>
          <p:cNvSpPr>
            <a:spLocks noGrp="1"/>
          </p:cNvSpPr>
          <p:nvPr>
            <p:ph idx="1"/>
          </p:nvPr>
        </p:nvSpPr>
        <p:spPr>
          <a:xfrm>
            <a:off x="1371600" y="1828800"/>
            <a:ext cx="10579994" cy="4134118"/>
          </a:xfrm>
        </p:spPr>
        <p:txBody>
          <a:bodyPr>
            <a:noAutofit/>
          </a:bodyPr>
          <a:lstStyle/>
          <a:p>
            <a:pPr lvl="0"/>
            <a:r>
              <a:rPr lang="ro-RO" sz="2400" i="1" dirty="0">
                <a:solidFill>
                  <a:schemeClr val="accent3"/>
                </a:solidFill>
                <a:latin typeface="Times New Roman" panose="02020603050405020304" pitchFamily="18" charset="0"/>
                <a:cs typeface="Times New Roman" panose="02020603050405020304" pitchFamily="18" charset="0"/>
              </a:rPr>
              <a:t>Neîncrederea, dezamăgirea sau imposibilitatea cooperării </a:t>
            </a:r>
            <a:r>
              <a:rPr lang="ro-RO" sz="2400" dirty="0">
                <a:latin typeface="Times New Roman" panose="02020603050405020304" pitchFamily="18" charset="0"/>
                <a:cs typeface="Times New Roman" panose="02020603050405020304" pitchFamily="18" charset="0"/>
              </a:rPr>
              <a:t>pot fi eliminate dacă se analizează zilnic această relaţie şi mai ales dacă profesorul va folosi metode cât mai diversificate în predare, iar notarea se va face atunci când elevul a fost activ, pentru motivarea acestuia.</a:t>
            </a:r>
          </a:p>
          <a:p>
            <a:pPr lvl="0"/>
            <a:r>
              <a:rPr lang="ro-RO" sz="2400" i="1" dirty="0">
                <a:latin typeface="Times New Roman" panose="02020603050405020304" pitchFamily="18" charset="0"/>
                <a:cs typeface="Times New Roman" panose="02020603050405020304" pitchFamily="18" charset="0"/>
              </a:rPr>
              <a:t>„</a:t>
            </a:r>
            <a:r>
              <a:rPr lang="ro-RO" sz="2400" i="1" dirty="0">
                <a:solidFill>
                  <a:schemeClr val="accent3"/>
                </a:solidFill>
                <a:latin typeface="Times New Roman" panose="02020603050405020304" pitchFamily="18" charset="0"/>
                <a:cs typeface="Times New Roman" panose="02020603050405020304" pitchFamily="18" charset="0"/>
              </a:rPr>
              <a:t>iluzia profesorului ideal / elevului ideal”</a:t>
            </a:r>
            <a:r>
              <a:rPr lang="ro-RO" sz="2400" dirty="0">
                <a:latin typeface="Times New Roman" panose="02020603050405020304" pitchFamily="18" charset="0"/>
                <a:cs typeface="Times New Roman" panose="02020603050405020304" pitchFamily="18" charset="0"/>
              </a:rPr>
              <a:t>- trebuie pornit de la ideea că nu există nici profesor, nici elev ideal, aceştia doar pot tinde spre ideal, de aceea profesorul trebuie în permanenţă să-şi amintească şi să-i amintească şi elevului despre acest lucru. Cei doi poli trebuie să-şi autoregleze comportametul şi trebuie să realizeze un joc de rol, cu scopul de a se putea înţelege unul pe celălalt.</a:t>
            </a:r>
          </a:p>
          <a:p>
            <a:pPr marL="0" lvl="0" indent="0">
              <a:buNone/>
            </a:pPr>
            <a:endParaRPr lang="ro-R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0221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Blocaje in comunicare</a:t>
            </a:r>
            <a:endParaRPr lang="ro-RO" dirty="0"/>
          </a:p>
        </p:txBody>
      </p:sp>
      <p:sp>
        <p:nvSpPr>
          <p:cNvPr id="3" name="Content Placeholder 2"/>
          <p:cNvSpPr>
            <a:spLocks noGrp="1"/>
          </p:cNvSpPr>
          <p:nvPr>
            <p:ph idx="1"/>
          </p:nvPr>
        </p:nvSpPr>
        <p:spPr>
          <a:xfrm>
            <a:off x="1371599" y="2286000"/>
            <a:ext cx="10438327" cy="3581400"/>
          </a:xfrm>
        </p:spPr>
        <p:txBody>
          <a:bodyPr>
            <a:normAutofit fontScale="25000" lnSpcReduction="20000"/>
          </a:bodyPr>
          <a:lstStyle/>
          <a:p>
            <a:pPr>
              <a:lnSpc>
                <a:spcPct val="170000"/>
              </a:lnSpc>
            </a:pPr>
            <a:r>
              <a:rPr lang="ro-RO" sz="9600" i="1" dirty="0" smtClean="0">
                <a:solidFill>
                  <a:schemeClr val="accent3"/>
                </a:solidFill>
                <a:latin typeface="Times New Roman" panose="02020603050405020304" pitchFamily="18" charset="0"/>
                <a:cs typeface="Times New Roman" panose="02020603050405020304" pitchFamily="18" charset="0"/>
              </a:rPr>
              <a:t>insuficienta </a:t>
            </a:r>
            <a:r>
              <a:rPr lang="ro-RO" sz="9600" i="1" dirty="0">
                <a:solidFill>
                  <a:schemeClr val="accent3"/>
                </a:solidFill>
                <a:latin typeface="Times New Roman" panose="02020603050405020304" pitchFamily="18" charset="0"/>
                <a:cs typeface="Times New Roman" panose="02020603050405020304" pitchFamily="18" charset="0"/>
              </a:rPr>
              <a:t>antrenare a elevilor în procesul de predare a cunoştinţelor”</a:t>
            </a:r>
            <a:r>
              <a:rPr lang="ro-RO" sz="9600" i="1" dirty="0">
                <a:latin typeface="Times New Roman" panose="02020603050405020304" pitchFamily="18" charset="0"/>
                <a:cs typeface="Times New Roman" panose="02020603050405020304" pitchFamily="18" charset="0"/>
              </a:rPr>
              <a:t> </a:t>
            </a:r>
            <a:r>
              <a:rPr lang="ro-RO" sz="9600" dirty="0">
                <a:latin typeface="Times New Roman" panose="02020603050405020304" pitchFamily="18" charset="0"/>
                <a:cs typeface="Times New Roman" panose="02020603050405020304" pitchFamily="18" charset="0"/>
              </a:rPr>
              <a:t>– totul depinde de noi, profesorii; dacă nu vom fi activi şi nu le vom induce elevilor pofta de a activa, de a participa la oră, aceştia vor cădea în dezamăgire, blazare. De aceea, trebuie să purtăm un dialog viu cu elevii, să le punem în faţă diferite probleme în care să se implice, îndreptând astfel cunoştinţele teoretice înspre aplicare, iar totul va fi pentru ei mult mai fascinant.</a:t>
            </a:r>
          </a:p>
          <a:p>
            <a:pPr marL="0" lvl="0" indent="0">
              <a:lnSpc>
                <a:spcPct val="170000"/>
              </a:lnSpc>
              <a:buNone/>
            </a:pPr>
            <a:endParaRPr lang="ro-RO" sz="9600" dirty="0">
              <a:latin typeface="Times New Roman" panose="02020603050405020304" pitchFamily="18" charset="0"/>
              <a:cs typeface="Times New Roman" panose="02020603050405020304" pitchFamily="18" charset="0"/>
            </a:endParaRPr>
          </a:p>
          <a:p>
            <a:pPr>
              <a:lnSpc>
                <a:spcPct val="170000"/>
              </a:lnSpc>
            </a:pPr>
            <a:endParaRPr lang="ro-RO" sz="9600" dirty="0"/>
          </a:p>
        </p:txBody>
      </p:sp>
    </p:spTree>
    <p:extLst>
      <p:ext uri="{BB962C8B-B14F-4D97-AF65-F5344CB8AC3E}">
        <p14:creationId xmlns:p14="http://schemas.microsoft.com/office/powerpoint/2010/main" val="636171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Blocaje in comunicare</a:t>
            </a:r>
            <a:endParaRPr lang="ro-RO" dirty="0"/>
          </a:p>
        </p:txBody>
      </p:sp>
      <p:sp>
        <p:nvSpPr>
          <p:cNvPr id="3" name="Content Placeholder 2"/>
          <p:cNvSpPr>
            <a:spLocks noGrp="1"/>
          </p:cNvSpPr>
          <p:nvPr>
            <p:ph idx="1"/>
          </p:nvPr>
        </p:nvSpPr>
        <p:spPr>
          <a:xfrm>
            <a:off x="1371600" y="1886755"/>
            <a:ext cx="10116355" cy="4050406"/>
          </a:xfrm>
        </p:spPr>
        <p:txBody>
          <a:bodyPr>
            <a:noAutofit/>
          </a:bodyPr>
          <a:lstStyle/>
          <a:p>
            <a:pPr algn="just">
              <a:lnSpc>
                <a:spcPct val="150000"/>
              </a:lnSpc>
            </a:pPr>
            <a:r>
              <a:rPr lang="ro-RO" sz="2400" i="1" dirty="0">
                <a:solidFill>
                  <a:schemeClr val="accent3"/>
                </a:solidFill>
                <a:latin typeface="Times New Roman" panose="02020603050405020304" pitchFamily="18" charset="0"/>
                <a:cs typeface="Times New Roman" panose="02020603050405020304" pitchFamily="18" charset="0"/>
              </a:rPr>
              <a:t>competiţia”</a:t>
            </a:r>
            <a:r>
              <a:rPr lang="ro-RO" sz="2400" dirty="0">
                <a:latin typeface="Times New Roman" panose="02020603050405020304" pitchFamily="18" charset="0"/>
                <a:cs typeface="Times New Roman" panose="02020603050405020304" pitchFamily="18" charset="0"/>
              </a:rPr>
              <a:t> este o barieră în relaţia elevului cu ceilalţi colegi din clasă şi, în viitor, în societate. Dacă tot timpul îi angrenăm în competiţii, aceştia s-ar putea să devină individualişti, acum şi mai târziu (după cum spuneam), de aceea trebuie să ştim să înlăturăm această barieră atunci când apare. Elevii trebuie să vadă competiţia ca pe un joc, ca pe o activitate cu caracter cooperant, de aceea, acest gen de activităţi e foarte bine de realizat în grupe, şi nu individual.</a:t>
            </a:r>
            <a:endParaRPr lang="ro-RO" sz="2400" dirty="0"/>
          </a:p>
        </p:txBody>
      </p:sp>
    </p:spTree>
    <p:extLst>
      <p:ext uri="{BB962C8B-B14F-4D97-AF65-F5344CB8AC3E}">
        <p14:creationId xmlns:p14="http://schemas.microsoft.com/office/powerpoint/2010/main" val="1954427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Blocaje in comunicare</a:t>
            </a:r>
            <a:endParaRPr lang="ro-RO" dirty="0"/>
          </a:p>
        </p:txBody>
      </p:sp>
      <p:sp>
        <p:nvSpPr>
          <p:cNvPr id="3" name="Content Placeholder 2"/>
          <p:cNvSpPr>
            <a:spLocks noGrp="1"/>
          </p:cNvSpPr>
          <p:nvPr>
            <p:ph idx="1"/>
          </p:nvPr>
        </p:nvSpPr>
        <p:spPr>
          <a:xfrm>
            <a:off x="1371600" y="2286000"/>
            <a:ext cx="10399690" cy="3581400"/>
          </a:xfrm>
        </p:spPr>
        <p:txBody>
          <a:bodyPr>
            <a:noAutofit/>
          </a:bodyPr>
          <a:lstStyle/>
          <a:p>
            <a:pPr algn="just"/>
            <a:r>
              <a:rPr lang="ro-RO" sz="2400" i="1" dirty="0"/>
              <a:t> „</a:t>
            </a:r>
            <a:r>
              <a:rPr lang="ro-RO" sz="2400" b="1" i="1" dirty="0">
                <a:solidFill>
                  <a:schemeClr val="accent3"/>
                </a:solidFill>
                <a:latin typeface="Times New Roman" panose="02020603050405020304" pitchFamily="18" charset="0"/>
                <a:cs typeface="Times New Roman" panose="02020603050405020304" pitchFamily="18" charset="0"/>
              </a:rPr>
              <a:t>stilul de conducere al profesorului (autoritar şi laissez-faire</a:t>
            </a:r>
            <a:r>
              <a:rPr lang="ro-RO" sz="2400" i="1" dirty="0">
                <a:latin typeface="Times New Roman" panose="02020603050405020304" pitchFamily="18" charset="0"/>
                <a:cs typeface="Times New Roman" panose="02020603050405020304" pitchFamily="18" charset="0"/>
              </a:rPr>
              <a:t>)”.</a:t>
            </a:r>
            <a:r>
              <a:rPr lang="ro-RO" sz="2400" dirty="0">
                <a:latin typeface="Times New Roman" panose="02020603050405020304" pitchFamily="18" charset="0"/>
                <a:cs typeface="Times New Roman" panose="02020603050405020304" pitchFamily="18" charset="0"/>
              </a:rPr>
              <a:t> Această barieră constă în cele două extremităţi la care recurg de obicei profesorii, aceştia pot fi „</a:t>
            </a:r>
            <a:r>
              <a:rPr lang="ro-RO" sz="2400" dirty="0">
                <a:solidFill>
                  <a:schemeClr val="accent3"/>
                </a:solidFill>
                <a:latin typeface="Times New Roman" panose="02020603050405020304" pitchFamily="18" charset="0"/>
                <a:cs typeface="Times New Roman" panose="02020603050405020304" pitchFamily="18" charset="0"/>
              </a:rPr>
              <a:t>buni</a:t>
            </a:r>
            <a:r>
              <a:rPr lang="ro-RO" sz="2400" dirty="0">
                <a:latin typeface="Times New Roman" panose="02020603050405020304" pitchFamily="18" charset="0"/>
                <a:cs typeface="Times New Roman" panose="02020603050405020304" pitchFamily="18" charset="0"/>
              </a:rPr>
              <a:t>”, iar elevii profită de această lejeritate şi uită că au de îndeplinit unele sarcini de şcoală sau că între ei şi profesori există o treaptă. Acest comportament riscă să se extindă nu numai în relaţia cu acel profesor, ci în relaţia elev-profesor, în general. </a:t>
            </a:r>
            <a:r>
              <a:rPr lang="ro-RO" sz="2400" dirty="0" smtClean="0">
                <a:latin typeface="Times New Roman" panose="02020603050405020304" pitchFamily="18" charset="0"/>
                <a:cs typeface="Times New Roman" panose="02020603050405020304" pitchFamily="18" charset="0"/>
              </a:rPr>
              <a:t>De </a:t>
            </a:r>
            <a:r>
              <a:rPr lang="ro-RO" sz="2400" dirty="0">
                <a:latin typeface="Times New Roman" panose="02020603050405020304" pitchFamily="18" charset="0"/>
                <a:cs typeface="Times New Roman" panose="02020603050405020304" pitchFamily="18" charset="0"/>
              </a:rPr>
              <a:t>cealaltă parte, </a:t>
            </a:r>
            <a:r>
              <a:rPr lang="ro-RO" sz="2400" dirty="0">
                <a:solidFill>
                  <a:schemeClr val="accent3"/>
                </a:solidFill>
                <a:latin typeface="Times New Roman" panose="02020603050405020304" pitchFamily="18" charset="0"/>
                <a:cs typeface="Times New Roman" panose="02020603050405020304" pitchFamily="18" charset="0"/>
              </a:rPr>
              <a:t>profesorii autoritari </a:t>
            </a:r>
            <a:r>
              <a:rPr lang="ro-RO" sz="2400" dirty="0">
                <a:latin typeface="Times New Roman" panose="02020603050405020304" pitchFamily="18" charset="0"/>
                <a:cs typeface="Times New Roman" panose="02020603050405020304" pitchFamily="18" charset="0"/>
              </a:rPr>
              <a:t>îşi predau foarte bine materia, sunt respectaţi de elevi, dar materia predată de aceştia nu este înţeleasă, pentru că elevii nu îndrăznesc să-şi lămurească anumite neclarităţi, nu îndrăznesc să-i pună profesorului întrebări care l-ar ajuta, ei doar o memorează şi atunci procesul de învăţământ nu mai este axat pe competenţe.</a:t>
            </a:r>
          </a:p>
          <a:p>
            <a:endParaRPr lang="ro-RO" sz="2400" dirty="0"/>
          </a:p>
        </p:txBody>
      </p:sp>
    </p:spTree>
    <p:extLst>
      <p:ext uri="{BB962C8B-B14F-4D97-AF65-F5344CB8AC3E}">
        <p14:creationId xmlns:p14="http://schemas.microsoft.com/office/powerpoint/2010/main" val="2280493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Blocaje in comunicare</a:t>
            </a:r>
            <a:endParaRPr lang="ro-RO" dirty="0"/>
          </a:p>
        </p:txBody>
      </p:sp>
      <p:sp>
        <p:nvSpPr>
          <p:cNvPr id="3" name="Content Placeholder 2"/>
          <p:cNvSpPr>
            <a:spLocks noGrp="1"/>
          </p:cNvSpPr>
          <p:nvPr>
            <p:ph idx="1"/>
          </p:nvPr>
        </p:nvSpPr>
        <p:spPr/>
        <p:txBody>
          <a:bodyPr/>
          <a:lstStyle/>
          <a:p>
            <a:pPr algn="just"/>
            <a:r>
              <a:rPr lang="ro-RO" sz="2400" dirty="0">
                <a:latin typeface="Times New Roman" panose="02020603050405020304" pitchFamily="18" charset="0"/>
                <a:cs typeface="Times New Roman" panose="02020603050405020304" pitchFamily="18" charset="0"/>
              </a:rPr>
              <a:t>Pentru o comunicare eficientă trebuie să ţinem seama de câteva </a:t>
            </a:r>
            <a:r>
              <a:rPr lang="ro-RO" sz="2400" b="1" u="sng" dirty="0">
                <a:solidFill>
                  <a:schemeClr val="accent3"/>
                </a:solidFill>
                <a:latin typeface="Times New Roman" panose="02020603050405020304" pitchFamily="18" charset="0"/>
                <a:cs typeface="Times New Roman" panose="02020603050405020304" pitchFamily="18" charset="0"/>
              </a:rPr>
              <a:t>reguli simple şi anume</a:t>
            </a:r>
            <a:r>
              <a:rPr lang="ro-RO" sz="2400" dirty="0">
                <a:latin typeface="Times New Roman" panose="02020603050405020304" pitchFamily="18" charset="0"/>
                <a:cs typeface="Times New Roman" panose="02020603050405020304" pitchFamily="18" charset="0"/>
              </a:rPr>
              <a:t>: </a:t>
            </a:r>
            <a:r>
              <a:rPr lang="ro-RO" sz="2400" i="1" dirty="0">
                <a:latin typeface="Times New Roman" panose="02020603050405020304" pitchFamily="18" charset="0"/>
                <a:cs typeface="Times New Roman" panose="02020603050405020304" pitchFamily="18" charset="0"/>
              </a:rPr>
              <a:t>dorinţa de a înţelege şi a asculta, să ştii să asculţi, disponibilitate, implicare, discernământ şi obiectivitate în evaluarea comportamentelor elevilor, onestitate, bunăvoinţă, încredere reciprocă, respect reciproc, flexibilitate în gândire, toleranţă, complementaritate, sentimentul de dăruire, găsirea unui limbaj comun, altruism, interese comune, preocupări comune, cooperare, curaj, îndrăzneală, să dai celuilalt putere, simţul umorului.</a:t>
            </a:r>
          </a:p>
          <a:p>
            <a:pPr algn="just"/>
            <a:endParaRPr lang="ro-RO" dirty="0">
              <a:latin typeface="Times New Roman" panose="02020603050405020304" pitchFamily="18" charset="0"/>
              <a:cs typeface="Times New Roman" panose="02020603050405020304" pitchFamily="18" charset="0"/>
            </a:endParaRPr>
          </a:p>
          <a:p>
            <a:endParaRPr lang="ro-RO" dirty="0"/>
          </a:p>
        </p:txBody>
      </p:sp>
    </p:spTree>
    <p:extLst>
      <p:ext uri="{BB962C8B-B14F-4D97-AF65-F5344CB8AC3E}">
        <p14:creationId xmlns:p14="http://schemas.microsoft.com/office/powerpoint/2010/main" val="166084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Blocaje in comunicare</a:t>
            </a:r>
            <a:endParaRPr lang="ro-RO" dirty="0"/>
          </a:p>
        </p:txBody>
      </p:sp>
      <p:sp>
        <p:nvSpPr>
          <p:cNvPr id="3" name="Content Placeholder 2"/>
          <p:cNvSpPr>
            <a:spLocks noGrp="1"/>
          </p:cNvSpPr>
          <p:nvPr>
            <p:ph idx="1"/>
          </p:nvPr>
        </p:nvSpPr>
        <p:spPr/>
        <p:txBody>
          <a:bodyPr>
            <a:normAutofit/>
          </a:bodyPr>
          <a:lstStyle/>
          <a:p>
            <a:pPr algn="just"/>
            <a:r>
              <a:rPr lang="ro-RO" sz="2400" dirty="0">
                <a:latin typeface="Times New Roman" panose="02020603050405020304" pitchFamily="18" charset="0"/>
                <a:cs typeface="Times New Roman" panose="02020603050405020304" pitchFamily="18" charset="0"/>
              </a:rPr>
              <a:t>Un profesor bun trebuie să ştie calea pe care s-o aleagă pentru ca relaţia profesor-elev să fie cât mai eficientă. Profesorul trebuie să-i dea </a:t>
            </a:r>
            <a:r>
              <a:rPr lang="ro-RO" sz="2400" dirty="0">
                <a:solidFill>
                  <a:schemeClr val="accent3"/>
                </a:solidFill>
                <a:latin typeface="Times New Roman" panose="02020603050405020304" pitchFamily="18" charset="0"/>
                <a:cs typeface="Times New Roman" panose="02020603050405020304" pitchFamily="18" charset="0"/>
              </a:rPr>
              <a:t>încredere elevului în forţele sale, să prindă curaj, să-l facă să se implice în relaţia de comunicare,</a:t>
            </a:r>
            <a:r>
              <a:rPr lang="ro-RO" sz="2400" dirty="0">
                <a:latin typeface="Times New Roman" panose="02020603050405020304" pitchFamily="18" charset="0"/>
                <a:cs typeface="Times New Roman" panose="02020603050405020304" pitchFamily="18" charset="0"/>
              </a:rPr>
              <a:t> să reuşească să-l antreneze intr-o discuţie constructivă. </a:t>
            </a:r>
            <a:endParaRPr lang="ro-RO" sz="2400" dirty="0" smtClean="0">
              <a:latin typeface="Times New Roman" panose="02020603050405020304" pitchFamily="18" charset="0"/>
              <a:cs typeface="Times New Roman" panose="02020603050405020304" pitchFamily="18" charset="0"/>
            </a:endParaRPr>
          </a:p>
          <a:p>
            <a:pPr algn="just"/>
            <a:r>
              <a:rPr lang="ro-RO" sz="2400" dirty="0" smtClean="0">
                <a:latin typeface="Times New Roman" panose="02020603050405020304" pitchFamily="18" charset="0"/>
                <a:cs typeface="Times New Roman" panose="02020603050405020304" pitchFamily="18" charset="0"/>
              </a:rPr>
              <a:t>E </a:t>
            </a:r>
            <a:r>
              <a:rPr lang="ro-RO" sz="2400" dirty="0">
                <a:latin typeface="Times New Roman" panose="02020603050405020304" pitchFamily="18" charset="0"/>
                <a:cs typeface="Times New Roman" panose="02020603050405020304" pitchFamily="18" charset="0"/>
              </a:rPr>
              <a:t>necesar ca elevilor să li se transmită acea </a:t>
            </a:r>
            <a:r>
              <a:rPr lang="ro-RO" sz="2400" dirty="0">
                <a:solidFill>
                  <a:schemeClr val="accent3"/>
                </a:solidFill>
                <a:latin typeface="Times New Roman" panose="02020603050405020304" pitchFamily="18" charset="0"/>
                <a:cs typeface="Times New Roman" panose="02020603050405020304" pitchFamily="18" charset="0"/>
              </a:rPr>
              <a:t>sete de cunoaştere, acea disponibilitate şi flexibilitate în gândire, dorinţa de comunicare</a:t>
            </a:r>
            <a:r>
              <a:rPr lang="ro-RO" sz="2400" dirty="0">
                <a:latin typeface="Times New Roman" panose="02020603050405020304" pitchFamily="18" charset="0"/>
                <a:cs typeface="Times New Roman" panose="02020603050405020304" pitchFamily="18" charset="0"/>
              </a:rPr>
              <a:t>. Profesorul trebuie să ţină seama de opiniile elevilor, de dorinţele acestora, de personalitatea fiecăruia în parte. Elevii trebuie consideraţi nişte persoane responsabile, cărora li se acordă un anumit credit.</a:t>
            </a:r>
          </a:p>
          <a:p>
            <a:pPr algn="just"/>
            <a:endParaRPr lang="ro-R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747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Blocaje in comunicare</a:t>
            </a:r>
            <a:endParaRPr lang="ro-RO" dirty="0"/>
          </a:p>
        </p:txBody>
      </p:sp>
      <p:sp>
        <p:nvSpPr>
          <p:cNvPr id="3" name="Content Placeholder 2"/>
          <p:cNvSpPr>
            <a:spLocks noGrp="1"/>
          </p:cNvSpPr>
          <p:nvPr>
            <p:ph idx="1"/>
          </p:nvPr>
        </p:nvSpPr>
        <p:spPr>
          <a:xfrm>
            <a:off x="1564782" y="1860996"/>
            <a:ext cx="10000445" cy="3973133"/>
          </a:xfrm>
        </p:spPr>
        <p:txBody>
          <a:bodyPr>
            <a:noAutofit/>
          </a:bodyPr>
          <a:lstStyle/>
          <a:p>
            <a:pPr algn="just"/>
            <a:r>
              <a:rPr lang="ro-RO" sz="2400" dirty="0">
                <a:latin typeface="Times New Roman" panose="02020603050405020304" pitchFamily="18" charset="0"/>
                <a:cs typeface="Times New Roman" panose="02020603050405020304" pitchFamily="18" charset="0"/>
              </a:rPr>
              <a:t>În relaţia profesor-elev trebuie avut în vedere, nu în ultimul rând, şi </a:t>
            </a:r>
            <a:r>
              <a:rPr lang="ro-RO" sz="2400" dirty="0">
                <a:solidFill>
                  <a:schemeClr val="accent3"/>
                </a:solidFill>
                <a:latin typeface="Times New Roman" panose="02020603050405020304" pitchFamily="18" charset="0"/>
                <a:cs typeface="Times New Roman" panose="02020603050405020304" pitchFamily="18" charset="0"/>
              </a:rPr>
              <a:t>personalitatea elevilor</a:t>
            </a:r>
            <a:r>
              <a:rPr lang="ro-RO" sz="2400" dirty="0">
                <a:latin typeface="Times New Roman" panose="02020603050405020304" pitchFamily="18" charset="0"/>
                <a:cs typeface="Times New Roman" panose="02020603050405020304" pitchFamily="18" charset="0"/>
              </a:rPr>
              <a:t>. Desigur, </a:t>
            </a:r>
            <a:r>
              <a:rPr lang="ro-RO" sz="2400" dirty="0" smtClean="0">
                <a:latin typeface="Times New Roman" panose="02020603050405020304" pitchFamily="18" charset="0"/>
                <a:cs typeface="Times New Roman" panose="02020603050405020304" pitchFamily="18" charset="0"/>
              </a:rPr>
              <a:t>comportamentul </a:t>
            </a:r>
            <a:r>
              <a:rPr lang="ro-RO" sz="2400" dirty="0">
                <a:latin typeface="Times New Roman" panose="02020603050405020304" pitchFamily="18" charset="0"/>
                <a:cs typeface="Times New Roman" panose="02020603050405020304" pitchFamily="18" charset="0"/>
              </a:rPr>
              <a:t>profesorului în clasă este condiţionată, în mare măsură, şi de atmosfera existentă, de </a:t>
            </a:r>
            <a:r>
              <a:rPr lang="ro-RO" sz="2400" dirty="0" smtClean="0">
                <a:latin typeface="Times New Roman" panose="02020603050405020304" pitchFamily="18" charset="0"/>
                <a:cs typeface="Times New Roman" panose="02020603050405020304" pitchFamily="18" charset="0"/>
              </a:rPr>
              <a:t>comportamentul </a:t>
            </a:r>
            <a:r>
              <a:rPr lang="ro-RO" sz="2400" dirty="0">
                <a:latin typeface="Times New Roman" panose="02020603050405020304" pitchFamily="18" charset="0"/>
                <a:cs typeface="Times New Roman" panose="02020603050405020304" pitchFamily="18" charset="0"/>
              </a:rPr>
              <a:t>elevilor. </a:t>
            </a:r>
            <a:endParaRPr lang="ro-RO" sz="2400" dirty="0" smtClean="0">
              <a:latin typeface="Times New Roman" panose="02020603050405020304" pitchFamily="18" charset="0"/>
              <a:cs typeface="Times New Roman" panose="02020603050405020304" pitchFamily="18" charset="0"/>
            </a:endParaRPr>
          </a:p>
          <a:p>
            <a:pPr algn="just"/>
            <a:r>
              <a:rPr lang="ro-RO" sz="2400" dirty="0" smtClean="0">
                <a:latin typeface="Times New Roman" panose="02020603050405020304" pitchFamily="18" charset="0"/>
                <a:cs typeface="Times New Roman" panose="02020603050405020304" pitchFamily="18" charset="0"/>
              </a:rPr>
              <a:t>Contează</a:t>
            </a:r>
            <a:r>
              <a:rPr lang="ro-RO" sz="2400" dirty="0">
                <a:latin typeface="Times New Roman" panose="02020603050405020304" pitchFamily="18" charset="0"/>
                <a:cs typeface="Times New Roman" panose="02020603050405020304" pitchFamily="18" charset="0"/>
              </a:rPr>
              <a:t>, totodată, şi </a:t>
            </a:r>
            <a:r>
              <a:rPr lang="ro-RO" sz="2400" dirty="0">
                <a:solidFill>
                  <a:schemeClr val="accent3"/>
                </a:solidFill>
                <a:latin typeface="Times New Roman" panose="02020603050405020304" pitchFamily="18" charset="0"/>
                <a:cs typeface="Times New Roman" panose="02020603050405020304" pitchFamily="18" charset="0"/>
              </a:rPr>
              <a:t>opiniile, valorile, atitudinile şi caracteristicile personale ale profesorului</a:t>
            </a:r>
            <a:r>
              <a:rPr lang="ro-RO" sz="2400" dirty="0">
                <a:latin typeface="Times New Roman" panose="02020603050405020304" pitchFamily="18" charset="0"/>
                <a:cs typeface="Times New Roman" panose="02020603050405020304" pitchFamily="18" charset="0"/>
              </a:rPr>
              <a:t>. </a:t>
            </a:r>
            <a:r>
              <a:rPr lang="ro-RO" sz="2400" dirty="0" smtClean="0">
                <a:latin typeface="Times New Roman" panose="02020603050405020304" pitchFamily="18" charset="0"/>
                <a:cs typeface="Times New Roman" panose="02020603050405020304" pitchFamily="18" charset="0"/>
              </a:rPr>
              <a:t>Astfel </a:t>
            </a:r>
            <a:r>
              <a:rPr lang="ro-RO" sz="2400" dirty="0">
                <a:latin typeface="Times New Roman" panose="02020603050405020304" pitchFamily="18" charset="0"/>
                <a:cs typeface="Times New Roman" panose="02020603050405020304" pitchFamily="18" charset="0"/>
              </a:rPr>
              <a:t>spus, exercitarea rolului depinde de structura, personalitatea şi particularităţile psihice ale purtătorului acestora. </a:t>
            </a:r>
            <a:endParaRPr lang="ro-RO" sz="2400" dirty="0" smtClean="0">
              <a:latin typeface="Times New Roman" panose="02020603050405020304" pitchFamily="18" charset="0"/>
              <a:cs typeface="Times New Roman" panose="02020603050405020304" pitchFamily="18" charset="0"/>
            </a:endParaRPr>
          </a:p>
          <a:p>
            <a:pPr algn="just"/>
            <a:r>
              <a:rPr lang="ro-RO" sz="2400" dirty="0" smtClean="0">
                <a:latin typeface="Times New Roman" panose="02020603050405020304" pitchFamily="18" charset="0"/>
                <a:cs typeface="Times New Roman" panose="02020603050405020304" pitchFamily="18" charset="0"/>
              </a:rPr>
              <a:t>Ca </a:t>
            </a:r>
            <a:r>
              <a:rPr lang="ro-RO" sz="2400" dirty="0">
                <a:latin typeface="Times New Roman" panose="02020603050405020304" pitchFamily="18" charset="0"/>
                <a:cs typeface="Times New Roman" panose="02020603050405020304" pitchFamily="18" charset="0"/>
              </a:rPr>
              <a:t>dovadă, </a:t>
            </a:r>
            <a:r>
              <a:rPr lang="ro-RO" sz="2400" b="1" dirty="0">
                <a:solidFill>
                  <a:srgbClr val="C00000"/>
                </a:solidFill>
                <a:latin typeface="Times New Roman" panose="02020603050405020304" pitchFamily="18" charset="0"/>
                <a:cs typeface="Times New Roman" panose="02020603050405020304" pitchFamily="18" charset="0"/>
              </a:rPr>
              <a:t>fiecare profesor personifică rolul într-o manieră originală şi ajunge în cele din urmă la un stil propriu în actul comunicării educaţionale.</a:t>
            </a:r>
          </a:p>
          <a:p>
            <a:pPr algn="just"/>
            <a:endParaRPr lang="ro-R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0155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a:t>Blocaje in comunicare</a:t>
            </a:r>
            <a:endParaRPr lang="ro-RO" dirty="0"/>
          </a:p>
        </p:txBody>
      </p:sp>
      <p:sp>
        <p:nvSpPr>
          <p:cNvPr id="3" name="Content Placeholder 2"/>
          <p:cNvSpPr>
            <a:spLocks noGrp="1"/>
          </p:cNvSpPr>
          <p:nvPr>
            <p:ph idx="1"/>
          </p:nvPr>
        </p:nvSpPr>
        <p:spPr/>
        <p:txBody>
          <a:bodyPr/>
          <a:lstStyle/>
          <a:p>
            <a:r>
              <a:rPr lang="ro-RO" dirty="0"/>
              <a:t>BIBLIOGRAFIE</a:t>
            </a:r>
          </a:p>
          <a:p>
            <a:pPr lvl="0"/>
            <a:r>
              <a:rPr lang="ro-RO" dirty="0"/>
              <a:t>Daniel Hameline, </a:t>
            </a:r>
            <a:r>
              <a:rPr lang="ro-RO" u="sng" dirty="0"/>
              <a:t>Profesori şi elevi</a:t>
            </a:r>
            <a:r>
              <a:rPr lang="ro-RO" dirty="0"/>
              <a:t>, Editura Didactică şi Pedagogică, Bucureşti, 1978;</a:t>
            </a:r>
          </a:p>
          <a:p>
            <a:pPr lvl="0"/>
            <a:r>
              <a:rPr lang="ro-RO" dirty="0"/>
              <a:t>Elena Truţa, Sorina Mardar, </a:t>
            </a:r>
            <a:r>
              <a:rPr lang="ro-RO" u="sng" dirty="0"/>
              <a:t>Relaţia profesor-elevi: blocaje şi deblocaje</a:t>
            </a:r>
            <a:r>
              <a:rPr lang="ro-RO" dirty="0"/>
              <a:t>, Editura Aramis, Bucureşti, 2005;</a:t>
            </a:r>
          </a:p>
          <a:p>
            <a:pPr lvl="0"/>
            <a:r>
              <a:rPr lang="ro-RO" dirty="0"/>
              <a:t>Emil Stan, </a:t>
            </a:r>
            <a:r>
              <a:rPr lang="ro-RO" u="sng" dirty="0"/>
              <a:t>Profesorul între autoritate şi putere</a:t>
            </a:r>
            <a:r>
              <a:rPr lang="ro-RO" dirty="0"/>
              <a:t>, Editura Teora, Bucureşti, 1999;</a:t>
            </a:r>
          </a:p>
          <a:p>
            <a:r>
              <a:rPr lang="ro-RO" dirty="0"/>
              <a:t> </a:t>
            </a:r>
          </a:p>
          <a:p>
            <a:endParaRPr lang="ro-RO" dirty="0"/>
          </a:p>
        </p:txBody>
      </p:sp>
    </p:spTree>
    <p:extLst>
      <p:ext uri="{BB962C8B-B14F-4D97-AF65-F5344CB8AC3E}">
        <p14:creationId xmlns:p14="http://schemas.microsoft.com/office/powerpoint/2010/main" val="3255325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smtClean="0"/>
              <a:t>Blocaje in comunicare</a:t>
            </a:r>
            <a:endParaRPr lang="ro-RO" b="1" dirty="0"/>
          </a:p>
        </p:txBody>
      </p:sp>
      <p:sp>
        <p:nvSpPr>
          <p:cNvPr id="3" name="Content Placeholder 2"/>
          <p:cNvSpPr>
            <a:spLocks noGrp="1"/>
          </p:cNvSpPr>
          <p:nvPr>
            <p:ph idx="1"/>
          </p:nvPr>
        </p:nvSpPr>
        <p:spPr>
          <a:xfrm>
            <a:off x="1371599" y="2286000"/>
            <a:ext cx="10232265" cy="3581400"/>
          </a:xfrm>
        </p:spPr>
        <p:txBody>
          <a:bodyPr>
            <a:noAutofit/>
          </a:bodyPr>
          <a:lstStyle/>
          <a:p>
            <a:pPr marL="0" indent="0" algn="just">
              <a:buNone/>
            </a:pPr>
            <a:r>
              <a:rPr lang="ro-RO" sz="2400" dirty="0" smtClean="0"/>
              <a:t>	Pentru </a:t>
            </a:r>
            <a:r>
              <a:rPr lang="ro-RO" sz="2400" dirty="0"/>
              <a:t>a deveni eficienta, </a:t>
            </a:r>
            <a:r>
              <a:rPr lang="ro-RO" sz="2400" b="1" dirty="0"/>
              <a:t>comunicarea</a:t>
            </a:r>
            <a:r>
              <a:rPr lang="ro-RO" sz="2400" dirty="0"/>
              <a:t>, si mai ales cea de tip </a:t>
            </a:r>
            <a:r>
              <a:rPr lang="ro-RO" sz="2400" b="1" dirty="0"/>
              <a:t>didactic, </a:t>
            </a:r>
            <a:r>
              <a:rPr lang="ro-RO" sz="2400" dirty="0" smtClean="0"/>
              <a:t>trebuie:</a:t>
            </a:r>
          </a:p>
          <a:p>
            <a:pPr algn="just"/>
            <a:r>
              <a:rPr lang="ro-RO" sz="2400" dirty="0" smtClean="0"/>
              <a:t>sa </a:t>
            </a:r>
            <a:r>
              <a:rPr lang="ro-RO" sz="2400" dirty="0"/>
              <a:t>fie adaptata la specificul </a:t>
            </a:r>
            <a:r>
              <a:rPr lang="ro-RO" sz="2400" dirty="0" smtClean="0"/>
              <a:t>disciplinei predate de profesor si </a:t>
            </a:r>
            <a:r>
              <a:rPr lang="ro-RO" sz="2400" dirty="0"/>
              <a:t>la particularitatile de </a:t>
            </a:r>
            <a:r>
              <a:rPr lang="ro-RO" sz="2400" dirty="0" smtClean="0"/>
              <a:t>varsta ale elevilor, </a:t>
            </a:r>
          </a:p>
          <a:p>
            <a:pPr algn="just"/>
            <a:r>
              <a:rPr lang="ro-RO" sz="2400" dirty="0" smtClean="0"/>
              <a:t>sa </a:t>
            </a:r>
            <a:r>
              <a:rPr lang="ro-RO" sz="2400" dirty="0"/>
              <a:t>utilizeze un limbaj adecvat </a:t>
            </a:r>
            <a:endParaRPr lang="ro-RO" sz="2400" dirty="0" smtClean="0"/>
          </a:p>
          <a:p>
            <a:pPr algn="just"/>
            <a:r>
              <a:rPr lang="ro-RO" sz="2400" dirty="0" smtClean="0"/>
              <a:t>sa </a:t>
            </a:r>
            <a:r>
              <a:rPr lang="ro-RO" sz="2400" dirty="0"/>
              <a:t>depaseasca situatiile </a:t>
            </a:r>
            <a:r>
              <a:rPr lang="ro-RO" sz="2400" dirty="0" smtClean="0"/>
              <a:t>inhibitive </a:t>
            </a:r>
          </a:p>
          <a:p>
            <a:pPr algn="just"/>
            <a:r>
              <a:rPr lang="ro-RO" sz="2400" dirty="0" smtClean="0"/>
              <a:t>sa </a:t>
            </a:r>
            <a:r>
              <a:rPr lang="ro-RO" sz="2400" dirty="0"/>
              <a:t>se desfasoare intr-un spatiu </a:t>
            </a:r>
            <a:r>
              <a:rPr lang="ro-RO" sz="2400" dirty="0" smtClean="0"/>
              <a:t>securizat.</a:t>
            </a:r>
          </a:p>
          <a:p>
            <a:pPr algn="just"/>
            <a:endParaRPr lang="ro-RO" sz="2400" dirty="0"/>
          </a:p>
        </p:txBody>
      </p:sp>
    </p:spTree>
    <p:extLst>
      <p:ext uri="{BB962C8B-B14F-4D97-AF65-F5344CB8AC3E}">
        <p14:creationId xmlns:p14="http://schemas.microsoft.com/office/powerpoint/2010/main" val="1594016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Blocaje in comunicare</a:t>
            </a:r>
            <a:endParaRPr lang="ro-RO" dirty="0"/>
          </a:p>
        </p:txBody>
      </p:sp>
      <p:sp>
        <p:nvSpPr>
          <p:cNvPr id="3" name="Content Placeholder 2"/>
          <p:cNvSpPr>
            <a:spLocks noGrp="1"/>
          </p:cNvSpPr>
          <p:nvPr>
            <p:ph idx="1"/>
          </p:nvPr>
        </p:nvSpPr>
        <p:spPr/>
        <p:txBody>
          <a:bodyPr>
            <a:normAutofit/>
          </a:bodyPr>
          <a:lstStyle/>
          <a:p>
            <a:r>
              <a:rPr lang="ro-RO" sz="2800" dirty="0"/>
              <a:t>Uneori activitatea scolara nu se poate desfasura la parametrii optimi din cauza unor </a:t>
            </a:r>
            <a:r>
              <a:rPr lang="ro-RO" sz="2800" b="1" dirty="0"/>
              <a:t>surse de distorsiune</a:t>
            </a:r>
            <a:r>
              <a:rPr lang="ro-RO" sz="2800" dirty="0"/>
              <a:t>, surse care mai sunt numite si bariere sau blocaje in comunicare</a:t>
            </a:r>
            <a:r>
              <a:rPr lang="ro-RO" sz="2800" dirty="0" smtClean="0"/>
              <a:t>.</a:t>
            </a:r>
          </a:p>
          <a:p>
            <a:r>
              <a:rPr lang="ro-RO" sz="2800" b="1" u="sng" dirty="0"/>
              <a:t>Barierele</a:t>
            </a:r>
            <a:r>
              <a:rPr lang="ro-RO" sz="2800" dirty="0"/>
              <a:t> sunt obstacole ce se interpun in calea realizarii unei comunicari eficiente. Acestea pot produce </a:t>
            </a:r>
            <a:r>
              <a:rPr lang="ro-RO" sz="2800" b="1" dirty="0"/>
              <a:t>efecte nedorite</a:t>
            </a:r>
            <a:r>
              <a:rPr lang="ro-RO" sz="2800" dirty="0"/>
              <a:t> sau pot crea chiar blocaje in procesul </a:t>
            </a:r>
            <a:r>
              <a:rPr lang="ro-RO" sz="2800" dirty="0" smtClean="0"/>
              <a:t>relationarii efective.</a:t>
            </a:r>
            <a:endParaRPr lang="ro-RO" sz="2800" dirty="0"/>
          </a:p>
          <a:p>
            <a:pPr marL="0" indent="0">
              <a:buNone/>
            </a:pPr>
            <a:endParaRPr lang="ro-RO" sz="2800" dirty="0"/>
          </a:p>
        </p:txBody>
      </p:sp>
    </p:spTree>
    <p:extLst>
      <p:ext uri="{BB962C8B-B14F-4D97-AF65-F5344CB8AC3E}">
        <p14:creationId xmlns:p14="http://schemas.microsoft.com/office/powerpoint/2010/main" val="999666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Blocaje in comunicare</a:t>
            </a:r>
            <a:endParaRPr lang="ro-RO" dirty="0"/>
          </a:p>
        </p:txBody>
      </p:sp>
      <p:sp>
        <p:nvSpPr>
          <p:cNvPr id="3" name="Content Placeholder 2"/>
          <p:cNvSpPr>
            <a:spLocks noGrp="1"/>
          </p:cNvSpPr>
          <p:nvPr>
            <p:ph idx="1"/>
          </p:nvPr>
        </p:nvSpPr>
        <p:spPr/>
        <p:txBody>
          <a:bodyPr>
            <a:normAutofit lnSpcReduction="10000"/>
          </a:bodyPr>
          <a:lstStyle/>
          <a:p>
            <a:pPr marL="0" indent="0">
              <a:buNone/>
            </a:pPr>
            <a:r>
              <a:rPr lang="ro-RO" dirty="0" smtClean="0"/>
              <a:t>	</a:t>
            </a:r>
            <a:r>
              <a:rPr lang="ro-RO" sz="2400" dirty="0" smtClean="0"/>
              <a:t>Dintre surse de </a:t>
            </a:r>
            <a:r>
              <a:rPr lang="ro-RO" sz="2400" dirty="0"/>
              <a:t>distorsiune </a:t>
            </a:r>
            <a:r>
              <a:rPr lang="ro-RO" sz="2400" dirty="0" smtClean="0"/>
              <a:t>posibile mentionam</a:t>
            </a:r>
            <a:r>
              <a:rPr lang="ro-RO" sz="2400" dirty="0"/>
              <a:t> </a:t>
            </a:r>
            <a:r>
              <a:rPr lang="ro-RO" sz="2400" dirty="0" smtClean="0"/>
              <a:t>urmatoarele </a:t>
            </a:r>
            <a:r>
              <a:rPr lang="ro-RO" sz="2400" b="1" u="sng" dirty="0"/>
              <a:t>categorii:</a:t>
            </a:r>
          </a:p>
          <a:p>
            <a:r>
              <a:rPr lang="ro-RO" sz="2400" dirty="0" smtClean="0"/>
              <a:t>surse </a:t>
            </a:r>
            <a:r>
              <a:rPr lang="ro-RO" sz="2400" dirty="0"/>
              <a:t>de distorsiune care au in vedere </a:t>
            </a:r>
            <a:r>
              <a:rPr lang="ro-RO" sz="2400" b="1" dirty="0"/>
              <a:t>mediul ambiental</a:t>
            </a:r>
            <a:r>
              <a:rPr lang="ro-RO" sz="2400" dirty="0"/>
              <a:t>,</a:t>
            </a:r>
          </a:p>
          <a:p>
            <a:r>
              <a:rPr lang="ro-RO" sz="2400" dirty="0" smtClean="0"/>
              <a:t>surse </a:t>
            </a:r>
            <a:r>
              <a:rPr lang="ro-RO" sz="2400" dirty="0"/>
              <a:t>ce tin de </a:t>
            </a:r>
            <a:r>
              <a:rPr lang="ro-RO" sz="2400" b="1" dirty="0"/>
              <a:t>organizarea defectuoasa a muncii</a:t>
            </a:r>
            <a:r>
              <a:rPr lang="ro-RO" sz="2400" dirty="0"/>
              <a:t>,</a:t>
            </a:r>
          </a:p>
          <a:p>
            <a:r>
              <a:rPr lang="ro-RO" sz="2400" dirty="0" smtClean="0"/>
              <a:t>surse </a:t>
            </a:r>
            <a:r>
              <a:rPr lang="ro-RO" sz="2400" dirty="0"/>
              <a:t>care au in vedere </a:t>
            </a:r>
            <a:r>
              <a:rPr lang="ro-RO" sz="2400" b="1" dirty="0"/>
              <a:t>incongruenta  rol – cadru - moment</a:t>
            </a:r>
            <a:r>
              <a:rPr lang="ro-RO" sz="2400" dirty="0"/>
              <a:t>,</a:t>
            </a:r>
          </a:p>
          <a:p>
            <a:r>
              <a:rPr lang="ro-RO" sz="2400" dirty="0" smtClean="0"/>
              <a:t>surse </a:t>
            </a:r>
            <a:r>
              <a:rPr lang="ro-RO" sz="2400" dirty="0"/>
              <a:t>ce evidentiaza </a:t>
            </a:r>
            <a:r>
              <a:rPr lang="ro-RO" sz="2400" b="1" dirty="0"/>
              <a:t>insuficienta </a:t>
            </a:r>
            <a:r>
              <a:rPr lang="ro-RO" sz="2400" b="1" dirty="0" smtClean="0"/>
              <a:t>limbajului nonverbal </a:t>
            </a:r>
            <a:r>
              <a:rPr lang="ro-RO" sz="2400" b="1" dirty="0"/>
              <a:t>la unele cadre didactice,</a:t>
            </a:r>
          </a:p>
          <a:p>
            <a:r>
              <a:rPr lang="ro-RO" sz="2400" dirty="0" smtClean="0"/>
              <a:t>surse </a:t>
            </a:r>
            <a:r>
              <a:rPr lang="ro-RO" sz="2400" dirty="0"/>
              <a:t>ce tin de </a:t>
            </a:r>
            <a:r>
              <a:rPr lang="ro-RO" sz="2400" dirty="0" smtClean="0"/>
              <a:t>probleme </a:t>
            </a:r>
            <a:r>
              <a:rPr lang="ro-RO" sz="2400" dirty="0"/>
              <a:t>psihologice generale.</a:t>
            </a:r>
          </a:p>
          <a:p>
            <a:endParaRPr lang="ro-RO" dirty="0"/>
          </a:p>
        </p:txBody>
      </p:sp>
    </p:spTree>
    <p:extLst>
      <p:ext uri="{BB962C8B-B14F-4D97-AF65-F5344CB8AC3E}">
        <p14:creationId xmlns:p14="http://schemas.microsoft.com/office/powerpoint/2010/main" val="3536603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Blocaje in comunicare</a:t>
            </a:r>
            <a:endParaRPr lang="ro-RO" dirty="0"/>
          </a:p>
        </p:txBody>
      </p:sp>
      <p:sp>
        <p:nvSpPr>
          <p:cNvPr id="3" name="Content Placeholder 2"/>
          <p:cNvSpPr>
            <a:spLocks noGrp="1"/>
          </p:cNvSpPr>
          <p:nvPr>
            <p:ph idx="1"/>
          </p:nvPr>
        </p:nvSpPr>
        <p:spPr/>
        <p:txBody>
          <a:bodyPr>
            <a:normAutofit fontScale="92500" lnSpcReduction="20000"/>
          </a:bodyPr>
          <a:lstStyle/>
          <a:p>
            <a:pPr marL="0" indent="0">
              <a:buNone/>
            </a:pPr>
            <a:r>
              <a:rPr lang="ro-RO" dirty="0" smtClean="0"/>
              <a:t>	</a:t>
            </a:r>
            <a:r>
              <a:rPr lang="ro-RO" sz="2400" dirty="0" smtClean="0"/>
              <a:t>Sunt </a:t>
            </a:r>
            <a:r>
              <a:rPr lang="ro-RO" sz="2400" dirty="0"/>
              <a:t>considerate drept </a:t>
            </a:r>
            <a:r>
              <a:rPr lang="ro-RO" sz="2400" b="1" dirty="0">
                <a:solidFill>
                  <a:schemeClr val="accent3"/>
                </a:solidFill>
              </a:rPr>
              <a:t>bariere in comunicarea eficienta </a:t>
            </a:r>
            <a:r>
              <a:rPr lang="ro-RO" sz="2400" dirty="0"/>
              <a:t>urmatoarele modalitati </a:t>
            </a:r>
            <a:r>
              <a:rPr lang="ro-RO" sz="2400" dirty="0" smtClean="0"/>
              <a:t>comportamentale (</a:t>
            </a:r>
            <a:r>
              <a:rPr lang="it-IT" sz="2400" dirty="0"/>
              <a:t>Adriana Baban, </a:t>
            </a:r>
            <a:r>
              <a:rPr lang="it-IT" sz="2400" i="1" u="sng" dirty="0"/>
              <a:t>Consiliere</a:t>
            </a:r>
            <a:r>
              <a:rPr lang="it-IT" sz="2400" i="1" dirty="0"/>
              <a:t> </a:t>
            </a:r>
            <a:r>
              <a:rPr lang="it-IT" sz="2400" i="1" u="sng" dirty="0"/>
              <a:t>educationala</a:t>
            </a:r>
            <a:r>
              <a:rPr lang="it-IT" sz="2400" dirty="0"/>
              <a:t>,  </a:t>
            </a:r>
            <a:r>
              <a:rPr lang="it-IT" sz="2400" dirty="0" smtClean="0"/>
              <a:t>p.84</a:t>
            </a:r>
            <a:r>
              <a:rPr lang="ro-RO" sz="2400" dirty="0" smtClean="0"/>
              <a:t>):</a:t>
            </a:r>
            <a:endParaRPr lang="ro-RO" sz="2400" dirty="0"/>
          </a:p>
          <a:p>
            <a:r>
              <a:rPr lang="ro-RO" sz="2400" dirty="0" smtClean="0"/>
              <a:t>tendinta </a:t>
            </a:r>
            <a:r>
              <a:rPr lang="ro-RO" sz="2400" dirty="0"/>
              <a:t>de a judeca, de a aproba sau de a nu fi de acord cu parerile interlocutorului, adica </a:t>
            </a:r>
            <a:r>
              <a:rPr lang="ro-RO" sz="2400" dirty="0">
                <a:solidFill>
                  <a:schemeClr val="accent3"/>
                </a:solidFill>
              </a:rPr>
              <a:t>evaluarea negativa </a:t>
            </a:r>
            <a:r>
              <a:rPr lang="ro-RO" sz="2400" dirty="0"/>
              <a:t>a celeilalte persoane.Comunicarea poate fi stanjenita de folosirea unor etichete de genul: Esti un naiv ca ai facut asta</a:t>
            </a:r>
          </a:p>
          <a:p>
            <a:r>
              <a:rPr lang="ro-RO" sz="2400" dirty="0" smtClean="0">
                <a:solidFill>
                  <a:schemeClr val="accent3"/>
                </a:solidFill>
              </a:rPr>
              <a:t>oferirea </a:t>
            </a:r>
            <a:r>
              <a:rPr lang="ro-RO" sz="2400" dirty="0">
                <a:solidFill>
                  <a:schemeClr val="accent3"/>
                </a:solidFill>
              </a:rPr>
              <a:t>de solutii</a:t>
            </a:r>
            <a:r>
              <a:rPr lang="ro-RO" sz="2400" dirty="0"/>
              <a:t>, fie direct prin sfaturile date, fie indirect prin prin folosirea intrebarilor in mod agresiv sau cu o nota evaluativa.</a:t>
            </a:r>
          </a:p>
          <a:p>
            <a:r>
              <a:rPr lang="ro-RO" sz="2400" dirty="0" smtClean="0">
                <a:solidFill>
                  <a:schemeClr val="accent3"/>
                </a:solidFill>
              </a:rPr>
              <a:t>recurgerea </a:t>
            </a:r>
            <a:r>
              <a:rPr lang="ro-RO" sz="2400" dirty="0">
                <a:solidFill>
                  <a:schemeClr val="accent3"/>
                </a:solidFill>
              </a:rPr>
              <a:t>la ordine </a:t>
            </a:r>
            <a:r>
              <a:rPr lang="ro-RO" sz="2400" dirty="0"/>
              <a:t>este un mesaj care are ca efect aparitia reactiilor pasive sau agresive si conduce la scaderea stimei de sine la persoana careia ii sunt adresate ordinele.</a:t>
            </a:r>
          </a:p>
          <a:p>
            <a:endParaRPr lang="ro-RO" dirty="0"/>
          </a:p>
        </p:txBody>
      </p:sp>
    </p:spTree>
    <p:extLst>
      <p:ext uri="{BB962C8B-B14F-4D97-AF65-F5344CB8AC3E}">
        <p14:creationId xmlns:p14="http://schemas.microsoft.com/office/powerpoint/2010/main" val="3858443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Blocaje in comunicare</a:t>
            </a:r>
            <a:endParaRPr lang="ro-RO" dirty="0"/>
          </a:p>
        </p:txBody>
      </p:sp>
      <p:sp>
        <p:nvSpPr>
          <p:cNvPr id="3" name="Content Placeholder 2"/>
          <p:cNvSpPr>
            <a:spLocks noGrp="1"/>
          </p:cNvSpPr>
          <p:nvPr>
            <p:ph idx="1"/>
          </p:nvPr>
        </p:nvSpPr>
        <p:spPr/>
        <p:txBody>
          <a:bodyPr/>
          <a:lstStyle/>
          <a:p>
            <a:r>
              <a:rPr lang="ro-RO" sz="2800" dirty="0"/>
              <a:t>Una dintre sursele de distorsiune </a:t>
            </a:r>
            <a:r>
              <a:rPr lang="ro-RO" sz="2800" dirty="0" smtClean="0"/>
              <a:t>este </a:t>
            </a:r>
            <a:r>
              <a:rPr lang="ro-RO" sz="2800" b="1" dirty="0" smtClean="0">
                <a:solidFill>
                  <a:schemeClr val="accent3"/>
                </a:solidFill>
              </a:rPr>
              <a:t>STEREOTIPIA</a:t>
            </a:r>
            <a:r>
              <a:rPr lang="ro-RO" sz="2800" dirty="0" smtClean="0"/>
              <a:t>  </a:t>
            </a:r>
            <a:r>
              <a:rPr lang="ro-RO" sz="2800" dirty="0"/>
              <a:t>care este o </a:t>
            </a:r>
            <a:r>
              <a:rPr lang="ro-RO" sz="2800" b="1" dirty="0"/>
              <a:t>eticheta, o imagine pe care ne-o formam in minte</a:t>
            </a:r>
            <a:r>
              <a:rPr lang="ro-RO" sz="2800" dirty="0"/>
              <a:t> si care ne afecteaza modul de a primi informatia, de a o decodifica sau de a transmite informatia la randul nostru. </a:t>
            </a:r>
            <a:endParaRPr lang="ro-RO" sz="2800" dirty="0" smtClean="0"/>
          </a:p>
          <a:p>
            <a:r>
              <a:rPr lang="ro-RO" sz="2800" dirty="0" smtClean="0"/>
              <a:t>O </a:t>
            </a:r>
            <a:r>
              <a:rPr lang="ro-RO" sz="2800" dirty="0"/>
              <a:t>alta bariera este </a:t>
            </a:r>
            <a:r>
              <a:rPr lang="ro-RO" sz="2800" b="1" dirty="0">
                <a:solidFill>
                  <a:schemeClr val="accent3"/>
                </a:solidFill>
              </a:rPr>
              <a:t>limbajul reactiv </a:t>
            </a:r>
            <a:r>
              <a:rPr lang="ro-RO" sz="2800" dirty="0"/>
              <a:t>pe care trebuie sa-l transformam in limbaj proactiv astfel ca chiar si unele conflicte sa poata fi atenuate, iar apoi corect solutionate.</a:t>
            </a:r>
          </a:p>
          <a:p>
            <a:endParaRPr lang="ro-RO" dirty="0"/>
          </a:p>
        </p:txBody>
      </p:sp>
    </p:spTree>
    <p:extLst>
      <p:ext uri="{BB962C8B-B14F-4D97-AF65-F5344CB8AC3E}">
        <p14:creationId xmlns:p14="http://schemas.microsoft.com/office/powerpoint/2010/main" val="2560640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Blocaje in comunicare</a:t>
            </a:r>
            <a:endParaRPr lang="ro-RO" dirty="0"/>
          </a:p>
        </p:txBody>
      </p:sp>
      <p:sp>
        <p:nvSpPr>
          <p:cNvPr id="3" name="Content Placeholder 2"/>
          <p:cNvSpPr>
            <a:spLocks noGrp="1"/>
          </p:cNvSpPr>
          <p:nvPr>
            <p:ph idx="1"/>
          </p:nvPr>
        </p:nvSpPr>
        <p:spPr/>
        <p:txBody>
          <a:bodyPr>
            <a:normAutofit fontScale="92500" lnSpcReduction="20000"/>
          </a:bodyPr>
          <a:lstStyle/>
          <a:p>
            <a:r>
              <a:rPr lang="ro-RO" sz="2600" dirty="0">
                <a:solidFill>
                  <a:schemeClr val="accent3"/>
                </a:solidFill>
              </a:rPr>
              <a:t>folosirea amenintarilor </a:t>
            </a:r>
            <a:r>
              <a:rPr lang="ro-RO" sz="2600" dirty="0"/>
              <a:t>este o modalitate prin care  se transmite mesajul ca daca solutiile propuse nu sunt transpuse in practica persoana va suporta consecinte negative.</a:t>
            </a:r>
          </a:p>
          <a:p>
            <a:r>
              <a:rPr lang="ro-RO" sz="2600" dirty="0" smtClean="0">
                <a:solidFill>
                  <a:schemeClr val="accent3"/>
                </a:solidFill>
              </a:rPr>
              <a:t>moralizarea</a:t>
            </a:r>
            <a:r>
              <a:rPr lang="ro-RO" sz="2600" dirty="0" smtClean="0"/>
              <a:t> </a:t>
            </a:r>
            <a:r>
              <a:rPr lang="ro-RO" sz="2600" dirty="0"/>
              <a:t>este o alta manieraa neadecvata de comunicare  ce include adesea formulari de tipul : ar trebui, e necesar sa etc. </a:t>
            </a:r>
          </a:p>
          <a:p>
            <a:r>
              <a:rPr lang="it-IT" sz="2600" dirty="0" smtClean="0">
                <a:solidFill>
                  <a:schemeClr val="accent3"/>
                </a:solidFill>
              </a:rPr>
              <a:t>evitatrea </a:t>
            </a:r>
            <a:r>
              <a:rPr lang="it-IT" sz="2600" dirty="0">
                <a:solidFill>
                  <a:schemeClr val="accent3"/>
                </a:solidFill>
              </a:rPr>
              <a:t>abordarii unor </a:t>
            </a:r>
            <a:r>
              <a:rPr lang="it-IT" sz="2600" dirty="0" smtClean="0">
                <a:solidFill>
                  <a:schemeClr val="accent3"/>
                </a:solidFill>
              </a:rPr>
              <a:t>probleme </a:t>
            </a:r>
            <a:r>
              <a:rPr lang="it-IT" sz="2600" dirty="0">
                <a:solidFill>
                  <a:schemeClr val="accent3"/>
                </a:solidFill>
              </a:rPr>
              <a:t>importante </a:t>
            </a:r>
            <a:r>
              <a:rPr lang="ro-RO" sz="2600" dirty="0" smtClean="0">
                <a:solidFill>
                  <a:schemeClr val="accent3"/>
                </a:solidFill>
              </a:rPr>
              <a:t>(</a:t>
            </a:r>
            <a:r>
              <a:rPr lang="it-IT" sz="2600" dirty="0" smtClean="0"/>
              <a:t>prin </a:t>
            </a:r>
            <a:r>
              <a:rPr lang="it-IT" sz="2600" dirty="0"/>
              <a:t>formulari de tipul : </a:t>
            </a:r>
            <a:r>
              <a:rPr lang="it-IT" sz="2600" i="1" dirty="0"/>
              <a:t>mai bine sa vorbim despre </a:t>
            </a:r>
            <a:r>
              <a:rPr lang="it-IT" sz="2600" i="1" dirty="0" smtClean="0"/>
              <a:t>…</a:t>
            </a:r>
            <a:r>
              <a:rPr lang="ro-RO" sz="2600" i="1" dirty="0" smtClean="0"/>
              <a:t>)</a:t>
            </a:r>
            <a:endParaRPr lang="ro-RO" sz="2600" i="1" dirty="0"/>
          </a:p>
          <a:p>
            <a:r>
              <a:rPr lang="ro-RO" sz="2600" dirty="0" smtClean="0"/>
              <a:t>incercarea </a:t>
            </a:r>
            <a:r>
              <a:rPr lang="ro-RO" sz="2600" dirty="0"/>
              <a:t>de a rezolva problema comunicarii prin </a:t>
            </a:r>
            <a:r>
              <a:rPr lang="ro-RO" sz="2600" dirty="0">
                <a:solidFill>
                  <a:schemeClr val="accent3"/>
                </a:solidFill>
              </a:rPr>
              <a:t>impunerea unor argumente </a:t>
            </a:r>
            <a:r>
              <a:rPr lang="ro-RO" sz="2600" dirty="0" smtClean="0">
                <a:solidFill>
                  <a:schemeClr val="accent3"/>
                </a:solidFill>
              </a:rPr>
              <a:t>logice </a:t>
            </a:r>
            <a:r>
              <a:rPr lang="ro-RO" sz="2600" dirty="0">
                <a:solidFill>
                  <a:schemeClr val="accent3"/>
                </a:solidFill>
              </a:rPr>
              <a:t>proprii fara a tine cont de factorii emotionali </a:t>
            </a:r>
            <a:r>
              <a:rPr lang="ro-RO" sz="2600" dirty="0" smtClean="0"/>
              <a:t>implicati (</a:t>
            </a:r>
            <a:r>
              <a:rPr lang="ro-RO" sz="2600" i="1" dirty="0" smtClean="0"/>
              <a:t>uite </a:t>
            </a:r>
            <a:r>
              <a:rPr lang="ro-RO" sz="2600" i="1" dirty="0"/>
              <a:t>cum stau </a:t>
            </a:r>
            <a:r>
              <a:rPr lang="ro-RO" sz="2600" i="1" dirty="0" smtClean="0"/>
              <a:t>lucrurile, </a:t>
            </a:r>
            <a:r>
              <a:rPr lang="it-IT" sz="2600" i="1" dirty="0" smtClean="0"/>
              <a:t> </a:t>
            </a:r>
            <a:r>
              <a:rPr lang="it-IT" sz="2600" i="1" dirty="0"/>
              <a:t>pt. toate acestea </a:t>
            </a:r>
            <a:r>
              <a:rPr lang="it-IT" sz="2600" i="1" dirty="0" smtClean="0"/>
              <a:t>vezi</a:t>
            </a:r>
            <a:r>
              <a:rPr lang="ro-RO" sz="2600" i="1" dirty="0"/>
              <a:t> </a:t>
            </a:r>
            <a:r>
              <a:rPr lang="ro-RO" sz="2600" i="1" dirty="0" smtClean="0"/>
              <a:t>etc.</a:t>
            </a:r>
            <a:r>
              <a:rPr lang="it-IT" sz="2600" i="1" dirty="0" smtClean="0"/>
              <a:t>)</a:t>
            </a:r>
            <a:endParaRPr lang="ro-RO" sz="2600" i="1" dirty="0"/>
          </a:p>
          <a:p>
            <a:endParaRPr lang="ro-RO" dirty="0"/>
          </a:p>
        </p:txBody>
      </p:sp>
    </p:spTree>
    <p:extLst>
      <p:ext uri="{BB962C8B-B14F-4D97-AF65-F5344CB8AC3E}">
        <p14:creationId xmlns:p14="http://schemas.microsoft.com/office/powerpoint/2010/main" val="2620619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Blocaje in comunicare</a:t>
            </a:r>
            <a:endParaRPr lang="ro-RO" dirty="0"/>
          </a:p>
        </p:txBody>
      </p:sp>
      <p:sp>
        <p:nvSpPr>
          <p:cNvPr id="3" name="Content Placeholder 2"/>
          <p:cNvSpPr>
            <a:spLocks noGrp="1"/>
          </p:cNvSpPr>
          <p:nvPr>
            <p:ph idx="1"/>
          </p:nvPr>
        </p:nvSpPr>
        <p:spPr/>
        <p:txBody>
          <a:bodyPr/>
          <a:lstStyle/>
          <a:p>
            <a:pPr marL="0" indent="0" algn="ctr">
              <a:buNone/>
            </a:pPr>
            <a:r>
              <a:rPr lang="ro-RO" sz="2400" b="1" dirty="0" smtClean="0"/>
              <a:t>BARIERE in </a:t>
            </a:r>
            <a:r>
              <a:rPr lang="ro-RO" sz="2400" b="1" dirty="0"/>
              <a:t>calea comunicarii </a:t>
            </a:r>
            <a:r>
              <a:rPr lang="ro-RO" sz="2400" b="1" dirty="0" smtClean="0"/>
              <a:t>profesor-elev mai pot fi</a:t>
            </a:r>
            <a:r>
              <a:rPr lang="ro-RO" sz="2400" b="1" dirty="0"/>
              <a:t> pot </a:t>
            </a:r>
            <a:r>
              <a:rPr lang="ro-RO" sz="2400" b="1" dirty="0" smtClean="0"/>
              <a:t>fi</a:t>
            </a:r>
            <a:r>
              <a:rPr lang="ro-RO" sz="2400" dirty="0" smtClean="0"/>
              <a:t>:</a:t>
            </a:r>
          </a:p>
          <a:p>
            <a:r>
              <a:rPr lang="ro-RO" sz="2400" dirty="0" smtClean="0"/>
              <a:t>intreruperile </a:t>
            </a:r>
            <a:r>
              <a:rPr lang="ro-RO" sz="2400" dirty="0"/>
              <a:t>de orice fel, </a:t>
            </a:r>
            <a:endParaRPr lang="ro-RO" sz="2400" dirty="0" smtClean="0"/>
          </a:p>
          <a:p>
            <a:r>
              <a:rPr lang="ro-RO" sz="2400" dirty="0" smtClean="0"/>
              <a:t>oboseala </a:t>
            </a:r>
          </a:p>
          <a:p>
            <a:r>
              <a:rPr lang="ro-RO" sz="2400" dirty="0" smtClean="0"/>
              <a:t>stresul</a:t>
            </a:r>
            <a:r>
              <a:rPr lang="ro-RO" sz="2400" dirty="0"/>
              <a:t>, </a:t>
            </a:r>
            <a:endParaRPr lang="ro-RO" sz="2400" dirty="0" smtClean="0"/>
          </a:p>
          <a:p>
            <a:r>
              <a:rPr lang="ro-RO" sz="2400" dirty="0" smtClean="0"/>
              <a:t>prejudecatile </a:t>
            </a:r>
          </a:p>
          <a:p>
            <a:r>
              <a:rPr lang="ro-RO" sz="2400" dirty="0"/>
              <a:t>a</a:t>
            </a:r>
            <a:r>
              <a:rPr lang="ro-RO" sz="2400" dirty="0" smtClean="0"/>
              <a:t>numite trasaturi de personalitate.</a:t>
            </a:r>
            <a:endParaRPr lang="ro-RO" sz="2400" dirty="0"/>
          </a:p>
          <a:p>
            <a:endParaRPr lang="ro-RO" dirty="0"/>
          </a:p>
        </p:txBody>
      </p:sp>
    </p:spTree>
    <p:extLst>
      <p:ext uri="{BB962C8B-B14F-4D97-AF65-F5344CB8AC3E}">
        <p14:creationId xmlns:p14="http://schemas.microsoft.com/office/powerpoint/2010/main" val="3886936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70645"/>
            <a:ext cx="9601200" cy="1485900"/>
          </a:xfrm>
        </p:spPr>
        <p:txBody>
          <a:bodyPr/>
          <a:lstStyle/>
          <a:p>
            <a:pPr algn="ctr"/>
            <a:r>
              <a:rPr lang="ro-RO" b="1" dirty="0"/>
              <a:t>Blocaje in comunicare</a:t>
            </a:r>
            <a:endParaRPr lang="ro-RO" dirty="0"/>
          </a:p>
        </p:txBody>
      </p:sp>
      <p:sp>
        <p:nvSpPr>
          <p:cNvPr id="3" name="Content Placeholder 2"/>
          <p:cNvSpPr>
            <a:spLocks noGrp="1"/>
          </p:cNvSpPr>
          <p:nvPr>
            <p:ph idx="1"/>
          </p:nvPr>
        </p:nvSpPr>
        <p:spPr>
          <a:xfrm>
            <a:off x="1371600" y="1428750"/>
            <a:ext cx="9601200" cy="5429250"/>
          </a:xfrm>
        </p:spPr>
        <p:txBody>
          <a:bodyPr>
            <a:normAutofit fontScale="25000" lnSpcReduction="20000"/>
          </a:bodyPr>
          <a:lstStyle/>
          <a:p>
            <a:pPr marL="0" indent="0" algn="just">
              <a:lnSpc>
                <a:spcPct val="170000"/>
              </a:lnSpc>
              <a:buNone/>
            </a:pPr>
            <a:r>
              <a:rPr lang="ro-RO" dirty="0" smtClean="0"/>
              <a:t>	</a:t>
            </a:r>
            <a:r>
              <a:rPr lang="ro-RO" sz="9600" dirty="0" smtClean="0">
                <a:latin typeface="Times New Roman" panose="02020603050405020304" pitchFamily="18" charset="0"/>
                <a:cs typeface="Times New Roman" panose="02020603050405020304" pitchFamily="18" charset="0"/>
              </a:rPr>
              <a:t>În </a:t>
            </a:r>
            <a:r>
              <a:rPr lang="ro-RO" sz="9600" dirty="0">
                <a:latin typeface="Times New Roman" panose="02020603050405020304" pitchFamily="18" charset="0"/>
                <a:cs typeface="Times New Roman" panose="02020603050405020304" pitchFamily="18" charset="0"/>
              </a:rPr>
              <a:t>cartea „</a:t>
            </a:r>
            <a:r>
              <a:rPr lang="ro-RO" sz="9600" b="1" dirty="0">
                <a:latin typeface="Times New Roman" panose="02020603050405020304" pitchFamily="18" charset="0"/>
                <a:cs typeface="Times New Roman" panose="02020603050405020304" pitchFamily="18" charset="0"/>
              </a:rPr>
              <a:t>Relaţia profesor-elevi: blocaje şi deblocaje</a:t>
            </a:r>
            <a:r>
              <a:rPr lang="ro-RO" sz="9600" dirty="0">
                <a:latin typeface="Times New Roman" panose="02020603050405020304" pitchFamily="18" charset="0"/>
                <a:cs typeface="Times New Roman" panose="02020603050405020304" pitchFamily="18" charset="0"/>
              </a:rPr>
              <a:t>”, autoarele, Elena Truţa şi Sorina Mardar, oferă atât sursele de blocaj, cât şi manifestări ale acestor blocaje, dar şi soluţii, de aceea am selectat zece blocaje, pe care le-am considerat cele mai frecvente, pentru a le prezenta şi a le discuta.</a:t>
            </a:r>
          </a:p>
          <a:p>
            <a:pPr lvl="0" algn="just">
              <a:lnSpc>
                <a:spcPct val="170000"/>
              </a:lnSpc>
            </a:pPr>
            <a:r>
              <a:rPr lang="ro-RO" sz="9600" i="1" dirty="0">
                <a:latin typeface="Times New Roman" panose="02020603050405020304" pitchFamily="18" charset="0"/>
                <a:cs typeface="Times New Roman" panose="02020603050405020304" pitchFamily="18" charset="0"/>
              </a:rPr>
              <a:t>„cod inaccesibil”</a:t>
            </a:r>
            <a:r>
              <a:rPr lang="ro-RO" sz="9600" dirty="0">
                <a:latin typeface="Times New Roman" panose="02020603050405020304" pitchFamily="18" charset="0"/>
                <a:cs typeface="Times New Roman" panose="02020603050405020304" pitchFamily="18" charset="0"/>
              </a:rPr>
              <a:t> – codul este limba, şi mai ales nivelul la care apelează atât emiţătorul, cât şi receptorul pentru a se înţelege. Astfel că, dacă profesorul împachetează esenţa într-o formă inaccesibilă sau greu accesibilă elevilor, aceştia nu vor putea comunica, nu-i vor putea răspunde profesorului. </a:t>
            </a:r>
          </a:p>
          <a:p>
            <a:endParaRPr lang="ro-RO" dirty="0"/>
          </a:p>
        </p:txBody>
      </p:sp>
    </p:spTree>
    <p:extLst>
      <p:ext uri="{BB962C8B-B14F-4D97-AF65-F5344CB8AC3E}">
        <p14:creationId xmlns:p14="http://schemas.microsoft.com/office/powerpoint/2010/main" val="233518571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4A2318"/>
      </a:dk2>
      <a:lt2>
        <a:srgbClr val="EDECEB"/>
      </a:lt2>
      <a:accent1>
        <a:srgbClr val="F3C82E"/>
      </a:accent1>
      <a:accent2>
        <a:srgbClr val="A26176"/>
      </a:accent2>
      <a:accent3>
        <a:srgbClr val="74A94E"/>
      </a:accent3>
      <a:accent4>
        <a:srgbClr val="188E8D"/>
      </a:accent4>
      <a:accent5>
        <a:srgbClr val="EE913A"/>
      </a:accent5>
      <a:accent6>
        <a:srgbClr val="DF5D4A"/>
      </a:accent6>
      <a:hlink>
        <a:srgbClr val="188E8D"/>
      </a:hlink>
      <a:folHlink>
        <a:srgbClr val="A26176"/>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D7AA1D6E-F3E9-4763-A3BC-84DF2E02F60F}"/>
    </a:ext>
  </a:extLst>
</a:theme>
</file>

<file path=docProps/app.xml><?xml version="1.0" encoding="utf-8"?>
<Properties xmlns="http://schemas.openxmlformats.org/officeDocument/2006/extended-properties" xmlns:vt="http://schemas.openxmlformats.org/officeDocument/2006/docPropsVTypes">
  <Template>TM10001105[[fn=Crop]]</Template>
  <TotalTime>68</TotalTime>
  <Words>720</Words>
  <Application>Microsoft Office PowerPoint</Application>
  <PresentationFormat>Widescreen</PresentationFormat>
  <Paragraphs>72</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Algerian</vt:lpstr>
      <vt:lpstr>Franklin Gothic Book</vt:lpstr>
      <vt:lpstr>Times New Roman</vt:lpstr>
      <vt:lpstr>Crop</vt:lpstr>
      <vt:lpstr>A 3.3. platforma educationala online pentru sprijin profesional Identificare resurse educaționale pentru susținerea educației incluzive de calitate   BLOCAJE IN COSTRUIREA SI DEZVOLTAREA UNEI RELATII de comunicare OPTIME INTRE PROFESORI SI ELEVI </vt:lpstr>
      <vt:lpstr>Blocaje in comunicare</vt:lpstr>
      <vt:lpstr>Blocaje in comunicare</vt:lpstr>
      <vt:lpstr>Blocaje in comunicare</vt:lpstr>
      <vt:lpstr>Blocaje in comunicare</vt:lpstr>
      <vt:lpstr>Blocaje in comunicare</vt:lpstr>
      <vt:lpstr>Blocaje in comunicare</vt:lpstr>
      <vt:lpstr>Blocaje in comunicare</vt:lpstr>
      <vt:lpstr>Blocaje in comunicare</vt:lpstr>
      <vt:lpstr>Blocaje in comunicare</vt:lpstr>
      <vt:lpstr>Blocaje in comunicare</vt:lpstr>
      <vt:lpstr>Blocaje in comunicare</vt:lpstr>
      <vt:lpstr>Blocaje in comunicare</vt:lpstr>
      <vt:lpstr>Blocaje in comunicare</vt:lpstr>
      <vt:lpstr>Blocaje in comunicare</vt:lpstr>
      <vt:lpstr>Blocaje in comunicare</vt:lpstr>
      <vt:lpstr>Blocaje in comunicare</vt:lpstr>
      <vt:lpstr>Blocaje in comunicare</vt:lpstr>
      <vt:lpstr>Blocaje in comunicare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3.3. platforma educationala online pentru sprijin profesional Identificare resurse educaționale pentru susținerea educației incluzive de calitate   BLOCAJE IN COSTRUIREA SI DEZVOLTAREA UNEI RELATII OPTIME INTRE PROFESORI SI ELEVI</dc:title>
  <dc:creator>Calculator</dc:creator>
  <cp:lastModifiedBy>Windows User</cp:lastModifiedBy>
  <cp:revision>8</cp:revision>
  <cp:lastPrinted>2018-10-16T06:15:56Z</cp:lastPrinted>
  <dcterms:created xsi:type="dcterms:W3CDTF">2018-09-28T10:46:53Z</dcterms:created>
  <dcterms:modified xsi:type="dcterms:W3CDTF">2018-10-16T06:18:30Z</dcterms:modified>
</cp:coreProperties>
</file>