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3052274"/>
          </a:xfrm>
        </p:spPr>
        <p:txBody>
          <a:bodyPr>
            <a:normAutofit fontScale="90000"/>
          </a:bodyPr>
          <a:lstStyle/>
          <a:p>
            <a:r>
              <a:rPr lang="ro-RO" sz="1600" b="1" dirty="0" smtClean="0"/>
              <a:t>A 3.3. Platforma educationala online pentru sprijin </a:t>
            </a:r>
            <a:r>
              <a:rPr lang="ro-RO" sz="1400" dirty="0" smtClean="0"/>
              <a:t/>
            </a:r>
            <a:br>
              <a:rPr lang="ro-RO" sz="1400" dirty="0" smtClean="0"/>
            </a:br>
            <a:r>
              <a:rPr lang="en-US" sz="1400" b="1" dirty="0" err="1"/>
              <a:t>Resurse</a:t>
            </a:r>
            <a:r>
              <a:rPr lang="en-US" sz="1400" b="1" dirty="0"/>
              <a:t> </a:t>
            </a:r>
            <a:r>
              <a:rPr lang="en-US" sz="1400" b="1" dirty="0" err="1"/>
              <a:t>pentru</a:t>
            </a:r>
            <a:r>
              <a:rPr lang="en-US" sz="1400" b="1" dirty="0"/>
              <a:t> </a:t>
            </a:r>
            <a:r>
              <a:rPr lang="en-US" sz="1400" b="1" dirty="0" err="1"/>
              <a:t>dezvoltarea</a:t>
            </a:r>
            <a:r>
              <a:rPr lang="en-US" sz="1400" b="1" dirty="0"/>
              <a:t> </a:t>
            </a:r>
            <a:r>
              <a:rPr lang="en-US" sz="1400" b="1" dirty="0" err="1"/>
              <a:t>unui</a:t>
            </a:r>
            <a:r>
              <a:rPr lang="en-US" sz="1400" b="1" dirty="0"/>
              <a:t> </a:t>
            </a:r>
            <a:r>
              <a:rPr lang="en-US" sz="1400" b="1" dirty="0" smtClean="0"/>
              <a:t>management </a:t>
            </a:r>
            <a:r>
              <a:rPr lang="en-US" sz="1400" b="1" dirty="0" err="1"/>
              <a:t>instituțional</a:t>
            </a:r>
            <a:r>
              <a:rPr lang="en-US" sz="1400" b="1" dirty="0"/>
              <a:t> </a:t>
            </a:r>
            <a:r>
              <a:rPr lang="en-US" sz="1400" b="1" dirty="0" err="1"/>
              <a:t>antreprenorial</a:t>
            </a:r>
            <a:r>
              <a:rPr lang="en-US" sz="1400" b="1" dirty="0"/>
              <a:t> de </a:t>
            </a:r>
            <a:r>
              <a:rPr lang="en-US" sz="1400" b="1" dirty="0" err="1"/>
              <a:t>calitate</a:t>
            </a:r>
            <a:r>
              <a:rPr lang="en-US" sz="1400" b="1" dirty="0"/>
              <a:t> </a:t>
            </a:r>
            <a:r>
              <a:rPr lang="en-US" sz="1400" b="1" dirty="0" err="1"/>
              <a:t>în</a:t>
            </a:r>
            <a:r>
              <a:rPr lang="en-US" sz="1400" b="1" dirty="0"/>
              <a:t> </a:t>
            </a:r>
            <a:r>
              <a:rPr lang="en-US" sz="1400" b="1" dirty="0" err="1"/>
              <a:t>școli</a:t>
            </a:r>
            <a:r>
              <a:rPr lang="en-US" sz="1400" b="1" dirty="0"/>
              <a:t> </a:t>
            </a:r>
            <a:r>
              <a:rPr lang="en-US" sz="1400" b="1" dirty="0" err="1" smtClean="0"/>
              <a:t>defavorizate</a:t>
            </a:r>
            <a:r>
              <a:rPr lang="ro-RO" sz="1400" b="1" dirty="0" smtClean="0"/>
              <a:t/>
            </a:r>
            <a:br>
              <a:rPr lang="ro-RO" sz="1400" b="1" dirty="0" smtClean="0"/>
            </a:br>
            <a:r>
              <a:rPr lang="ro-RO" sz="1400" b="1" dirty="0"/>
              <a:t/>
            </a:r>
            <a:br>
              <a:rPr lang="ro-RO" sz="1400" b="1" dirty="0"/>
            </a:br>
            <a:r>
              <a:rPr lang="ro-RO" sz="1400" b="1" dirty="0" smtClean="0"/>
              <a:t/>
            </a:r>
            <a:br>
              <a:rPr lang="ro-RO" sz="1400" b="1" dirty="0" smtClean="0"/>
            </a:br>
            <a:r>
              <a:rPr lang="ro-RO" sz="1400" b="1" dirty="0" smtClean="0"/>
              <a:t/>
            </a:r>
            <a:br>
              <a:rPr lang="ro-RO" sz="1400" b="1" dirty="0" smtClean="0"/>
            </a:br>
            <a:r>
              <a:rPr lang="ro-RO" sz="1400" b="1" dirty="0"/>
              <a:t/>
            </a:r>
            <a:br>
              <a:rPr lang="ro-RO" sz="1400" b="1" dirty="0"/>
            </a:br>
            <a:r>
              <a:rPr lang="ro-RO" sz="1400" b="1" dirty="0" smtClean="0"/>
              <a:t/>
            </a:r>
            <a:br>
              <a:rPr lang="ro-RO" sz="1400" b="1" dirty="0" smtClean="0"/>
            </a:br>
            <a:r>
              <a:rPr lang="ro-RO" sz="1400" b="1" dirty="0"/>
              <a:t/>
            </a:r>
            <a:br>
              <a:rPr lang="ro-RO" sz="1400" b="1" dirty="0"/>
            </a:br>
            <a:r>
              <a:rPr lang="ro-RO" sz="3600" b="1" dirty="0" smtClean="0">
                <a:latin typeface="Arial Black" panose="020B0A04020102020204" pitchFamily="34" charset="0"/>
              </a:rPr>
              <a:t>M</a:t>
            </a:r>
            <a:r>
              <a:rPr lang="en-US" sz="3600" b="1" dirty="0" smtClean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sz="36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o-RO" b="1" dirty="0" smtClean="0"/>
          </a:p>
          <a:p>
            <a:r>
              <a:rPr lang="ro-RO" b="1" dirty="0"/>
              <a:t> </a:t>
            </a:r>
            <a:r>
              <a:rPr lang="ro-RO" b="1" dirty="0" smtClean="0"/>
              <a:t>                               Expert: MONICA DELICIA AVRAMESCU</a:t>
            </a: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58656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latin typeface="Arial Black" panose="020B0A04020102020204" pitchFamily="34" charset="0"/>
              </a:rPr>
              <a:t>M</a:t>
            </a:r>
            <a:r>
              <a:rPr lang="en-US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o-RO" sz="4200" b="1" dirty="0"/>
              <a:t>Asigurarea de traininguri relevante pentru dezvoltare personală și profesională a fiecărui membru al </a:t>
            </a:r>
            <a:r>
              <a:rPr lang="ro-RO" sz="4200" b="1" dirty="0" smtClean="0"/>
              <a:t>echipei</a:t>
            </a:r>
          </a:p>
          <a:p>
            <a:pPr marL="0" indent="0">
              <a:buNone/>
            </a:pPr>
            <a:r>
              <a:rPr lang="ro-RO" sz="4200" dirty="0" smtClean="0"/>
              <a:t>– </a:t>
            </a:r>
            <a:r>
              <a:rPr lang="ro-RO" sz="4200" dirty="0"/>
              <a:t>Performanța fiecărui </a:t>
            </a:r>
            <a:r>
              <a:rPr lang="ro-RO" sz="4200" dirty="0" smtClean="0"/>
              <a:t>profesor </a:t>
            </a:r>
            <a:r>
              <a:rPr lang="ro-RO" sz="4200" dirty="0"/>
              <a:t>depinde atât de motivare, cât și de actualizarea și operaționalizarea cunoștințelor. </a:t>
            </a:r>
            <a:endParaRPr lang="ro-RO" sz="4200" dirty="0" smtClean="0"/>
          </a:p>
          <a:p>
            <a:pPr>
              <a:buFontTx/>
              <a:buChar char="-"/>
            </a:pPr>
            <a:r>
              <a:rPr lang="ro-RO" sz="4200" dirty="0" smtClean="0"/>
              <a:t>O </a:t>
            </a:r>
            <a:r>
              <a:rPr lang="ro-RO" sz="4200" dirty="0"/>
              <a:t>echipă pregătită obține randamente superioare. Mai mult, una dintre cele mai eficiente modalități de motivare și creștere a implicării este dezvoltarea continuă, prin asigurarea dezvoltării profesionale și personale. </a:t>
            </a:r>
            <a:endParaRPr lang="ro-RO" sz="4200" dirty="0" smtClean="0"/>
          </a:p>
          <a:p>
            <a:pPr>
              <a:buFontTx/>
              <a:buChar char="-"/>
            </a:pPr>
            <a:r>
              <a:rPr lang="ro-RO" sz="4200" dirty="0" smtClean="0"/>
              <a:t>Managerul </a:t>
            </a:r>
            <a:r>
              <a:rPr lang="ro-RO" sz="4200" dirty="0"/>
              <a:t>este cel care trebuie să se asigure că, în fiecare an, toți membrii echipei sale au un plan de traininguri bine pus la punct, structurat și cunoscut din timp. </a:t>
            </a:r>
            <a:endParaRPr lang="ro-RO" sz="4200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389632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latin typeface="Arial Black" panose="020B0A04020102020204" pitchFamily="34" charset="0"/>
              </a:rPr>
              <a:t>M</a:t>
            </a:r>
            <a:r>
              <a:rPr lang="en-US" b="1" dirty="0">
                <a:latin typeface="Arial Black" panose="020B0A04020102020204" pitchFamily="34" charset="0"/>
              </a:rPr>
              <a:t>ODALITATI DE DEZVOLTARE A PERSONALITATII MANAGERULUI </a:t>
            </a:r>
            <a:r>
              <a:rPr lang="en-US" b="1" dirty="0" smtClean="0">
                <a:latin typeface="Arial Black" panose="020B0A04020102020204" pitchFamily="34" charset="0"/>
              </a:rPr>
              <a:t>SCOLAR</a:t>
            </a:r>
            <a:r>
              <a:rPr lang="ro-RO" b="1" dirty="0">
                <a:latin typeface="Arial Black" panose="020B0A04020102020204" pitchFamily="34" charset="0"/>
              </a:rPr>
              <a:t>M</a:t>
            </a:r>
            <a:r>
              <a:rPr lang="en-US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496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o-RO" b="1" dirty="0"/>
              <a:t>Asigurarea de traininguri relevante pentru dezvoltare personală și profesională a fiecărui membru al echipei</a:t>
            </a:r>
          </a:p>
          <a:p>
            <a:pPr>
              <a:buFontTx/>
              <a:buChar char="-"/>
            </a:pPr>
            <a:r>
              <a:rPr lang="ro-RO" dirty="0" smtClean="0"/>
              <a:t>Mai </a:t>
            </a:r>
            <a:r>
              <a:rPr lang="ro-RO" dirty="0"/>
              <a:t>mult, la momentul potrivit, participarea la cursuri este bine să fie apreciată în scoala (nuconsiderată o concesiune venită din partea ”binevoitorului manager”). </a:t>
            </a:r>
          </a:p>
          <a:p>
            <a:pPr>
              <a:buFontTx/>
              <a:buChar char="-"/>
            </a:pPr>
            <a:r>
              <a:rPr lang="ro-RO" dirty="0"/>
              <a:t>Studii de implicare a angajaților realizate pentru piața muncii din România arată că 79% dintre aceștia se așteaptă ca angajatorul să le asigure cursuri ca parte a programelor de dezvoltare</a:t>
            </a:r>
            <a:r>
              <a:rPr lang="ro-RO" dirty="0" smtClean="0"/>
              <a:t>.</a:t>
            </a:r>
            <a:r>
              <a:rPr lang="ro-RO" dirty="0"/>
              <a:t> Mai mult, la momentul potrivit, participarea la cursuri este bine să fie apreciată în scoala (nuconsiderată o concesiune venită din partea ”binevoitorului manager”). </a:t>
            </a:r>
            <a:r>
              <a:rPr lang="ro-RO" dirty="0" smtClean="0"/>
              <a:t>.</a:t>
            </a:r>
            <a:endParaRPr lang="ro-RO" dirty="0"/>
          </a:p>
          <a:p>
            <a:pPr>
              <a:buFontTx/>
              <a:buChar char="-"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050075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>
                <a:latin typeface="Arial Black" panose="020B0A04020102020204" pitchFamily="34" charset="0"/>
              </a:rPr>
              <a:t>M</a:t>
            </a:r>
            <a:r>
              <a:rPr lang="en-US" b="1" dirty="0">
                <a:latin typeface="Arial Black" panose="020B0A04020102020204" pitchFamily="34" charset="0"/>
              </a:rPr>
              <a:t>ODALITATI DE DEZVOLTARE A PERSONALITATII MANAGERULUI SCOLAR</a:t>
            </a:r>
            <a:r>
              <a:rPr lang="ro-RO" b="1" dirty="0">
                <a:latin typeface="Arial Black" panose="020B0A04020102020204" pitchFamily="34" charset="0"/>
              </a:rPr>
              <a:t>M</a:t>
            </a:r>
            <a:r>
              <a:rPr lang="en-US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046587"/>
          </a:xfrm>
        </p:spPr>
        <p:txBody>
          <a:bodyPr>
            <a:normAutofit fontScale="55000" lnSpcReduction="20000"/>
          </a:bodyPr>
          <a:lstStyle/>
          <a:p>
            <a:r>
              <a:rPr lang="ro-RO" sz="3600" dirty="0">
                <a:latin typeface="Algerian" panose="04020705040A02060702" pitchFamily="82" charset="0"/>
              </a:rPr>
              <a:t>Managerul de succes </a:t>
            </a:r>
            <a:endParaRPr lang="ro-RO" sz="3600" dirty="0" smtClean="0">
              <a:latin typeface="Algerian" panose="04020705040A02060702" pitchFamily="82" charset="0"/>
            </a:endParaRPr>
          </a:p>
          <a:p>
            <a:pPr>
              <a:buFontTx/>
              <a:buChar char="-"/>
            </a:pPr>
            <a:r>
              <a:rPr lang="ro-RO" sz="3600" dirty="0" smtClean="0"/>
              <a:t>se </a:t>
            </a:r>
            <a:r>
              <a:rPr lang="ro-RO" sz="3600" dirty="0"/>
              <a:t>concentrează pe rezultate </a:t>
            </a:r>
            <a:endParaRPr lang="ro-RO" sz="3600" dirty="0" smtClean="0"/>
          </a:p>
          <a:p>
            <a:pPr>
              <a:buFontTx/>
              <a:buChar char="-"/>
            </a:pPr>
            <a:r>
              <a:rPr lang="ro-RO" sz="3600" dirty="0" smtClean="0"/>
              <a:t>se </a:t>
            </a:r>
            <a:r>
              <a:rPr lang="ro-RO" sz="3600" dirty="0"/>
              <a:t>străduiește să creeze experiențe excelente pentru echipă, colegi și clienți. </a:t>
            </a:r>
            <a:endParaRPr lang="ro-RO" sz="3600" dirty="0" smtClean="0"/>
          </a:p>
          <a:p>
            <a:pPr>
              <a:buFontTx/>
              <a:buChar char="-"/>
            </a:pPr>
            <a:r>
              <a:rPr lang="ro-RO" sz="3600" dirty="0" smtClean="0"/>
              <a:t>simplifică </a:t>
            </a:r>
            <a:r>
              <a:rPr lang="ro-RO" sz="3600" dirty="0"/>
              <a:t>sarcinile complexe, </a:t>
            </a:r>
            <a:endParaRPr lang="ro-RO" sz="3600" dirty="0" smtClean="0"/>
          </a:p>
          <a:p>
            <a:pPr>
              <a:buFontTx/>
              <a:buChar char="-"/>
            </a:pPr>
            <a:r>
              <a:rPr lang="ro-RO" sz="3600" dirty="0" smtClean="0"/>
              <a:t>se </a:t>
            </a:r>
            <a:r>
              <a:rPr lang="ro-RO" sz="3600" dirty="0"/>
              <a:t>asigură că sunt luate măsurile potrivite pentru a evalua progresul, </a:t>
            </a:r>
            <a:endParaRPr lang="ro-RO" sz="3600" dirty="0" smtClean="0"/>
          </a:p>
          <a:p>
            <a:pPr>
              <a:buFontTx/>
              <a:buChar char="-"/>
            </a:pPr>
            <a:r>
              <a:rPr lang="ro-RO" sz="3600" dirty="0" smtClean="0"/>
              <a:t>își </a:t>
            </a:r>
            <a:r>
              <a:rPr lang="ro-RO" sz="3600" dirty="0"/>
              <a:t>asumă responsabilitatea </a:t>
            </a:r>
            <a:endParaRPr lang="ro-RO" sz="3600" dirty="0" smtClean="0"/>
          </a:p>
          <a:p>
            <a:pPr>
              <a:buFontTx/>
              <a:buChar char="-"/>
            </a:pPr>
            <a:r>
              <a:rPr lang="ro-RO" sz="3600" dirty="0" smtClean="0"/>
              <a:t>își </a:t>
            </a:r>
            <a:r>
              <a:rPr lang="ro-RO" sz="3600" dirty="0"/>
              <a:t>pune în valoare capacitatea de a-i învăța pe alții cum să facă același lucru. </a:t>
            </a:r>
            <a:endParaRPr lang="ro-RO" sz="3600" dirty="0" smtClean="0"/>
          </a:p>
          <a:p>
            <a:pPr marL="0" indent="0">
              <a:buNone/>
            </a:pPr>
            <a:r>
              <a:rPr lang="ro-RO" sz="3600" dirty="0" smtClean="0"/>
              <a:t>Practicarea </a:t>
            </a:r>
            <a:r>
              <a:rPr lang="ro-RO" sz="3600" dirty="0"/>
              <a:t>acestui tip de atitudine crește </a:t>
            </a:r>
            <a:r>
              <a:rPr lang="ro-RO" sz="3600" b="1" dirty="0"/>
              <a:t>reputația managerului și oferă un bun exemplu celor care aspiră să fie lideri</a:t>
            </a:r>
            <a:r>
              <a:rPr lang="ro-RO" b="1" dirty="0"/>
              <a:t>.</a:t>
            </a: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4045691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 smtClean="0"/>
              <a:t>bibliografie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 fontAlgn="base"/>
            <a:r>
              <a:rPr lang="ro-RO" dirty="0"/>
              <a:t>Agabrian, Mircea, Millea, Vlad (2005), Parteneriate școală-familie-comunitate. Studiu de caz, Institutul European, Iași;</a:t>
            </a:r>
          </a:p>
          <a:p>
            <a:pPr lvl="0" fontAlgn="base"/>
            <a:r>
              <a:rPr lang="ro-RO" dirty="0"/>
              <a:t>Baran-Pescaru, A. (2004), Parteneriat în educație: familie-școală-comunitate, Editura Aramis, București;</a:t>
            </a:r>
          </a:p>
          <a:p>
            <a:pPr lvl="0" fontAlgn="base"/>
            <a:r>
              <a:rPr lang="ro-RO" dirty="0"/>
              <a:t>Cucoș, Constantin (2009), Psihopedagogie pentru examenele de definitivare și grade didactice, Editura Polirom, Iași;</a:t>
            </a:r>
          </a:p>
          <a:p>
            <a:r>
              <a:rPr lang="ro-RO" dirty="0"/>
              <a:t> </a:t>
            </a:r>
            <a:r>
              <a:rPr lang="ro-RO" dirty="0" smtClean="0"/>
              <a:t>daniel </a:t>
            </a:r>
            <a:r>
              <a:rPr lang="ro-RO" smtClean="0"/>
              <a:t>pink (2011), </a:t>
            </a:r>
            <a:r>
              <a:rPr lang="ro-RO" dirty="0" smtClean="0"/>
              <a:t>drive. Ce anume ne motiveaza cu adevarat, editura publica</a:t>
            </a:r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8696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b="1" dirty="0">
                <a:latin typeface="Arial Black" panose="020B0A04020102020204" pitchFamily="34" charset="0"/>
              </a:rPr>
              <a:t>M</a:t>
            </a:r>
            <a:r>
              <a:rPr lang="en-US" sz="2800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o-RO" b="1" dirty="0" smtClean="0">
                <a:latin typeface="Algerian" panose="04020705040A02060702" pitchFamily="82" charset="0"/>
              </a:rPr>
              <a:t>Managerul Școlar</a:t>
            </a:r>
          </a:p>
          <a:p>
            <a:pPr marL="0" indent="0">
              <a:buNone/>
            </a:pPr>
            <a:r>
              <a:rPr lang="ro-RO" b="1" u="sng" dirty="0" smtClean="0"/>
              <a:t>Responsabilități </a:t>
            </a:r>
            <a:r>
              <a:rPr lang="ro-RO" dirty="0" smtClean="0"/>
              <a:t>:</a:t>
            </a:r>
          </a:p>
          <a:p>
            <a:pPr>
              <a:buFontTx/>
              <a:buChar char="-"/>
            </a:pPr>
            <a:r>
              <a:rPr lang="ro-RO" dirty="0" smtClean="0"/>
              <a:t>REFORMArea constanta a METODELor DE EDUCAȚIE ȘI de INSTRUIRE, </a:t>
            </a:r>
          </a:p>
          <a:p>
            <a:pPr>
              <a:buFontTx/>
              <a:buChar char="-"/>
            </a:pPr>
            <a:r>
              <a:rPr lang="ro-RO" dirty="0" smtClean="0"/>
              <a:t>Folosirea Politicilor Și Tehnicilor Educaționale (Cele Tradiționale Fiind Completate Cu Cele Contemporane) Centrate Pe Conținutul Motivației, Al Identității Și Personalității elevului si cadrului didactic</a:t>
            </a:r>
          </a:p>
          <a:p>
            <a:pPr>
              <a:buFontTx/>
              <a:buChar char="-"/>
            </a:pPr>
            <a:r>
              <a:rPr lang="ro-RO" dirty="0" smtClean="0"/>
              <a:t>Formarea Unui Comportament Autentic Al Elevului.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29908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b="1" dirty="0">
                <a:latin typeface="Arial Black" panose="020B0A04020102020204" pitchFamily="34" charset="0"/>
              </a:rPr>
              <a:t>M</a:t>
            </a:r>
            <a:r>
              <a:rPr lang="en-US" sz="2800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o-RO" b="1" u="sng" dirty="0">
                <a:latin typeface="Arial Black" panose="020B0A04020102020204" pitchFamily="34" charset="0"/>
              </a:rPr>
              <a:t>Managerul </a:t>
            </a:r>
            <a:r>
              <a:rPr lang="ro-RO" b="1" u="sng" dirty="0" smtClean="0">
                <a:latin typeface="Arial Black" panose="020B0A04020102020204" pitchFamily="34" charset="0"/>
              </a:rPr>
              <a:t>școlar = si cadru </a:t>
            </a:r>
            <a:r>
              <a:rPr lang="ro-RO" b="1" u="sng" dirty="0">
                <a:latin typeface="Arial Black" panose="020B0A04020102020204" pitchFamily="34" charset="0"/>
              </a:rPr>
              <a:t>didactic</a:t>
            </a:r>
            <a:r>
              <a:rPr lang="ro-RO" dirty="0"/>
              <a:t>, </a:t>
            </a:r>
            <a:r>
              <a:rPr lang="ro-RO" dirty="0" smtClean="0"/>
              <a:t>deci trebuie să:</a:t>
            </a:r>
          </a:p>
          <a:p>
            <a:pPr>
              <a:buFontTx/>
              <a:buChar char="-"/>
            </a:pPr>
            <a:r>
              <a:rPr lang="ro-RO" dirty="0" smtClean="0"/>
              <a:t>se </a:t>
            </a:r>
            <a:r>
              <a:rPr lang="ro-RO" dirty="0"/>
              <a:t>prezinte </a:t>
            </a:r>
            <a:r>
              <a:rPr lang="ro-RO" dirty="0" smtClean="0"/>
              <a:t>drept factor </a:t>
            </a:r>
            <a:r>
              <a:rPr lang="ro-RO" dirty="0"/>
              <a:t>de producție </a:t>
            </a:r>
            <a:r>
              <a:rPr lang="ro-RO" dirty="0" smtClean="0"/>
              <a:t>pentru programele </a:t>
            </a:r>
            <a:r>
              <a:rPr lang="ro-RO" dirty="0"/>
              <a:t>școlare,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să </a:t>
            </a:r>
            <a:r>
              <a:rPr lang="ro-RO" dirty="0"/>
              <a:t>cunoască explicit și clar noțiunea reală a instruirii,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Fie un </a:t>
            </a:r>
            <a:r>
              <a:rPr lang="ro-RO" dirty="0"/>
              <a:t>model al cunoașterii atât pentru sine cât și pentru elevi și întregul colectiv didactic.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 </a:t>
            </a:r>
            <a:r>
              <a:rPr lang="ro-RO" dirty="0"/>
              <a:t>contribuie substanțial la formarea unei culturi instituționale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formeze un </a:t>
            </a:r>
            <a:r>
              <a:rPr lang="ro-RO" dirty="0"/>
              <a:t>echilibru intelectual </a:t>
            </a:r>
            <a:r>
              <a:rPr lang="ro-RO" dirty="0" smtClean="0"/>
              <a:t>care sa motiveze </a:t>
            </a:r>
            <a:r>
              <a:rPr lang="ro-RO" dirty="0"/>
              <a:t>și </a:t>
            </a:r>
            <a:r>
              <a:rPr lang="ro-RO" dirty="0" smtClean="0"/>
              <a:t>dezvolte </a:t>
            </a:r>
            <a:r>
              <a:rPr lang="ro-RO" dirty="0"/>
              <a:t>randamentul școlar prin toate formele și acțiunile realizate. 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5558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b="1" dirty="0">
                <a:latin typeface="Arial Black" panose="020B0A04020102020204" pitchFamily="34" charset="0"/>
              </a:rPr>
              <a:t>M</a:t>
            </a:r>
            <a:r>
              <a:rPr lang="en-US" sz="2800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o-RO" b="1" dirty="0" smtClean="0">
                <a:latin typeface="Algerian" panose="04020705040A02060702" pitchFamily="82" charset="0"/>
              </a:rPr>
              <a:t>indicatorii </a:t>
            </a:r>
            <a:r>
              <a:rPr lang="ro-RO" b="1" dirty="0">
                <a:latin typeface="Algerian" panose="04020705040A02060702" pitchFamily="82" charset="0"/>
              </a:rPr>
              <a:t>de performanţă </a:t>
            </a:r>
            <a:r>
              <a:rPr lang="ro-RO" dirty="0"/>
              <a:t>în cadrul unei şcoli trebuie să </a:t>
            </a:r>
            <a:r>
              <a:rPr lang="ro-RO" dirty="0" smtClean="0"/>
              <a:t>vizeze patru domenii:</a:t>
            </a:r>
          </a:p>
          <a:p>
            <a:pPr marL="0" indent="0">
              <a:buNone/>
            </a:pPr>
            <a:r>
              <a:rPr lang="ro-RO" dirty="0" smtClean="0"/>
              <a:t>- management </a:t>
            </a:r>
            <a:r>
              <a:rPr lang="ro-RO" dirty="0"/>
              <a:t>şi organizare, </a:t>
            </a:r>
            <a:r>
              <a:rPr lang="ro-RO" dirty="0"/>
              <a:t/>
            </a:r>
            <a:br>
              <a:rPr lang="ro-RO" dirty="0"/>
            </a:br>
            <a:r>
              <a:rPr lang="ro-RO" dirty="0"/>
              <a:t>- predare şi învăţare, </a:t>
            </a:r>
            <a:r>
              <a:rPr lang="ro-RO" dirty="0"/>
              <a:t/>
            </a:r>
            <a:br>
              <a:rPr lang="ro-RO" dirty="0"/>
            </a:br>
            <a:r>
              <a:rPr lang="ro-RO" dirty="0"/>
              <a:t>- suportul elevului şi cultura şcolii  </a:t>
            </a:r>
            <a:r>
              <a:rPr lang="ro-RO" dirty="0"/>
              <a:t/>
            </a:r>
            <a:br>
              <a:rPr lang="ro-RO" dirty="0"/>
            </a:br>
            <a:r>
              <a:rPr lang="ro-RO" dirty="0"/>
              <a:t>- performanţele elevului. 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530087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b="1" dirty="0">
                <a:latin typeface="Arial Black" panose="020B0A04020102020204" pitchFamily="34" charset="0"/>
              </a:rPr>
              <a:t>M</a:t>
            </a:r>
            <a:r>
              <a:rPr lang="en-US" sz="2800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o-RO" b="1" u="sng" dirty="0" smtClean="0">
                <a:latin typeface="Arial Black" panose="020B0A04020102020204" pitchFamily="34" charset="0"/>
              </a:rPr>
              <a:t>Şcoala= </a:t>
            </a:r>
            <a:r>
              <a:rPr lang="ro-RO" b="1" u="sng" dirty="0">
                <a:latin typeface="Arial Black" panose="020B0A04020102020204" pitchFamily="34" charset="0"/>
              </a:rPr>
              <a:t>performantă </a:t>
            </a:r>
            <a:r>
              <a:rPr lang="ro-RO" dirty="0" smtClean="0"/>
              <a:t>daca: </a:t>
            </a:r>
          </a:p>
          <a:p>
            <a:pPr>
              <a:buFontTx/>
              <a:buChar char="-"/>
            </a:pPr>
            <a:r>
              <a:rPr lang="ro-RO" dirty="0" smtClean="0"/>
              <a:t>Exista rezultate </a:t>
            </a:r>
            <a:r>
              <a:rPr lang="ro-RO" dirty="0"/>
              <a:t>şcolare bune şi foarte bune,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Apar rezultate </a:t>
            </a:r>
            <a:r>
              <a:rPr lang="ro-RO" dirty="0"/>
              <a:t>sociale (integrare socială a absolventilor, procentaj de reuşita la admiteri),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Exista material </a:t>
            </a:r>
            <a:r>
              <a:rPr lang="ro-RO" dirty="0"/>
              <a:t>curricular, mijloace de invăţământ, programe de educaţie </a:t>
            </a:r>
            <a:r>
              <a:rPr lang="ro-RO" dirty="0" smtClean="0"/>
              <a:t>socială de calitate.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610625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b="1" dirty="0">
                <a:latin typeface="Arial Black" panose="020B0A04020102020204" pitchFamily="34" charset="0"/>
              </a:rPr>
              <a:t>M</a:t>
            </a:r>
            <a:r>
              <a:rPr lang="en-US" sz="2800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b="1" dirty="0">
                <a:latin typeface="Algerian" panose="04020705040A02060702" pitchFamily="82" charset="0"/>
              </a:rPr>
              <a:t>Cele mai întâlnite nouă trăsături şi activităţi </a:t>
            </a:r>
            <a:r>
              <a:rPr lang="ro-RO" b="1" dirty="0" smtClean="0">
                <a:latin typeface="Algerian" panose="04020705040A02060702" pitchFamily="82" charset="0"/>
              </a:rPr>
              <a:t>manageriale moderne  </a:t>
            </a:r>
            <a:r>
              <a:rPr lang="ro-RO" b="1" dirty="0">
                <a:latin typeface="Algerian" panose="04020705040A02060702" pitchFamily="82" charset="0"/>
              </a:rPr>
              <a:t>includ</a:t>
            </a:r>
            <a:r>
              <a:rPr lang="ro-RO" dirty="0"/>
              <a:t>: </a:t>
            </a:r>
            <a:endParaRPr lang="ro-RO" dirty="0" smtClean="0"/>
          </a:p>
          <a:p>
            <a:pPr marL="0" indent="0">
              <a:buNone/>
            </a:pPr>
            <a:r>
              <a:rPr lang="ro-RO" dirty="0"/>
              <a:t>-</a:t>
            </a:r>
            <a:r>
              <a:rPr lang="ro-RO" dirty="0" smtClean="0"/>
              <a:t>comunicarea</a:t>
            </a:r>
            <a:r>
              <a:rPr lang="ro-RO" dirty="0"/>
              <a:t>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leadership-ul</a:t>
            </a:r>
            <a:r>
              <a:rPr lang="ro-RO" dirty="0"/>
              <a:t>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adaptabilitatea</a:t>
            </a:r>
            <a:r>
              <a:rPr lang="ro-RO" dirty="0"/>
              <a:t>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relaţiile </a:t>
            </a:r>
            <a:r>
              <a:rPr lang="ro-RO" dirty="0"/>
              <a:t>cu alţi oameni,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dezvoltarea </a:t>
            </a:r>
            <a:r>
              <a:rPr lang="ro-RO" dirty="0"/>
              <a:t>personală,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delegarea</a:t>
            </a:r>
            <a:r>
              <a:rPr lang="ro-RO" dirty="0"/>
              <a:t>,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echilibrul </a:t>
            </a:r>
            <a:r>
              <a:rPr lang="ro-RO" dirty="0"/>
              <a:t>alimentar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tonusul</a:t>
            </a:r>
            <a:r>
              <a:rPr lang="ro-RO" dirty="0"/>
              <a:t>.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54692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800" b="1" dirty="0">
                <a:latin typeface="Arial Black" panose="020B0A04020102020204" pitchFamily="34" charset="0"/>
              </a:rPr>
              <a:t>M</a:t>
            </a:r>
            <a:r>
              <a:rPr lang="en-US" sz="2800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b="1" dirty="0"/>
              <a:t>Comunicarea internă eficientă, cu scop și cu rezultate </a:t>
            </a:r>
            <a:endParaRPr lang="ro-RO" b="1" dirty="0" smtClean="0"/>
          </a:p>
          <a:p>
            <a:pPr marL="0" indent="0">
              <a:buNone/>
            </a:pPr>
            <a:r>
              <a:rPr lang="ro-RO" dirty="0" smtClean="0"/>
              <a:t>– </a:t>
            </a:r>
            <a:r>
              <a:rPr lang="ro-RO" dirty="0"/>
              <a:t>Managerul trebuie să comunice deschis și constant cu </a:t>
            </a:r>
            <a:r>
              <a:rPr lang="ro-RO" dirty="0" smtClean="0"/>
              <a:t>cadrele didactice. </a:t>
            </a:r>
          </a:p>
          <a:p>
            <a:pPr>
              <a:buFontTx/>
              <a:buChar char="-"/>
            </a:pPr>
            <a:r>
              <a:rPr lang="ro-RO" dirty="0" smtClean="0"/>
              <a:t>O </a:t>
            </a:r>
            <a:r>
              <a:rPr lang="ro-RO" dirty="0"/>
              <a:t>comunicare structurată (cu agendă, durată prestabilită, etc) este de preferat unei comunicări informale, având în vedere faptul că fiecare dintre noi este mai înclinat să respecte obiective/sarcini/termene pe care le-a acceptat în scris sau într-un cadru formal.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Deschiderea </a:t>
            </a:r>
            <a:r>
              <a:rPr lang="ro-RO" dirty="0"/>
              <a:t>la ideile tuturor </a:t>
            </a:r>
            <a:r>
              <a:rPr lang="ro-RO" dirty="0" smtClean="0"/>
              <a:t>profesorilor este </a:t>
            </a:r>
            <a:r>
              <a:rPr lang="ro-RO" dirty="0"/>
              <a:t>o calitate a oricărui manager performant, iar facilitarea unei implicări active a fiecărui membru al echipei în cadrul discuțiilor legate de </a:t>
            </a:r>
            <a:r>
              <a:rPr lang="ro-RO" dirty="0" smtClean="0"/>
              <a:t>activitatea scolara </a:t>
            </a:r>
            <a:r>
              <a:rPr lang="ro-RO" dirty="0"/>
              <a:t>poate aduce beneficii importante atingerii și depășirii obiectivelor.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20086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latin typeface="Arial Black" panose="020B0A04020102020204" pitchFamily="34" charset="0"/>
              </a:rPr>
              <a:t>M</a:t>
            </a:r>
            <a:r>
              <a:rPr lang="en-US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o-RO" b="1" dirty="0"/>
              <a:t>Fixarea de obiective clare pentru echipă și organizație</a:t>
            </a:r>
            <a:r>
              <a:rPr lang="ro-RO" dirty="0"/>
              <a:t> </a:t>
            </a: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– </a:t>
            </a:r>
            <a:r>
              <a:rPr lang="ro-RO" dirty="0"/>
              <a:t>Transparența comunicării arată limpezimea gândirii.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profesorii </a:t>
            </a:r>
            <a:r>
              <a:rPr lang="ro-RO" dirty="0"/>
              <a:t>își fac cel mai bine treaba atunci când înțeleg și văd imaginea de ansamblu în care se încadrează eforturile lor.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De </a:t>
            </a:r>
            <a:r>
              <a:rPr lang="ro-RO" dirty="0"/>
              <a:t>aceea, </a:t>
            </a:r>
            <a:r>
              <a:rPr lang="ro-RO" dirty="0" smtClean="0"/>
              <a:t>directorul scolii </a:t>
            </a:r>
            <a:r>
              <a:rPr lang="ro-RO" dirty="0"/>
              <a:t>trebuie să acorde o atenție specială reamintirii în mod regulat a obiectivelor-cheie și monitorizării progresului pe care-l înregistrează echipa.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Este </a:t>
            </a:r>
            <a:r>
              <a:rPr lang="ro-RO" dirty="0"/>
              <a:t>esențial ca fiecare </a:t>
            </a:r>
            <a:r>
              <a:rPr lang="ro-RO" dirty="0" smtClean="0"/>
              <a:t>cadru didactic să </a:t>
            </a:r>
            <a:r>
              <a:rPr lang="ro-RO" dirty="0"/>
              <a:t>poată măsura progresul pe care îl face către îndeplinirea obiectivelor individuale, dar și care este statusul </a:t>
            </a:r>
            <a:r>
              <a:rPr lang="ro-RO" dirty="0" smtClean="0"/>
              <a:t>scolii-ca echipa </a:t>
            </a:r>
            <a:r>
              <a:rPr lang="ro-RO" dirty="0"/>
              <a:t>în ceea ce privește realizarea obiectivelor la care contribuie cu toții.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979003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 dirty="0">
                <a:latin typeface="Arial Black" panose="020B0A04020102020204" pitchFamily="34" charset="0"/>
              </a:rPr>
              <a:t>M</a:t>
            </a:r>
            <a:r>
              <a:rPr lang="en-US" b="1" dirty="0">
                <a:latin typeface="Arial Black" panose="020B0A04020102020204" pitchFamily="34" charset="0"/>
              </a:rPr>
              <a:t>ODALITATI DE DEZVOLTARE A PERSONALITATII MANAGERULUI SCOLAR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o-RO" b="1" dirty="0"/>
              <a:t>Transformarea problemelor în oportunități de </a:t>
            </a:r>
            <a:r>
              <a:rPr lang="ro-RO" b="1" dirty="0" smtClean="0"/>
              <a:t>îmbunătățire</a:t>
            </a:r>
          </a:p>
          <a:p>
            <a:pPr marL="0" indent="0">
              <a:buNone/>
            </a:pPr>
            <a:r>
              <a:rPr lang="ro-RO" dirty="0" smtClean="0"/>
              <a:t>– </a:t>
            </a:r>
            <a:r>
              <a:rPr lang="ro-RO" dirty="0"/>
              <a:t>Activitățile operaționale curente au ca numitor comun, de cele mai multe ori, asigurarea respectării procedurilor implicate de procesele-cheie. </a:t>
            </a:r>
            <a:endParaRPr lang="ro-RO" dirty="0" smtClean="0"/>
          </a:p>
          <a:p>
            <a:pPr>
              <a:buFontTx/>
              <a:buChar char="-"/>
            </a:pPr>
            <a:r>
              <a:rPr lang="ro-RO" dirty="0" smtClean="0"/>
              <a:t>Simplificarea </a:t>
            </a:r>
            <a:r>
              <a:rPr lang="ro-RO" dirty="0"/>
              <a:t>proceselor complexe sau ineficiente cu scopul de a îmbunătăți calitatea </a:t>
            </a:r>
            <a:r>
              <a:rPr lang="ro-RO" dirty="0" smtClean="0"/>
              <a:t>invatamantului este </a:t>
            </a:r>
            <a:r>
              <a:rPr lang="ro-RO" dirty="0"/>
              <a:t>o oportunitate pentru optimizarea resurselor</a:t>
            </a:r>
            <a:r>
              <a:rPr lang="ro-RO" dirty="0" smtClean="0"/>
              <a:t>.</a:t>
            </a:r>
          </a:p>
          <a:p>
            <a:pPr>
              <a:buFontTx/>
              <a:buChar char="-"/>
            </a:pPr>
            <a:r>
              <a:rPr lang="ro-RO" dirty="0" smtClean="0"/>
              <a:t> </a:t>
            </a:r>
            <a:r>
              <a:rPr lang="ro-RO" dirty="0"/>
              <a:t>Echipa va aprecia eforturile depuse de manager pentru îmbunătățirea continuă a proceselor și simplificarea acestora, ori de câte ori acest lucru este posibil.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24003932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80</TotalTime>
  <Words>760</Words>
  <Application>Microsoft Office PowerPoint</Application>
  <PresentationFormat>Widescreen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Algerian</vt:lpstr>
      <vt:lpstr>Arial</vt:lpstr>
      <vt:lpstr>Arial Black</vt:lpstr>
      <vt:lpstr>Tw Cen MT</vt:lpstr>
      <vt:lpstr>Droplet</vt:lpstr>
      <vt:lpstr>A 3.3. Platforma educationala online pentru sprijin  Resurse pentru dezvoltarea unui management instituțional antreprenorial de calitate în școli defavorizate       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</vt:lpstr>
      <vt:lpstr>MODALITATI DE DEZVOLTARE A PERSONALITATII MANAGERULUI SCOLARMODALITATI DE DEZVOLTARE A PERSONALITATII MANAGERULUI SCOLAR</vt:lpstr>
      <vt:lpstr>MODALITATI DE DEZVOLTARE A PERSONALITATII MANAGERULUI SCOLARMODALITATI DE DEZVOLTARE A PERSONALITATII MANAGERULUI SCOLAR</vt:lpstr>
      <vt:lpstr>bibliografie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3.3. Platforma educationala online pentru sprijin  Resurse pentru dezvoltarea unui management instituțional antreprenorial de calitate în școli defavorizate       MODALITATI DE DEZVOLTARE A PERSONALITATII MANAGERULUI SCOLAR</dc:title>
  <dc:creator>Calculator</dc:creator>
  <cp:lastModifiedBy>Calculator</cp:lastModifiedBy>
  <cp:revision>7</cp:revision>
  <dcterms:created xsi:type="dcterms:W3CDTF">2018-09-05T12:22:16Z</dcterms:created>
  <dcterms:modified xsi:type="dcterms:W3CDTF">2018-09-05T13:42:47Z</dcterms:modified>
</cp:coreProperties>
</file>