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0" d="100"/>
          <a:sy n="90" d="100"/>
        </p:scale>
        <p:origin x="16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03/06/2019</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03/06/2019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03/06/2019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03/06/2019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03/06/2019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03/06/2019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03/06/2019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03/06/2019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03/06/2019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03/06/2019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03/06/2019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03/06/2019</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ro-RO" sz="2000" dirty="0">
                <a:latin typeface="Arial" panose="020B0604020202020204" pitchFamily="34" charset="0"/>
                <a:cs typeface="Arial" panose="020B0604020202020204" pitchFamily="34" charset="0"/>
              </a:rPr>
              <a:t>A 3.3. Platforma educationala online pentru sprijin </a:t>
            </a:r>
            <a:br>
              <a:rPr lang="ro-RO" sz="2000" dirty="0">
                <a:latin typeface="Arial" panose="020B0604020202020204" pitchFamily="34" charset="0"/>
                <a:cs typeface="Arial" panose="020B0604020202020204" pitchFamily="34" charset="0"/>
              </a:rPr>
            </a:br>
            <a:r>
              <a:rPr lang="en-US" sz="2000" dirty="0" err="1">
                <a:latin typeface="Arial" panose="020B0604020202020204" pitchFamily="34" charset="0"/>
                <a:cs typeface="Arial" panose="020B0604020202020204" pitchFamily="34" charset="0"/>
              </a:rPr>
              <a:t>Resurse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pentru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dezvoltarea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unui</a:t>
            </a:r>
            <a:r>
              <a:rPr lang="en-US" sz="2000" dirty="0">
                <a:latin typeface="Arial" panose="020B0604020202020204" pitchFamily="34" charset="0"/>
                <a:cs typeface="Arial" panose="020B0604020202020204" pitchFamily="34" charset="0"/>
              </a:rPr>
              <a:t> management </a:t>
            </a:r>
            <a:r>
              <a:rPr lang="en-US" sz="2000" dirty="0" err="1">
                <a:latin typeface="Arial" panose="020B0604020202020204" pitchFamily="34" charset="0"/>
                <a:cs typeface="Arial" panose="020B0604020202020204" pitchFamily="34" charset="0"/>
              </a:rPr>
              <a:t>instituțional</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antreprenorial</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calitate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în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școli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defavorizate</a:t>
            </a:r>
            <a:br>
              <a:rPr lang="ro-RO" sz="2000" dirty="0">
                <a:latin typeface="Arial" panose="020B0604020202020204" pitchFamily="34" charset="0"/>
                <a:cs typeface="Arial" panose="020B0604020202020204" pitchFamily="34" charset="0"/>
              </a:rPr>
            </a:br>
            <a:br>
              <a:rPr lang="ro-RO" dirty="0">
                <a:latin typeface="Arial" panose="020B0604020202020204" pitchFamily="34" charset="0"/>
                <a:cs typeface="Arial" panose="020B0604020202020204" pitchFamily="34" charset="0"/>
              </a:rPr>
            </a:br>
            <a:r>
              <a:rPr lang="ro-RO" dirty="0">
                <a:solidFill>
                  <a:srgbClr val="FF0000"/>
                </a:solidFill>
                <a:latin typeface="Algerian" panose="04020705040A02060702" pitchFamily="82" charset="0"/>
                <a:cs typeface="Arial" panose="020B0604020202020204" pitchFamily="34" charset="0"/>
              </a:rPr>
              <a:t>liderul in educatie</a:t>
            </a:r>
            <a:endParaRPr lang="ro-RO" dirty="0">
              <a:solidFill>
                <a:srgbClr val="FF0000"/>
              </a:solidFill>
              <a:latin typeface="Algerian" panose="04020705040A02060702" pitchFamily="82" charset="0"/>
            </a:endParaRPr>
          </a:p>
        </p:txBody>
      </p:sp>
    </p:spTree>
    <p:extLst>
      <p:ext uri="{BB962C8B-B14F-4D97-AF65-F5344CB8AC3E}">
        <p14:creationId xmlns:p14="http://schemas.microsoft.com/office/powerpoint/2010/main" val="2134373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LIDERUL IN EDUCATIE</a:t>
            </a:r>
          </a:p>
        </p:txBody>
      </p:sp>
      <p:sp>
        <p:nvSpPr>
          <p:cNvPr id="3" name="Content Placeholder 2"/>
          <p:cNvSpPr>
            <a:spLocks noGrp="1"/>
          </p:cNvSpPr>
          <p:nvPr>
            <p:ph idx="1"/>
          </p:nvPr>
        </p:nvSpPr>
        <p:spPr/>
        <p:txBody>
          <a:bodyPr/>
          <a:lstStyle/>
          <a:p>
            <a:pPr marL="45720" indent="0" fontAlgn="base">
              <a:buNone/>
            </a:pPr>
            <a:r>
              <a:rPr lang="ro-RO" b="1" dirty="0">
                <a:solidFill>
                  <a:schemeClr val="tx1"/>
                </a:solidFill>
              </a:rPr>
              <a:t>Premise generale</a:t>
            </a:r>
            <a:endParaRPr lang="ro-RO" dirty="0">
              <a:solidFill>
                <a:schemeClr val="tx1"/>
              </a:solidFill>
            </a:endParaRPr>
          </a:p>
          <a:p>
            <a:pPr lvl="0" fontAlgn="base"/>
            <a:r>
              <a:rPr lang="ro-RO" dirty="0">
                <a:solidFill>
                  <a:schemeClr val="tx1"/>
                </a:solidFill>
              </a:rPr>
              <a:t>Stilul de conducere </a:t>
            </a:r>
            <a:r>
              <a:rPr lang="ro-RO" dirty="0"/>
              <a:t>al directorului de scoala este in stransa legatura cu stabilitatea angajatilor la locul de munca si cu satisfactia la locul de munca.</a:t>
            </a:r>
          </a:p>
          <a:p>
            <a:pPr lvl="0" fontAlgn="base"/>
            <a:r>
              <a:rPr lang="ro-RO" dirty="0">
                <a:solidFill>
                  <a:schemeClr val="tx1"/>
                </a:solidFill>
              </a:rPr>
              <a:t>Eficienta si gradul de implicare </a:t>
            </a:r>
            <a:r>
              <a:rPr lang="ro-RO" dirty="0"/>
              <a:t>sunt dependente de managementul relatiilor dintre cadrele didactice.</a:t>
            </a:r>
          </a:p>
          <a:p>
            <a:pPr lvl="0" fontAlgn="base"/>
            <a:r>
              <a:rPr lang="ro-RO" dirty="0"/>
              <a:t>Disponibilitatea angajatilor de a se angaja in alte roluri sau in sarcini noi creste o data cu satisfactia acestora fata de management si lideri.</a:t>
            </a:r>
          </a:p>
          <a:p>
            <a:endParaRPr lang="ro-RO" dirty="0"/>
          </a:p>
        </p:txBody>
      </p:sp>
    </p:spTree>
    <p:extLst>
      <p:ext uri="{BB962C8B-B14F-4D97-AF65-F5344CB8AC3E}">
        <p14:creationId xmlns:p14="http://schemas.microsoft.com/office/powerpoint/2010/main" val="1144557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LIDERUL IN EDUCATIE</a:t>
            </a:r>
          </a:p>
        </p:txBody>
      </p:sp>
      <p:sp>
        <p:nvSpPr>
          <p:cNvPr id="3" name="Content Placeholder 2"/>
          <p:cNvSpPr>
            <a:spLocks noGrp="1"/>
          </p:cNvSpPr>
          <p:nvPr>
            <p:ph idx="1"/>
          </p:nvPr>
        </p:nvSpPr>
        <p:spPr/>
        <p:txBody>
          <a:bodyPr>
            <a:normAutofit lnSpcReduction="10000"/>
          </a:bodyPr>
          <a:lstStyle/>
          <a:p>
            <a:pPr marL="45720" indent="0" fontAlgn="base">
              <a:buNone/>
            </a:pPr>
            <a:r>
              <a:rPr lang="ro-RO" b="1" u="sng" dirty="0">
                <a:solidFill>
                  <a:schemeClr val="tx1"/>
                </a:solidFill>
              </a:rPr>
              <a:t>Ce este leadership-ul transformational?</a:t>
            </a:r>
          </a:p>
          <a:p>
            <a:pPr fontAlgn="base"/>
            <a:r>
              <a:rPr lang="ro-RO" dirty="0"/>
              <a:t>Asa cum ii spune numele, oamenii se transforma cu astfel de lideri, cei condusi sunt educati in spiritul unor valori astfel incat sa se scoata „tot ce este mai bun” din ei.</a:t>
            </a:r>
          </a:p>
          <a:p>
            <a:pPr fontAlgn="base"/>
            <a:r>
              <a:rPr lang="ro-RO" b="1" dirty="0">
                <a:solidFill>
                  <a:schemeClr val="tx1"/>
                </a:solidFill>
              </a:rPr>
              <a:t>Leadership-ul transformational </a:t>
            </a:r>
            <a:r>
              <a:rPr lang="ro-RO" dirty="0"/>
              <a:t>este o abordare de conducere care creeaza schimbari valoroase si pozitive de valoare in cei condusi. </a:t>
            </a:r>
          </a:p>
          <a:p>
            <a:pPr fontAlgn="base"/>
            <a:r>
              <a:rPr lang="ro-RO" dirty="0"/>
              <a:t>Un </a:t>
            </a:r>
            <a:r>
              <a:rPr lang="ro-RO" b="1" dirty="0">
                <a:solidFill>
                  <a:schemeClr val="tx1"/>
                </a:solidFill>
              </a:rPr>
              <a:t>lider transformational se concentreaza pe “transformarea” celorlalti </a:t>
            </a:r>
            <a:r>
              <a:rPr lang="ro-RO" dirty="0"/>
              <a:t>pentru a se ajuta intre ei, pentru a se sustine reciproc, sa creeze un grup in care domina incurajarile, armonia relationala si sustinerea organizatiei ca intreg. </a:t>
            </a:r>
          </a:p>
          <a:p>
            <a:pPr fontAlgn="base"/>
            <a:r>
              <a:rPr lang="ro-RO" dirty="0"/>
              <a:t>Liderul dezvolta motivatia, moralul si performanta grupului pe care il coordoneaza (in educatie cadrele didactice si elevii).</a:t>
            </a:r>
          </a:p>
          <a:p>
            <a:endParaRPr lang="ro-RO" dirty="0"/>
          </a:p>
        </p:txBody>
      </p:sp>
    </p:spTree>
    <p:extLst>
      <p:ext uri="{BB962C8B-B14F-4D97-AF65-F5344CB8AC3E}">
        <p14:creationId xmlns:p14="http://schemas.microsoft.com/office/powerpoint/2010/main" val="1850925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LIDERUL IN EDUCATIE</a:t>
            </a:r>
          </a:p>
        </p:txBody>
      </p:sp>
      <p:sp>
        <p:nvSpPr>
          <p:cNvPr id="3" name="Content Placeholder 2"/>
          <p:cNvSpPr>
            <a:spLocks noGrp="1"/>
          </p:cNvSpPr>
          <p:nvPr>
            <p:ph idx="1"/>
          </p:nvPr>
        </p:nvSpPr>
        <p:spPr/>
        <p:txBody>
          <a:bodyPr/>
          <a:lstStyle/>
          <a:p>
            <a:pPr marL="45720" indent="0">
              <a:buNone/>
            </a:pPr>
            <a:r>
              <a:rPr lang="ro-RO" b="1" dirty="0">
                <a:solidFill>
                  <a:schemeClr val="tx1"/>
                </a:solidFill>
              </a:rPr>
              <a:t>Prin leadership transformational cei condusi sunt</a:t>
            </a:r>
            <a:r>
              <a:rPr lang="ro-RO" dirty="0"/>
              <a:t>:</a:t>
            </a:r>
          </a:p>
          <a:p>
            <a:r>
              <a:rPr lang="ro-RO" dirty="0"/>
              <a:t> tratati cu respect si incredere, </a:t>
            </a:r>
          </a:p>
          <a:p>
            <a:r>
              <a:rPr lang="ro-RO" dirty="0"/>
              <a:t>sunt consiliati si incitati sa actioneze in conformitate cu trebuintele superioare ale omului (de stima, estetice, de autodepasire si autorealizare) sa actioneze pentru interesului comun si nu a celui personal, </a:t>
            </a:r>
          </a:p>
          <a:p>
            <a:r>
              <a:rPr lang="ro-RO" dirty="0"/>
              <a:t>sunt provocati permanent sa se autodepaseasca, </a:t>
            </a:r>
          </a:p>
          <a:p>
            <a:r>
              <a:rPr lang="ro-RO" dirty="0"/>
              <a:t>le este stimulata dorinta de succes.</a:t>
            </a:r>
          </a:p>
          <a:p>
            <a:endParaRPr lang="ro-RO" dirty="0"/>
          </a:p>
        </p:txBody>
      </p:sp>
    </p:spTree>
    <p:extLst>
      <p:ext uri="{BB962C8B-B14F-4D97-AF65-F5344CB8AC3E}">
        <p14:creationId xmlns:p14="http://schemas.microsoft.com/office/powerpoint/2010/main" val="1201573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LIDERUL IN EDUCATIE</a:t>
            </a:r>
          </a:p>
        </p:txBody>
      </p:sp>
      <p:sp>
        <p:nvSpPr>
          <p:cNvPr id="3" name="Content Placeholder 2"/>
          <p:cNvSpPr>
            <a:spLocks noGrp="1"/>
          </p:cNvSpPr>
          <p:nvPr>
            <p:ph idx="1"/>
          </p:nvPr>
        </p:nvSpPr>
        <p:spPr/>
        <p:txBody>
          <a:bodyPr/>
          <a:lstStyle/>
          <a:p>
            <a:pPr fontAlgn="base"/>
            <a:r>
              <a:rPr lang="ro-RO" dirty="0"/>
              <a:t>La o extrema se poate ajunge pana acolo incat </a:t>
            </a:r>
            <a:r>
              <a:rPr lang="ro-RO" dirty="0">
                <a:solidFill>
                  <a:schemeClr val="tx1"/>
                </a:solidFill>
              </a:rPr>
              <a:t>demersul liderului transformational poate fi considerat ca o completare a educatiei, </a:t>
            </a:r>
            <a:r>
              <a:rPr lang="ro-RO" dirty="0"/>
              <a:t>realizata intr-o maniera directa si activa in viata profesionala sau cea sociala. </a:t>
            </a:r>
          </a:p>
          <a:p>
            <a:pPr fontAlgn="base"/>
            <a:r>
              <a:rPr lang="ro-RO" dirty="0"/>
              <a:t>La celalat pol putem avea pur si simplu oameni care reusesc sa convinga ca viziunea lor de a face lucrurile este cea corecta si cel putin pentru timp scurt sunt urmati neconditionat. </a:t>
            </a:r>
          </a:p>
          <a:p>
            <a:pPr fontAlgn="base"/>
            <a:r>
              <a:rPr lang="ro-RO" dirty="0"/>
              <a:t>Din acest punct de vedere liderii transformationali sunt interesati atat de obiectiv cat si de „spiritul” oamenilor care actioneaza pentru atingerea acelui obiectiv.</a:t>
            </a:r>
          </a:p>
          <a:p>
            <a:pPr fontAlgn="base"/>
            <a:r>
              <a:rPr lang="ro-RO" dirty="0"/>
              <a:t>La nivel organizational</a:t>
            </a:r>
            <a:r>
              <a:rPr lang="ro-RO" b="1" dirty="0">
                <a:solidFill>
                  <a:schemeClr val="tx1"/>
                </a:solidFill>
              </a:rPr>
              <a:t>, liderul identifica nevoia de schimbare, creaza o viziune pentru a orienta schimbarea prin inspiratie si efectueaza schimbarea prin intermediul devotamentului membrilor grupului.</a:t>
            </a:r>
          </a:p>
          <a:p>
            <a:endParaRPr lang="ro-RO" dirty="0"/>
          </a:p>
        </p:txBody>
      </p:sp>
    </p:spTree>
    <p:extLst>
      <p:ext uri="{BB962C8B-B14F-4D97-AF65-F5344CB8AC3E}">
        <p14:creationId xmlns:p14="http://schemas.microsoft.com/office/powerpoint/2010/main" val="2907997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LIDERUL IN EDUCATIE</a:t>
            </a:r>
          </a:p>
        </p:txBody>
      </p:sp>
      <p:sp>
        <p:nvSpPr>
          <p:cNvPr id="3" name="Content Placeholder 2"/>
          <p:cNvSpPr>
            <a:spLocks noGrp="1"/>
          </p:cNvSpPr>
          <p:nvPr>
            <p:ph idx="1"/>
          </p:nvPr>
        </p:nvSpPr>
        <p:spPr/>
        <p:txBody>
          <a:bodyPr>
            <a:normAutofit lnSpcReduction="10000"/>
          </a:bodyPr>
          <a:lstStyle/>
          <a:p>
            <a:pPr fontAlgn="base"/>
            <a:r>
              <a:rPr lang="ro-RO" dirty="0"/>
              <a:t>Varietatea mare a lucrarilor despre </a:t>
            </a:r>
            <a:r>
              <a:rPr lang="ro-RO" b="1" dirty="0">
                <a:solidFill>
                  <a:schemeClr val="tx1"/>
                </a:solidFill>
              </a:rPr>
              <a:t>leadership-ul motivational , plicabile si in educatie, </a:t>
            </a:r>
            <a:r>
              <a:rPr lang="ro-RO" dirty="0"/>
              <a:t>distinge patru elemente ale acestuia:</a:t>
            </a:r>
          </a:p>
          <a:p>
            <a:pPr marL="45720" indent="0" fontAlgn="base">
              <a:buNone/>
            </a:pPr>
            <a:r>
              <a:rPr lang="ro-RO" b="1" i="1" dirty="0">
                <a:solidFill>
                  <a:schemeClr val="tx1"/>
                </a:solidFill>
              </a:rPr>
              <a:t>Consideratia individualizata</a:t>
            </a:r>
            <a:r>
              <a:rPr lang="ro-RO" dirty="0"/>
              <a:t> se refera la gradul de atentie pe care liderul o acorda nevoilor fiecarui membru al grupului. </a:t>
            </a:r>
          </a:p>
          <a:p>
            <a:pPr fontAlgn="base"/>
            <a:r>
              <a:rPr lang="ro-RO" dirty="0"/>
              <a:t>Dorintele si nevoile individuale ale acestora sunt respectate, liderul este empatic si ofera sprijin, mentine caile de comunicare deschise in dublu sens si construieste provocari pentru membrii grupului. Aceasta caracteristica valorifica de asemenea contributia individuala pe care fiecare membru o poate avea asupra echipei, diferentele sunt acceptate. </a:t>
            </a:r>
          </a:p>
          <a:p>
            <a:pPr fontAlgn="base"/>
            <a:r>
              <a:rPr lang="ro-RO" dirty="0"/>
              <a:t>Liderul este considerat a fi un bun ascultator, din perspectiva interactiunilor personalizate. Membrii au vointa si aspiratie catre dezvoltare proprie, catre nivele tot mai ridicate de potential si sunt motivati intrinsec in realizarea sarcinilor.</a:t>
            </a:r>
          </a:p>
          <a:p>
            <a:endParaRPr lang="ro-RO" dirty="0"/>
          </a:p>
        </p:txBody>
      </p:sp>
    </p:spTree>
    <p:extLst>
      <p:ext uri="{BB962C8B-B14F-4D97-AF65-F5344CB8AC3E}">
        <p14:creationId xmlns:p14="http://schemas.microsoft.com/office/powerpoint/2010/main" val="23420677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LIDERUL IN EDUCATIE</a:t>
            </a:r>
          </a:p>
        </p:txBody>
      </p:sp>
      <p:sp>
        <p:nvSpPr>
          <p:cNvPr id="3" name="Content Placeholder 2"/>
          <p:cNvSpPr>
            <a:spLocks noGrp="1"/>
          </p:cNvSpPr>
          <p:nvPr>
            <p:ph idx="1"/>
          </p:nvPr>
        </p:nvSpPr>
        <p:spPr/>
        <p:txBody>
          <a:bodyPr/>
          <a:lstStyle/>
          <a:p>
            <a:pPr marL="45720" indent="0">
              <a:buNone/>
            </a:pPr>
            <a:r>
              <a:rPr lang="ro-RO" b="1" i="1" dirty="0">
                <a:solidFill>
                  <a:schemeClr val="tx1"/>
                </a:solidFill>
              </a:rPr>
              <a:t>Stimularea intelectuala</a:t>
            </a:r>
            <a:r>
              <a:rPr lang="ro-RO" dirty="0"/>
              <a:t> descrie gradul in care liderul contesta presupunerile si pune accentul pe esential, isi asuma riscuri si solicita ideile membrilor grupului, stimuland si incurajand creativitatea. Invatarea si gandirea independenta sunt valorificate si dezvoltate, iar situatiile neasteptate sunt vazute ca oportunitati de invatare. </a:t>
            </a:r>
          </a:p>
          <a:p>
            <a:r>
              <a:rPr lang="ro-RO" dirty="0"/>
              <a:t>Liderul creeaza el insusi oportunitati de invatare, stimuleza si incurajeaza rezolvarea de probleme. </a:t>
            </a:r>
          </a:p>
          <a:p>
            <a:r>
              <a:rPr lang="ro-RO" dirty="0"/>
              <a:t>Membrii grupului sunt incurajati sa puna intrebari, sa se gandeasca la probleme vechi intr-un mod nou si sa gaseasca modalitati mai eficiente de a-si indeplini sarcinile.</a:t>
            </a:r>
          </a:p>
          <a:p>
            <a:endParaRPr lang="ro-RO" dirty="0"/>
          </a:p>
        </p:txBody>
      </p:sp>
    </p:spTree>
    <p:extLst>
      <p:ext uri="{BB962C8B-B14F-4D97-AF65-F5344CB8AC3E}">
        <p14:creationId xmlns:p14="http://schemas.microsoft.com/office/powerpoint/2010/main" val="3618214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6480" y="570963"/>
            <a:ext cx="9875520" cy="1356360"/>
          </a:xfrm>
        </p:spPr>
        <p:txBody>
          <a:bodyPr/>
          <a:lstStyle/>
          <a:p>
            <a:r>
              <a:rPr lang="ro-RO" dirty="0"/>
              <a:t>LIDERUL IN EDUCATIE</a:t>
            </a:r>
          </a:p>
        </p:txBody>
      </p:sp>
      <p:sp>
        <p:nvSpPr>
          <p:cNvPr id="3" name="Content Placeholder 2"/>
          <p:cNvSpPr>
            <a:spLocks noGrp="1"/>
          </p:cNvSpPr>
          <p:nvPr>
            <p:ph idx="1"/>
          </p:nvPr>
        </p:nvSpPr>
        <p:spPr/>
        <p:txBody>
          <a:bodyPr>
            <a:normAutofit lnSpcReduction="10000"/>
          </a:bodyPr>
          <a:lstStyle/>
          <a:p>
            <a:pPr marL="45720" indent="0">
              <a:buNone/>
            </a:pPr>
            <a:r>
              <a:rPr lang="ro-RO" b="1" i="1" dirty="0">
                <a:solidFill>
                  <a:schemeClr val="tx1"/>
                </a:solidFill>
              </a:rPr>
              <a:t>Motivatia inspirationala</a:t>
            </a:r>
            <a:r>
              <a:rPr lang="ro-RO" dirty="0"/>
              <a:t> se refera la abilitatea liderului de a crea si impartasi o viziune atragatoare care inspira membrii grupului. </a:t>
            </a:r>
          </a:p>
          <a:p>
            <a:r>
              <a:rPr lang="ro-RO" dirty="0"/>
              <a:t>Liderul provoaca membrii grupului stabilind standarde ridicate, transmite optimism referitor la obiectivele de viitor si ofera un scop sarcinilor in derulare. </a:t>
            </a:r>
          </a:p>
          <a:p>
            <a:r>
              <a:rPr lang="ro-RO" dirty="0"/>
              <a:t>In acelasi timp, schimbarile din interiorul organizatiei sunt vazute cu entuziasm in functie de semnificatia pe care o dobandesc ca indicatori ai progresului. </a:t>
            </a:r>
          </a:p>
          <a:p>
            <a:r>
              <a:rPr lang="ro-RO" dirty="0"/>
              <a:t>Membrii grupului trebuie sa aiba si sa fie convinsi de scopuri pentru a fi motivati sa actioneze. Scopurile si semnificatiile furnizeaza energia care impinge grupul spre evolutie. </a:t>
            </a:r>
          </a:p>
          <a:p>
            <a:r>
              <a:rPr lang="ro-RO" dirty="0"/>
              <a:t>Liderul nu ofera explicatii , ci creeaza intelesuri si semnificatii la nivelul intregii organizatii, ofera exemple de „cum trebuie interpretate” informatiile. </a:t>
            </a:r>
          </a:p>
        </p:txBody>
      </p:sp>
    </p:spTree>
    <p:extLst>
      <p:ext uri="{BB962C8B-B14F-4D97-AF65-F5344CB8AC3E}">
        <p14:creationId xmlns:p14="http://schemas.microsoft.com/office/powerpoint/2010/main" val="1011452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LIDERUL IN EDUCATIE</a:t>
            </a:r>
          </a:p>
        </p:txBody>
      </p:sp>
      <p:sp>
        <p:nvSpPr>
          <p:cNvPr id="3" name="Content Placeholder 2"/>
          <p:cNvSpPr>
            <a:spLocks noGrp="1"/>
          </p:cNvSpPr>
          <p:nvPr>
            <p:ph idx="1"/>
          </p:nvPr>
        </p:nvSpPr>
        <p:spPr/>
        <p:txBody>
          <a:bodyPr/>
          <a:lstStyle/>
          <a:p>
            <a:pPr marL="45720" indent="0">
              <a:buNone/>
            </a:pPr>
            <a:r>
              <a:rPr lang="ro-RO" b="1" i="1" dirty="0">
                <a:solidFill>
                  <a:schemeClr val="tx1"/>
                </a:solidFill>
              </a:rPr>
              <a:t>Influenta idealizata</a:t>
            </a:r>
            <a:r>
              <a:rPr lang="ro-RO" b="1" i="1" dirty="0"/>
              <a:t> </a:t>
            </a:r>
            <a:r>
              <a:rPr lang="ro-RO" dirty="0"/>
              <a:t>ofera un model pentru un comportament ce implica standarde morale si etice ridicate, insufla admiratie. </a:t>
            </a:r>
          </a:p>
          <a:p>
            <a:r>
              <a:rPr lang="ro-RO" dirty="0"/>
              <a:t>Liderul stie sa ofere incredere si sa obtina incredere. </a:t>
            </a:r>
          </a:p>
          <a:p>
            <a:r>
              <a:rPr lang="ro-RO" dirty="0"/>
              <a:t>Liderul actioneaza in directii care il transforma intr-un model, este previzibil in asteptari si nu isi schimba parerile peste noapte. </a:t>
            </a:r>
          </a:p>
          <a:p>
            <a:r>
              <a:rPr lang="ro-RO" dirty="0"/>
              <a:t>Membrii grupului cauta sa se identifice cu liderul, il descriu in termeni care implica persistenta si determinare.</a:t>
            </a:r>
          </a:p>
          <a:p>
            <a:endParaRPr lang="ro-RO" dirty="0"/>
          </a:p>
        </p:txBody>
      </p:sp>
    </p:spTree>
    <p:extLst>
      <p:ext uri="{BB962C8B-B14F-4D97-AF65-F5344CB8AC3E}">
        <p14:creationId xmlns:p14="http://schemas.microsoft.com/office/powerpoint/2010/main" val="599431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LIDERUL IN EDUCATIE</a:t>
            </a:r>
          </a:p>
        </p:txBody>
      </p:sp>
      <p:sp>
        <p:nvSpPr>
          <p:cNvPr id="3" name="Content Placeholder 2"/>
          <p:cNvSpPr>
            <a:spLocks noGrp="1"/>
          </p:cNvSpPr>
          <p:nvPr>
            <p:ph idx="1"/>
          </p:nvPr>
        </p:nvSpPr>
        <p:spPr/>
        <p:txBody>
          <a:bodyPr/>
          <a:lstStyle/>
          <a:p>
            <a:pPr marL="45720" indent="0" fontAlgn="base">
              <a:buNone/>
            </a:pPr>
            <a:r>
              <a:rPr lang="ro-RO" b="1" u="sng" dirty="0">
                <a:solidFill>
                  <a:schemeClr val="tx1"/>
                </a:solidFill>
              </a:rPr>
              <a:t>Caracteristicile liderului transformational</a:t>
            </a:r>
            <a:endParaRPr lang="ro-RO" u="sng" dirty="0">
              <a:solidFill>
                <a:schemeClr val="tx1"/>
              </a:solidFill>
            </a:endParaRPr>
          </a:p>
          <a:p>
            <a:pPr marL="45720" indent="0" fontAlgn="base">
              <a:buNone/>
            </a:pPr>
            <a:r>
              <a:rPr lang="ro-RO" b="1" i="1" dirty="0">
                <a:solidFill>
                  <a:schemeClr val="tx1"/>
                </a:solidFill>
              </a:rPr>
              <a:t>Orientare catre exterior</a:t>
            </a:r>
            <a:endParaRPr lang="ro-RO" dirty="0">
              <a:solidFill>
                <a:schemeClr val="tx1"/>
              </a:solidFill>
            </a:endParaRPr>
          </a:p>
          <a:p>
            <a:pPr lvl="0" fontAlgn="base"/>
            <a:r>
              <a:rPr lang="ro-RO" dirty="0"/>
              <a:t>Ofera feedback pozitiv cu fiecare ocazie, este disponibil si vizibil in interiorul organizatiei, recunoaste si apreciaza efortul.</a:t>
            </a:r>
          </a:p>
          <a:p>
            <a:pPr lvl="0" fontAlgn="base"/>
            <a:r>
              <a:rPr lang="ro-RO" dirty="0"/>
              <a:t>Conduce prin puterea exemplului si este proactiv in perioadele de schimbare.</a:t>
            </a:r>
          </a:p>
          <a:p>
            <a:pPr lvl="0" fontAlgn="base"/>
            <a:r>
              <a:rPr lang="ro-RO" dirty="0"/>
              <a:t>Isi construieste autoritatea.</a:t>
            </a:r>
          </a:p>
          <a:p>
            <a:pPr lvl="0" fontAlgn="base"/>
            <a:r>
              <a:rPr lang="ro-RO" dirty="0"/>
              <a:t>Este carismatic.</a:t>
            </a:r>
          </a:p>
          <a:p>
            <a:pPr lvl="0" fontAlgn="base"/>
            <a:r>
              <a:rPr lang="ro-RO" dirty="0"/>
              <a:t>Intelege motivele din spatele rezistentei la schimbare.</a:t>
            </a:r>
          </a:p>
          <a:p>
            <a:endParaRPr lang="ro-RO" dirty="0"/>
          </a:p>
        </p:txBody>
      </p:sp>
    </p:spTree>
    <p:extLst>
      <p:ext uri="{BB962C8B-B14F-4D97-AF65-F5344CB8AC3E}">
        <p14:creationId xmlns:p14="http://schemas.microsoft.com/office/powerpoint/2010/main" val="11041036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8764" y="596721"/>
            <a:ext cx="9875520" cy="1356360"/>
          </a:xfrm>
        </p:spPr>
        <p:txBody>
          <a:bodyPr/>
          <a:lstStyle/>
          <a:p>
            <a:r>
              <a:rPr lang="ro-RO" dirty="0"/>
              <a:t>LIDERUL IN EDUCATIE</a:t>
            </a:r>
          </a:p>
        </p:txBody>
      </p:sp>
      <p:sp>
        <p:nvSpPr>
          <p:cNvPr id="3" name="Content Placeholder 2"/>
          <p:cNvSpPr>
            <a:spLocks noGrp="1"/>
          </p:cNvSpPr>
          <p:nvPr>
            <p:ph idx="1"/>
          </p:nvPr>
        </p:nvSpPr>
        <p:spPr/>
        <p:txBody>
          <a:bodyPr/>
          <a:lstStyle/>
          <a:p>
            <a:pPr marL="45720" indent="0" fontAlgn="base">
              <a:buNone/>
            </a:pPr>
            <a:r>
              <a:rPr lang="ro-RO" b="1" i="1" u="sng" dirty="0">
                <a:solidFill>
                  <a:schemeClr val="tx1"/>
                </a:solidFill>
              </a:rPr>
              <a:t>Comunicare – inspiratie</a:t>
            </a:r>
            <a:endParaRPr lang="ro-RO" u="sng" dirty="0">
              <a:solidFill>
                <a:schemeClr val="tx1"/>
              </a:solidFill>
            </a:endParaRPr>
          </a:p>
          <a:p>
            <a:pPr lvl="0" fontAlgn="base"/>
            <a:r>
              <a:rPr lang="ro-RO" dirty="0"/>
              <a:t>Este asertiv sau flexibil in functie de situatie.</a:t>
            </a:r>
          </a:p>
          <a:p>
            <a:pPr lvl="0" fontAlgn="base"/>
            <a:r>
              <a:rPr lang="ro-RO" dirty="0"/>
              <a:t>Transpune viziunea in obiective realizabile.</a:t>
            </a:r>
          </a:p>
          <a:p>
            <a:pPr lvl="0" fontAlgn="base"/>
            <a:r>
              <a:rPr lang="ro-RO" dirty="0"/>
              <a:t>Este energic, optimist.</a:t>
            </a:r>
          </a:p>
          <a:p>
            <a:pPr lvl="0" fontAlgn="base"/>
            <a:r>
              <a:rPr lang="ro-RO" dirty="0"/>
              <a:t>Isi asuma responsabilitatea neindeplinirii obiectivelor si reflecta asupra a noi procedee de realizare a acestora.</a:t>
            </a:r>
          </a:p>
          <a:p>
            <a:endParaRPr lang="ro-RO" dirty="0"/>
          </a:p>
        </p:txBody>
      </p:sp>
    </p:spTree>
    <p:extLst>
      <p:ext uri="{BB962C8B-B14F-4D97-AF65-F5344CB8AC3E}">
        <p14:creationId xmlns:p14="http://schemas.microsoft.com/office/powerpoint/2010/main" val="3972212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LIDERUL IN EDUCATIE</a:t>
            </a:r>
          </a:p>
        </p:txBody>
      </p:sp>
      <p:sp>
        <p:nvSpPr>
          <p:cNvPr id="3" name="Content Placeholder 2"/>
          <p:cNvSpPr>
            <a:spLocks noGrp="1"/>
          </p:cNvSpPr>
          <p:nvPr>
            <p:ph idx="1"/>
          </p:nvPr>
        </p:nvSpPr>
        <p:spPr/>
        <p:txBody>
          <a:bodyPr>
            <a:normAutofit lnSpcReduction="10000"/>
          </a:bodyPr>
          <a:lstStyle/>
          <a:p>
            <a:pPr marL="45720" indent="0" algn="ctr">
              <a:buNone/>
            </a:pPr>
            <a:r>
              <a:rPr lang="ro-RO" b="1" dirty="0">
                <a:solidFill>
                  <a:schemeClr val="tx1"/>
                </a:solidFill>
                <a:latin typeface="Algerian" panose="04020705040A02060702" pitchFamily="82" charset="0"/>
              </a:rPr>
              <a:t>DIFERENTE INTRE LIDER SI MANAGER</a:t>
            </a:r>
            <a:endParaRPr lang="ro-RO" dirty="0">
              <a:solidFill>
                <a:schemeClr val="tx1"/>
              </a:solidFill>
              <a:latin typeface="Algerian" panose="04020705040A02060702" pitchFamily="82" charset="0"/>
            </a:endParaRPr>
          </a:p>
          <a:p>
            <a:endParaRPr lang="ro-RO" dirty="0"/>
          </a:p>
          <a:p>
            <a:pPr marL="45720" indent="0">
              <a:buNone/>
            </a:pPr>
            <a:r>
              <a:rPr lang="ro-RO" b="1" dirty="0">
                <a:solidFill>
                  <a:schemeClr val="tx1"/>
                </a:solidFill>
                <a:latin typeface="Algerian" panose="04020705040A02060702" pitchFamily="82" charset="0"/>
              </a:rPr>
              <a:t>Din punct de vedere al  VIZIUNII</a:t>
            </a:r>
          </a:p>
          <a:p>
            <a:pPr marL="45720" indent="0">
              <a:buNone/>
            </a:pPr>
            <a:r>
              <a:rPr lang="ro-RO" b="1" dirty="0">
                <a:solidFill>
                  <a:schemeClr val="tx1"/>
                </a:solidFill>
              </a:rPr>
              <a:t>Managerul:</a:t>
            </a:r>
          </a:p>
          <a:p>
            <a:pPr marL="45720" indent="0">
              <a:buNone/>
            </a:pPr>
            <a:br>
              <a:rPr lang="ro-RO" dirty="0"/>
            </a:br>
            <a:r>
              <a:rPr lang="ro-RO" dirty="0"/>
              <a:t>Face lucrurile cum trebuie</a:t>
            </a:r>
            <a:br>
              <a:rPr lang="ro-RO" dirty="0"/>
            </a:br>
            <a:r>
              <a:rPr lang="ro-RO" dirty="0"/>
              <a:t>Se concentrează asupra prezentului, asupra rezultatelor pe termen scurt și asupra direcției generale de acțiune</a:t>
            </a:r>
            <a:br>
              <a:rPr lang="ro-RO" dirty="0"/>
            </a:br>
            <a:r>
              <a:rPr lang="ro-RO" dirty="0"/>
              <a:t>Caută ordinea</a:t>
            </a:r>
            <a:br>
              <a:rPr lang="ro-RO" dirty="0"/>
            </a:br>
            <a:r>
              <a:rPr lang="ro-RO" dirty="0"/>
              <a:t>Limitează riscurile</a:t>
            </a:r>
            <a:br>
              <a:rPr lang="ro-RO" dirty="0"/>
            </a:br>
            <a:r>
              <a:rPr lang="ro-RO" dirty="0"/>
              <a:t>Apelează mai mult la rațiune decât la memorie</a:t>
            </a:r>
          </a:p>
          <a:p>
            <a:endParaRPr lang="ro-RO" dirty="0"/>
          </a:p>
        </p:txBody>
      </p:sp>
    </p:spTree>
    <p:extLst>
      <p:ext uri="{BB962C8B-B14F-4D97-AF65-F5344CB8AC3E}">
        <p14:creationId xmlns:p14="http://schemas.microsoft.com/office/powerpoint/2010/main" val="1680235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LIDERUL IN EDUCATIE</a:t>
            </a:r>
          </a:p>
        </p:txBody>
      </p:sp>
      <p:sp>
        <p:nvSpPr>
          <p:cNvPr id="3" name="Content Placeholder 2"/>
          <p:cNvSpPr>
            <a:spLocks noGrp="1"/>
          </p:cNvSpPr>
          <p:nvPr>
            <p:ph idx="1"/>
          </p:nvPr>
        </p:nvSpPr>
        <p:spPr/>
        <p:txBody>
          <a:bodyPr>
            <a:normAutofit fontScale="92500"/>
          </a:bodyPr>
          <a:lstStyle/>
          <a:p>
            <a:pPr marL="45720" indent="0" fontAlgn="base">
              <a:buNone/>
            </a:pPr>
            <a:r>
              <a:rPr lang="ro-RO" b="1" i="1" u="sng" dirty="0">
                <a:solidFill>
                  <a:schemeClr val="tx1"/>
                </a:solidFill>
              </a:rPr>
              <a:t>Dezvoltarea competentelor</a:t>
            </a:r>
            <a:endParaRPr lang="ro-RO" u="sng" dirty="0">
              <a:solidFill>
                <a:schemeClr val="tx1"/>
              </a:solidFill>
            </a:endParaRPr>
          </a:p>
          <a:p>
            <a:pPr lvl="0" fontAlgn="base"/>
            <a:r>
              <a:rPr lang="ro-RO" dirty="0"/>
              <a:t>Construieste competente noi prin consolidarea competentelor si abilitatilor existente ale angajatilor (in special la nivel individual) si prin crearea conditiilor ce ii vor permite fiecaruia sa se angajeze in procesul de invatare si adaptare la schimbare.</a:t>
            </a:r>
          </a:p>
          <a:p>
            <a:pPr lvl="0" fontAlgn="base"/>
            <a:r>
              <a:rPr lang="ro-RO" dirty="0"/>
              <a:t>Solicita sprijinul managementului pentru a-si desfasura activitatea cat mai eficient.</a:t>
            </a:r>
          </a:p>
          <a:p>
            <a:pPr lvl="0" fontAlgn="base"/>
            <a:r>
              <a:rPr lang="ro-RO" dirty="0"/>
              <a:t>Vede in leadership un proces continuu intre lideri si membrii grupului.</a:t>
            </a:r>
          </a:p>
          <a:p>
            <a:pPr lvl="0" fontAlgn="base"/>
            <a:r>
              <a:rPr lang="ro-RO" dirty="0"/>
              <a:t>Leaga asteptarile privind performantele angajatilor de viziunea generala.</a:t>
            </a:r>
          </a:p>
          <a:p>
            <a:pPr lvl="0" fontAlgn="base"/>
            <a:r>
              <a:rPr lang="ro-RO" dirty="0"/>
              <a:t>Acorda interes starii personale de bine a angajatilor.</a:t>
            </a:r>
          </a:p>
          <a:p>
            <a:pPr lvl="0" fontAlgn="base"/>
            <a:r>
              <a:rPr lang="ro-RO" dirty="0"/>
              <a:t>Incurajeaza aspiratiile angajatilor privind cariera.</a:t>
            </a:r>
          </a:p>
          <a:p>
            <a:endParaRPr lang="ro-RO" dirty="0"/>
          </a:p>
        </p:txBody>
      </p:sp>
    </p:spTree>
    <p:extLst>
      <p:ext uri="{BB962C8B-B14F-4D97-AF65-F5344CB8AC3E}">
        <p14:creationId xmlns:p14="http://schemas.microsoft.com/office/powerpoint/2010/main" val="3777463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LIDERUL IN EDUCATIE</a:t>
            </a:r>
          </a:p>
        </p:txBody>
      </p:sp>
      <p:sp>
        <p:nvSpPr>
          <p:cNvPr id="3" name="Content Placeholder 2"/>
          <p:cNvSpPr>
            <a:spLocks noGrp="1"/>
          </p:cNvSpPr>
          <p:nvPr>
            <p:ph idx="1"/>
          </p:nvPr>
        </p:nvSpPr>
        <p:spPr/>
        <p:txBody>
          <a:bodyPr/>
          <a:lstStyle/>
          <a:p>
            <a:pPr marL="45720" indent="0">
              <a:buNone/>
            </a:pPr>
            <a:r>
              <a:rPr lang="ro-RO" b="1" dirty="0">
                <a:solidFill>
                  <a:schemeClr val="tx1"/>
                </a:solidFill>
              </a:rPr>
              <a:t>Liderul:</a:t>
            </a:r>
          </a:p>
          <a:p>
            <a:pPr marL="45720" indent="0">
              <a:buNone/>
            </a:pPr>
            <a:br>
              <a:rPr lang="ro-RO" dirty="0"/>
            </a:br>
            <a:r>
              <a:rPr lang="ro-RO" dirty="0"/>
              <a:t>Face ceea ce trebuie</a:t>
            </a:r>
            <a:br>
              <a:rPr lang="ro-RO" dirty="0"/>
            </a:br>
            <a:r>
              <a:rPr lang="ro-RO" dirty="0"/>
              <a:t>Se concentrează asupra viitorului, pe rezultatele pe termen lung și asupra orizonturilor</a:t>
            </a:r>
            <a:br>
              <a:rPr lang="ro-RO" dirty="0"/>
            </a:br>
            <a:r>
              <a:rPr lang="ro-RO" dirty="0"/>
              <a:t>Apreciaza schimbarea</a:t>
            </a:r>
            <a:br>
              <a:rPr lang="ro-RO" dirty="0"/>
            </a:br>
            <a:r>
              <a:rPr lang="ro-RO" dirty="0"/>
              <a:t>Își asumă riscuri</a:t>
            </a:r>
            <a:br>
              <a:rPr lang="ro-RO" dirty="0"/>
            </a:br>
            <a:r>
              <a:rPr lang="ro-RO" dirty="0"/>
              <a:t>Apelează atât la emoție, cât și la rațiune</a:t>
            </a:r>
          </a:p>
          <a:p>
            <a:endParaRPr lang="ro-RO" dirty="0"/>
          </a:p>
        </p:txBody>
      </p:sp>
    </p:spTree>
    <p:extLst>
      <p:ext uri="{BB962C8B-B14F-4D97-AF65-F5344CB8AC3E}">
        <p14:creationId xmlns:p14="http://schemas.microsoft.com/office/powerpoint/2010/main" val="1417000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LIDERUL IN EDUCATIE</a:t>
            </a:r>
          </a:p>
        </p:txBody>
      </p:sp>
      <p:sp>
        <p:nvSpPr>
          <p:cNvPr id="3" name="Content Placeholder 2"/>
          <p:cNvSpPr>
            <a:spLocks noGrp="1"/>
          </p:cNvSpPr>
          <p:nvPr>
            <p:ph idx="1"/>
          </p:nvPr>
        </p:nvSpPr>
        <p:spPr/>
        <p:txBody>
          <a:bodyPr/>
          <a:lstStyle/>
          <a:p>
            <a:pPr marL="45720" indent="0">
              <a:buNone/>
            </a:pPr>
            <a:r>
              <a:rPr lang="ro-RO" b="1" dirty="0">
                <a:solidFill>
                  <a:schemeClr val="tx1"/>
                </a:solidFill>
                <a:latin typeface="Algerian" panose="04020705040A02060702" pitchFamily="82" charset="0"/>
              </a:rPr>
              <a:t>Din punct de vedere al MOTIVAȚIEI</a:t>
            </a:r>
          </a:p>
          <a:p>
            <a:pPr marL="45720" indent="0">
              <a:buNone/>
            </a:pPr>
            <a:r>
              <a:rPr lang="ro-RO" b="1" dirty="0">
                <a:solidFill>
                  <a:schemeClr val="tx1"/>
                </a:solidFill>
              </a:rPr>
              <a:t>Managerul:</a:t>
            </a:r>
          </a:p>
          <a:p>
            <a:pPr marL="45720" indent="0">
              <a:buNone/>
            </a:pPr>
            <a:br>
              <a:rPr lang="ro-RO" dirty="0"/>
            </a:br>
            <a:r>
              <a:rPr lang="ro-RO" dirty="0"/>
              <a:t>Folosește controlul</a:t>
            </a:r>
            <a:br>
              <a:rPr lang="ro-RO" dirty="0"/>
            </a:br>
            <a:r>
              <a:rPr lang="ro-RO" dirty="0"/>
              <a:t>Structurează echipa și o organizează</a:t>
            </a:r>
            <a:br>
              <a:rPr lang="ro-RO" dirty="0"/>
            </a:br>
            <a:r>
              <a:rPr lang="ro-RO" dirty="0"/>
              <a:t>Aplică stimulente</a:t>
            </a:r>
            <a:br>
              <a:rPr lang="ro-RO" dirty="0"/>
            </a:br>
            <a:r>
              <a:rPr lang="ro-RO" dirty="0"/>
              <a:t>Apelează la abordarea „oficială”</a:t>
            </a:r>
            <a:br>
              <a:rPr lang="ro-RO" dirty="0"/>
            </a:br>
            <a:r>
              <a:rPr lang="ro-RO" dirty="0"/>
              <a:t>Pune accentul pe structură, tactică și sisteme</a:t>
            </a:r>
          </a:p>
          <a:p>
            <a:endParaRPr lang="ro-RO" dirty="0"/>
          </a:p>
        </p:txBody>
      </p:sp>
    </p:spTree>
    <p:extLst>
      <p:ext uri="{BB962C8B-B14F-4D97-AF65-F5344CB8AC3E}">
        <p14:creationId xmlns:p14="http://schemas.microsoft.com/office/powerpoint/2010/main" val="526212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LIDERUL IN EDUCATIE</a:t>
            </a:r>
          </a:p>
        </p:txBody>
      </p:sp>
      <p:sp>
        <p:nvSpPr>
          <p:cNvPr id="3" name="Content Placeholder 2"/>
          <p:cNvSpPr>
            <a:spLocks noGrp="1"/>
          </p:cNvSpPr>
          <p:nvPr>
            <p:ph idx="1"/>
          </p:nvPr>
        </p:nvSpPr>
        <p:spPr/>
        <p:txBody>
          <a:bodyPr/>
          <a:lstStyle/>
          <a:p>
            <a:pPr marL="45720" indent="0">
              <a:buNone/>
            </a:pPr>
            <a:r>
              <a:rPr lang="ro-RO" b="1" dirty="0">
                <a:solidFill>
                  <a:schemeClr val="tx1"/>
                </a:solidFill>
              </a:rPr>
              <a:t>Liderul:</a:t>
            </a:r>
          </a:p>
          <a:p>
            <a:pPr marL="45720" indent="0">
              <a:buNone/>
            </a:pPr>
            <a:br>
              <a:rPr lang="ro-RO" dirty="0"/>
            </a:br>
            <a:r>
              <a:rPr lang="ro-RO" dirty="0"/>
              <a:t>Se bazează pe încredere</a:t>
            </a:r>
            <a:br>
              <a:rPr lang="ro-RO" dirty="0"/>
            </a:br>
            <a:r>
              <a:rPr lang="ro-RO" dirty="0"/>
              <a:t>Atrage oamenii și îi aliniază la noua direcție</a:t>
            </a:r>
            <a:br>
              <a:rPr lang="ro-RO" dirty="0"/>
            </a:br>
            <a:r>
              <a:rPr lang="ro-RO" dirty="0"/>
              <a:t>Inspiră</a:t>
            </a:r>
            <a:br>
              <a:rPr lang="ro-RO" dirty="0"/>
            </a:br>
            <a:r>
              <a:rPr lang="ro-RO" dirty="0"/>
              <a:t>Apelează la o cauză comună</a:t>
            </a:r>
            <a:br>
              <a:rPr lang="ro-RO" dirty="0"/>
            </a:br>
            <a:r>
              <a:rPr lang="ro-RO" dirty="0"/>
              <a:t>Pune accentul pe valorile esențiale, pe filozofia comună și binele comun</a:t>
            </a:r>
          </a:p>
        </p:txBody>
      </p:sp>
    </p:spTree>
    <p:extLst>
      <p:ext uri="{BB962C8B-B14F-4D97-AF65-F5344CB8AC3E}">
        <p14:creationId xmlns:p14="http://schemas.microsoft.com/office/powerpoint/2010/main" val="1897073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LIDERUL IN EDUCATIE</a:t>
            </a:r>
          </a:p>
        </p:txBody>
      </p:sp>
      <p:sp>
        <p:nvSpPr>
          <p:cNvPr id="3" name="Content Placeholder 2"/>
          <p:cNvSpPr>
            <a:spLocks noGrp="1"/>
          </p:cNvSpPr>
          <p:nvPr>
            <p:ph idx="1"/>
          </p:nvPr>
        </p:nvSpPr>
        <p:spPr/>
        <p:txBody>
          <a:bodyPr/>
          <a:lstStyle/>
          <a:p>
            <a:pPr marL="45720" indent="0">
              <a:buNone/>
            </a:pPr>
            <a:r>
              <a:rPr lang="ro-RO" b="1" dirty="0">
                <a:solidFill>
                  <a:schemeClr val="tx1"/>
                </a:solidFill>
                <a:latin typeface="Algerian" panose="04020705040A02060702" pitchFamily="82" charset="0"/>
              </a:rPr>
              <a:t>Din punct de vedere al ENTUZIASMULUI</a:t>
            </a:r>
          </a:p>
          <a:p>
            <a:pPr marL="45720" indent="0">
              <a:buNone/>
            </a:pPr>
            <a:r>
              <a:rPr lang="ro-RO" b="1" dirty="0">
                <a:solidFill>
                  <a:schemeClr val="tx1"/>
                </a:solidFill>
              </a:rPr>
              <a:t>Managerul: </a:t>
            </a:r>
          </a:p>
          <a:p>
            <a:pPr marL="45720" indent="0">
              <a:buNone/>
            </a:pPr>
            <a:br>
              <a:rPr lang="ro-RO" dirty="0"/>
            </a:br>
            <a:r>
              <a:rPr lang="ro-RO" dirty="0"/>
              <a:t>Se orientează spre eficiență</a:t>
            </a:r>
            <a:br>
              <a:rPr lang="ro-RO" dirty="0"/>
            </a:br>
            <a:r>
              <a:rPr lang="ro-RO" dirty="0"/>
              <a:t>Întreabă „cum, când?”</a:t>
            </a:r>
            <a:br>
              <a:rPr lang="ro-RO" dirty="0"/>
            </a:br>
            <a:r>
              <a:rPr lang="ro-RO" dirty="0"/>
              <a:t>Administrează</a:t>
            </a:r>
            <a:br>
              <a:rPr lang="ro-RO" dirty="0"/>
            </a:br>
            <a:r>
              <a:rPr lang="ro-RO" dirty="0"/>
              <a:t>Optimizează într-un cadru rigid</a:t>
            </a:r>
            <a:br>
              <a:rPr lang="ro-RO" dirty="0"/>
            </a:br>
            <a:r>
              <a:rPr lang="ro-RO" dirty="0"/>
              <a:t>Exercită autoritatea conferită de poziție</a:t>
            </a:r>
          </a:p>
          <a:p>
            <a:endParaRPr lang="ro-RO" dirty="0"/>
          </a:p>
        </p:txBody>
      </p:sp>
    </p:spTree>
    <p:extLst>
      <p:ext uri="{BB962C8B-B14F-4D97-AF65-F5344CB8AC3E}">
        <p14:creationId xmlns:p14="http://schemas.microsoft.com/office/powerpoint/2010/main" val="3086620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LIDERUL IN EDUCATIE</a:t>
            </a:r>
          </a:p>
        </p:txBody>
      </p:sp>
      <p:sp>
        <p:nvSpPr>
          <p:cNvPr id="3" name="Content Placeholder 2"/>
          <p:cNvSpPr>
            <a:spLocks noGrp="1"/>
          </p:cNvSpPr>
          <p:nvPr>
            <p:ph idx="1"/>
          </p:nvPr>
        </p:nvSpPr>
        <p:spPr/>
        <p:txBody>
          <a:bodyPr/>
          <a:lstStyle/>
          <a:p>
            <a:pPr marL="45720" indent="0">
              <a:buNone/>
            </a:pPr>
            <a:r>
              <a:rPr lang="ro-RO" b="1" dirty="0">
                <a:solidFill>
                  <a:schemeClr val="tx1"/>
                </a:solidFill>
              </a:rPr>
              <a:t>Liderul:</a:t>
            </a:r>
          </a:p>
          <a:p>
            <a:pPr marL="45720" indent="0">
              <a:buNone/>
            </a:pPr>
            <a:br>
              <a:rPr lang="ro-RO" dirty="0"/>
            </a:br>
            <a:r>
              <a:rPr lang="ro-RO" dirty="0"/>
              <a:t>Se centrează pe eficiență</a:t>
            </a:r>
            <a:br>
              <a:rPr lang="ro-RO" dirty="0"/>
            </a:br>
            <a:r>
              <a:rPr lang="ro-RO" dirty="0"/>
              <a:t>Întreabă „ce, de ce?”</a:t>
            </a:r>
            <a:br>
              <a:rPr lang="ro-RO" dirty="0"/>
            </a:br>
            <a:r>
              <a:rPr lang="ro-RO" dirty="0"/>
              <a:t>Inovează</a:t>
            </a:r>
            <a:br>
              <a:rPr lang="ro-RO" dirty="0"/>
            </a:br>
            <a:r>
              <a:rPr lang="ro-RO" dirty="0"/>
              <a:t>Eludează regulile și politicile sau le schimbă</a:t>
            </a:r>
            <a:br>
              <a:rPr lang="ro-RO" dirty="0"/>
            </a:br>
            <a:r>
              <a:rPr lang="ro-RO" dirty="0"/>
              <a:t>Folosește influența personală</a:t>
            </a:r>
          </a:p>
          <a:p>
            <a:endParaRPr lang="ro-RO" dirty="0"/>
          </a:p>
        </p:txBody>
      </p:sp>
    </p:spTree>
    <p:extLst>
      <p:ext uri="{BB962C8B-B14F-4D97-AF65-F5344CB8AC3E}">
        <p14:creationId xmlns:p14="http://schemas.microsoft.com/office/powerpoint/2010/main" val="584407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LIDERUL IN EDUCATIE</a:t>
            </a:r>
          </a:p>
        </p:txBody>
      </p:sp>
      <p:sp>
        <p:nvSpPr>
          <p:cNvPr id="3" name="Content Placeholder 2"/>
          <p:cNvSpPr>
            <a:spLocks noGrp="1"/>
          </p:cNvSpPr>
          <p:nvPr>
            <p:ph idx="1"/>
          </p:nvPr>
        </p:nvSpPr>
        <p:spPr/>
        <p:txBody>
          <a:bodyPr/>
          <a:lstStyle/>
          <a:p>
            <a:pPr marL="45720" indent="0">
              <a:buNone/>
            </a:pPr>
            <a:r>
              <a:rPr lang="ro-RO" b="1" u="sng" dirty="0">
                <a:solidFill>
                  <a:schemeClr val="tx1"/>
                </a:solidFill>
              </a:rPr>
              <a:t>Diferențe între leadership și management</a:t>
            </a:r>
            <a:endParaRPr lang="ro-RO" dirty="0"/>
          </a:p>
          <a:p>
            <a:r>
              <a:rPr lang="ro-RO" b="1" dirty="0"/>
              <a:t>Managerii se preocupă mai mult de sarcinile pe care le au de îndeplinit pe când liderii sunt mult mai preocupați de oameni</a:t>
            </a:r>
            <a:r>
              <a:rPr lang="ro-RO" dirty="0"/>
              <a:t>. </a:t>
            </a:r>
          </a:p>
          <a:p>
            <a:r>
              <a:rPr lang="ro-RO" dirty="0"/>
              <a:t>Asta nu implică faptul că liderii nu acordă atenție sarcinilor de realizat, ci doar că realizarea sarcinilor se face prin suportul celorlalți membri ai echipei.</a:t>
            </a:r>
          </a:p>
          <a:p>
            <a:r>
              <a:rPr lang="ro-RO" dirty="0"/>
              <a:t>Liderul vede oamenii ca oameni, pe cand managerul îi consideră o „resursă”.</a:t>
            </a:r>
          </a:p>
          <a:p>
            <a:r>
              <a:rPr lang="ro-RO" dirty="0"/>
              <a:t>Actul conducerii, mai exact fenomenul apariției liderului, nu se manifestă doar ca un fenomen de afaceri, ci și in domenii diverse, inclusiv in </a:t>
            </a:r>
            <a:r>
              <a:rPr lang="ro-RO" dirty="0">
                <a:solidFill>
                  <a:schemeClr val="tx1"/>
                </a:solidFill>
              </a:rPr>
              <a:t>educatie</a:t>
            </a:r>
          </a:p>
          <a:p>
            <a:endParaRPr lang="ro-RO" dirty="0"/>
          </a:p>
        </p:txBody>
      </p:sp>
    </p:spTree>
    <p:extLst>
      <p:ext uri="{BB962C8B-B14F-4D97-AF65-F5344CB8AC3E}">
        <p14:creationId xmlns:p14="http://schemas.microsoft.com/office/powerpoint/2010/main" val="1663080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LIDERUL IN EDUCATIE</a:t>
            </a:r>
          </a:p>
        </p:txBody>
      </p:sp>
      <p:sp>
        <p:nvSpPr>
          <p:cNvPr id="3" name="Content Placeholder 2"/>
          <p:cNvSpPr>
            <a:spLocks noGrp="1"/>
          </p:cNvSpPr>
          <p:nvPr>
            <p:ph idx="1"/>
          </p:nvPr>
        </p:nvSpPr>
        <p:spPr/>
        <p:txBody>
          <a:bodyPr/>
          <a:lstStyle/>
          <a:p>
            <a:pPr marL="45720" indent="0">
              <a:buNone/>
            </a:pPr>
            <a:r>
              <a:rPr lang="ro-RO" b="1" dirty="0">
                <a:solidFill>
                  <a:schemeClr val="tx1"/>
                </a:solidFill>
              </a:rPr>
              <a:t>3 Tipuri de lideri (Patricia Pitcher</a:t>
            </a:r>
            <a:r>
              <a:rPr lang="ro-RO" dirty="0"/>
              <a:t>)</a:t>
            </a:r>
          </a:p>
          <a:p>
            <a:r>
              <a:rPr lang="ro-RO" b="1" dirty="0"/>
              <a:t>„</a:t>
            </a:r>
            <a:r>
              <a:rPr lang="ro-RO" b="1" dirty="0">
                <a:solidFill>
                  <a:schemeClr val="tx1"/>
                </a:solidFill>
              </a:rPr>
              <a:t>Artistul</a:t>
            </a:r>
            <a:r>
              <a:rPr lang="ro-RO" b="1" dirty="0"/>
              <a:t>”</a:t>
            </a:r>
            <a:r>
              <a:rPr lang="ro-RO" dirty="0"/>
              <a:t> – imaginativ, care îi inspira pe ceilalți, vizionar, antreprenor, intuitiv, îndrăzneț și emoțional</a:t>
            </a:r>
          </a:p>
          <a:p>
            <a:pPr marL="45720" indent="0">
              <a:buNone/>
            </a:pPr>
            <a:br>
              <a:rPr lang="ro-RO" dirty="0"/>
            </a:br>
            <a:r>
              <a:rPr lang="ro-RO" b="1" dirty="0"/>
              <a:t>„</a:t>
            </a:r>
            <a:r>
              <a:rPr lang="ro-RO" b="1" dirty="0">
                <a:solidFill>
                  <a:schemeClr val="tx1"/>
                </a:solidFill>
              </a:rPr>
              <a:t>Meseriașul”</a:t>
            </a:r>
            <a:r>
              <a:rPr lang="ro-RO" dirty="0"/>
              <a:t> – echilibrat, rezonabil, ferm, sensibil, previzibil și demn de încredere</a:t>
            </a:r>
          </a:p>
          <a:p>
            <a:pPr marL="45720" indent="0">
              <a:buNone/>
            </a:pPr>
            <a:br>
              <a:rPr lang="ro-RO" dirty="0"/>
            </a:br>
            <a:r>
              <a:rPr lang="ro-RO" b="1" dirty="0"/>
              <a:t>„</a:t>
            </a:r>
            <a:r>
              <a:rPr lang="ro-RO" b="1" dirty="0">
                <a:solidFill>
                  <a:schemeClr val="tx1"/>
                </a:solidFill>
              </a:rPr>
              <a:t>Tehnocratul”</a:t>
            </a:r>
            <a:r>
              <a:rPr lang="ro-RO" b="1" dirty="0"/>
              <a:t> </a:t>
            </a:r>
            <a:r>
              <a:rPr lang="ro-RO" dirty="0"/>
              <a:t>– cerebral, orientat către detalii, tipicar, cusurgiu, care nu face compromisuri, încăpățânat.</a:t>
            </a:r>
          </a:p>
          <a:p>
            <a:endParaRPr lang="ro-RO" dirty="0"/>
          </a:p>
        </p:txBody>
      </p:sp>
    </p:spTree>
    <p:extLst>
      <p:ext uri="{BB962C8B-B14F-4D97-AF65-F5344CB8AC3E}">
        <p14:creationId xmlns:p14="http://schemas.microsoft.com/office/powerpoint/2010/main" val="3208165677"/>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26</TotalTime>
  <Words>788</Words>
  <Application>Microsoft Office PowerPoint</Application>
  <PresentationFormat>Widescreen</PresentationFormat>
  <Paragraphs>99</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Algerian</vt:lpstr>
      <vt:lpstr>Arial</vt:lpstr>
      <vt:lpstr>Corbel</vt:lpstr>
      <vt:lpstr>Basis</vt:lpstr>
      <vt:lpstr>A 3.3. Platforma educationala online pentru sprijin  Resurse pentru dezvoltarea unui management instituțional antreprenorial de calitate în școli defavorizate  liderul in educatie</vt:lpstr>
      <vt:lpstr>LIDERUL IN EDUCATIE</vt:lpstr>
      <vt:lpstr>LIDERUL IN EDUCATIE</vt:lpstr>
      <vt:lpstr>LIDERUL IN EDUCATIE</vt:lpstr>
      <vt:lpstr>LIDERUL IN EDUCATIE</vt:lpstr>
      <vt:lpstr>LIDERUL IN EDUCATIE</vt:lpstr>
      <vt:lpstr>LIDERUL IN EDUCATIE</vt:lpstr>
      <vt:lpstr>LIDERUL IN EDUCATIE</vt:lpstr>
      <vt:lpstr>LIDERUL IN EDUCATIE</vt:lpstr>
      <vt:lpstr>LIDERUL IN EDUCATIE</vt:lpstr>
      <vt:lpstr>LIDERUL IN EDUCATIE</vt:lpstr>
      <vt:lpstr>LIDERUL IN EDUCATIE</vt:lpstr>
      <vt:lpstr>LIDERUL IN EDUCATIE</vt:lpstr>
      <vt:lpstr>LIDERUL IN EDUCATIE</vt:lpstr>
      <vt:lpstr>LIDERUL IN EDUCATIE</vt:lpstr>
      <vt:lpstr>LIDERUL IN EDUCATIE</vt:lpstr>
      <vt:lpstr>LIDERUL IN EDUCATIE</vt:lpstr>
      <vt:lpstr>LIDERUL IN EDUCATIE</vt:lpstr>
      <vt:lpstr>LIDERUL IN EDUCATIE</vt:lpstr>
      <vt:lpstr>LIDERUL IN EDUCATIE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3.3. Platforma educationala online pentru sprijin  Resurse pentru dezvoltarea unui management instituțional antreprenorial de calitate în școli defavorizate  liderul in educatie</dc:title>
  <dc:creator>Calculator</dc:creator>
  <cp:lastModifiedBy>Irina Mihailescu</cp:lastModifiedBy>
  <cp:revision>5</cp:revision>
  <dcterms:created xsi:type="dcterms:W3CDTF">2019-04-17T11:52:17Z</dcterms:created>
  <dcterms:modified xsi:type="dcterms:W3CDTF">2019-06-03T13:11:51Z</dcterms:modified>
</cp:coreProperties>
</file>