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17/04/2019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17/04/2019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17/04/2019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17/04/2019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17/04/2019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17/04/2019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734381"/>
          </a:xfrm>
        </p:spPr>
        <p:txBody>
          <a:bodyPr>
            <a:normAutofit fontScale="90000"/>
          </a:bodyPr>
          <a:lstStyle/>
          <a:p>
            <a:pPr algn="ctr"/>
            <a:r>
              <a:rPr lang="ro-RO" sz="2000" dirty="0">
                <a:solidFill>
                  <a:srgbClr val="0070C0"/>
                </a:solidFill>
                <a:latin typeface="Algerian" panose="04020705040A02060702" pitchFamily="82" charset="0"/>
              </a:rPr>
              <a:t>A 3.3. Platforma educationala online pentru sprijin profesional.</a:t>
            </a:r>
            <a:br>
              <a:rPr lang="ro-RO" sz="2000" dirty="0">
                <a:solidFill>
                  <a:srgbClr val="0070C0"/>
                </a:solidFill>
                <a:latin typeface="Algerian" panose="04020705040A02060702" pitchFamily="82" charset="0"/>
              </a:rPr>
            </a:br>
            <a:r>
              <a:rPr lang="ro-RO" sz="2000" dirty="0">
                <a:solidFill>
                  <a:srgbClr val="0070C0"/>
                </a:solidFill>
                <a:latin typeface="Algerian" panose="04020705040A02060702" pitchFamily="82" charset="0"/>
              </a:rPr>
              <a:t>Identificare resurse educaționale pentru susținerea educației incluzive de calitate</a:t>
            </a:r>
            <a:br>
              <a:rPr lang="ro-RO" sz="2000" dirty="0">
                <a:solidFill>
                  <a:srgbClr val="0070C0"/>
                </a:solidFill>
                <a:latin typeface="Algerian" panose="04020705040A02060702" pitchFamily="82" charset="0"/>
              </a:rPr>
            </a:br>
            <a:br>
              <a:rPr lang="ro-RO" sz="2000" dirty="0">
                <a:solidFill>
                  <a:srgbClr val="0070C0"/>
                </a:solidFill>
                <a:latin typeface="Algerian" panose="04020705040A02060702" pitchFamily="82" charset="0"/>
              </a:rPr>
            </a:br>
            <a:r>
              <a:rPr lang="ro-RO" sz="3100" b="1" dirty="0">
                <a:solidFill>
                  <a:srgbClr val="C00000"/>
                </a:solidFill>
                <a:latin typeface="Algerian" panose="04020705040A02060702" pitchFamily="82" charset="0"/>
              </a:rPr>
              <a:t>INVATAREA PE TOT PARCURSUL VIETII</a:t>
            </a:r>
            <a:br>
              <a:rPr lang="ro-RO" sz="3100" b="1" dirty="0">
                <a:latin typeface="Algerian" panose="04020705040A02060702" pitchFamily="82" charset="0"/>
              </a:rPr>
            </a:br>
            <a:r>
              <a:rPr lang="ro-RO" sz="3100" b="1" dirty="0">
                <a:latin typeface="Algerian" panose="04020705040A02060702" pitchFamily="82" charset="0"/>
              </a:rPr>
              <a:t>-FACTORI IMPLICATI-</a:t>
            </a:r>
            <a:br>
              <a:rPr lang="ro-RO" sz="3100" b="1" dirty="0">
                <a:solidFill>
                  <a:srgbClr val="0070C0"/>
                </a:solidFill>
                <a:latin typeface="Algerian" panose="04020705040A02060702" pitchFamily="82" charset="0"/>
              </a:rPr>
            </a:br>
            <a:endParaRPr lang="ro-RO" sz="3100" b="1"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3978920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400" b="1" dirty="0">
                <a:latin typeface="Arial" panose="020B0604020202020204" pitchFamily="34" charset="0"/>
                <a:cs typeface="Arial" panose="020B0604020202020204" pitchFamily="34" charset="0"/>
              </a:rPr>
              <a:t>INVATAREA IN VIATA</a:t>
            </a:r>
            <a:endParaRPr lang="ro-RO" sz="2400" dirty="0"/>
          </a:p>
        </p:txBody>
      </p:sp>
      <p:sp>
        <p:nvSpPr>
          <p:cNvPr id="3" name="Content Placeholder 2"/>
          <p:cNvSpPr>
            <a:spLocks noGrp="1"/>
          </p:cNvSpPr>
          <p:nvPr>
            <p:ph idx="1"/>
          </p:nvPr>
        </p:nvSpPr>
        <p:spPr/>
        <p:txBody>
          <a:bodyPr/>
          <a:lstStyle/>
          <a:p>
            <a:r>
              <a:rPr lang="ro-RO" sz="2800" dirty="0"/>
              <a:t>În </a:t>
            </a:r>
            <a:r>
              <a:rPr lang="ro-RO" sz="2800" b="1" dirty="0">
                <a:solidFill>
                  <a:srgbClr val="C00000"/>
                </a:solidFill>
              </a:rPr>
              <a:t>Strategia Naţională de Învăţare pe tot Parcursul Vieţii, 2015-2020</a:t>
            </a:r>
            <a:r>
              <a:rPr lang="ro-RO" sz="2800" dirty="0"/>
              <a:t>, se menţionează: </a:t>
            </a:r>
          </a:p>
          <a:p>
            <a:r>
              <a:rPr lang="ro-RO" sz="2800" dirty="0"/>
              <a:t>Aceasta se referă la toată activitatea de învăţare desfăşurată pe parcursul vieţii, pentru îmbunătăţirea cunoştinţelor, abilităţilor şi competenţelor din motive personale, sociale şi profesionale şi are un obiectiv social dublu: inserţie profesională şi incluziune socială.</a:t>
            </a:r>
          </a:p>
          <a:p>
            <a:endParaRPr lang="ro-RO" dirty="0"/>
          </a:p>
        </p:txBody>
      </p:sp>
    </p:spTree>
    <p:extLst>
      <p:ext uri="{BB962C8B-B14F-4D97-AF65-F5344CB8AC3E}">
        <p14:creationId xmlns:p14="http://schemas.microsoft.com/office/powerpoint/2010/main" val="285611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a:xfrm>
            <a:off x="1024128" y="2923504"/>
            <a:ext cx="9720073" cy="3385856"/>
          </a:xfrm>
        </p:spPr>
        <p:txBody>
          <a:bodyPr>
            <a:normAutofit/>
          </a:bodyPr>
          <a:lstStyle/>
          <a:p>
            <a:pPr algn="just"/>
            <a:r>
              <a:rPr lang="ro-RO" sz="2800" dirty="0"/>
              <a:t>Mai mult, sistemele de ÎPV ar trebui să le furnizeze oamenilor oportunităţi de învăţare, flexibile pe toată durata vieţii, combinând învăţarea </a:t>
            </a:r>
            <a:r>
              <a:rPr lang="ro-RO" sz="2800" b="1" dirty="0">
                <a:solidFill>
                  <a:srgbClr val="C00000"/>
                </a:solidFill>
              </a:rPr>
              <a:t>în context formal cu abilităţile şi competenţele dobândite la locul de muncă şi oportunităţile mai vaste de învăţare pe toată durata vieţii şi în diferite contexte. </a:t>
            </a:r>
          </a:p>
        </p:txBody>
      </p:sp>
    </p:spTree>
    <p:extLst>
      <p:ext uri="{BB962C8B-B14F-4D97-AF65-F5344CB8AC3E}">
        <p14:creationId xmlns:p14="http://schemas.microsoft.com/office/powerpoint/2010/main" val="132062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lnSpcReduction="10000"/>
          </a:bodyPr>
          <a:lstStyle/>
          <a:p>
            <a:pPr algn="just" fontAlgn="base"/>
            <a:r>
              <a:rPr lang="ro-RO" sz="2800" dirty="0"/>
              <a:t>Dacă fiecare muncă are specificul ei, </a:t>
            </a:r>
            <a:r>
              <a:rPr lang="ro-RO" sz="2800" b="1" dirty="0">
                <a:solidFill>
                  <a:srgbClr val="C00000"/>
                </a:solidFill>
              </a:rPr>
              <a:t>atunci pentru cei care lucrează în educaţie </a:t>
            </a:r>
            <a:r>
              <a:rPr lang="ro-RO" sz="2800" dirty="0"/>
              <a:t>faptul de a învăţa este chiar preocuparea de bază, pe care o desfăşoară ca modalitate de dezvoltare a celor pe care îi formează, dar şi pentru îmbunătăţirea prestaţiei lor, iar de aici efortul de a învăţa la rândul lor în mod constant este o dimensiune a activităţii profesionale. </a:t>
            </a:r>
          </a:p>
          <a:p>
            <a:pPr algn="just" fontAlgn="base"/>
            <a:r>
              <a:rPr lang="ro-RO" sz="2800" dirty="0"/>
              <a:t>Mai mult, la nivelul comunităţii, </a:t>
            </a:r>
            <a:r>
              <a:rPr lang="ro-RO" sz="2800" b="1" dirty="0">
                <a:solidFill>
                  <a:srgbClr val="C00000"/>
                </a:solidFill>
              </a:rPr>
              <a:t>şcoala ar trebui să se constituie ca un centru de resurse educaţionale deschis tuturor celor interesaţi să dobândească noi competenţe.</a:t>
            </a:r>
          </a:p>
          <a:p>
            <a:pPr algn="just" fontAlgn="base"/>
            <a:r>
              <a:rPr lang="ro-RO" sz="2800" dirty="0"/>
              <a:t> </a:t>
            </a:r>
          </a:p>
          <a:p>
            <a:endParaRPr lang="ro-RO" dirty="0"/>
          </a:p>
        </p:txBody>
      </p:sp>
    </p:spTree>
    <p:extLst>
      <p:ext uri="{BB962C8B-B14F-4D97-AF65-F5344CB8AC3E}">
        <p14:creationId xmlns:p14="http://schemas.microsoft.com/office/powerpoint/2010/main" val="98194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fontScale="92500"/>
          </a:bodyPr>
          <a:lstStyle/>
          <a:p>
            <a:pPr algn="just"/>
            <a:r>
              <a:rPr lang="ro-RO" sz="2800" dirty="0"/>
              <a:t>Informaţiile, fie că vin în forma cifrelor, a statisticilor sau experienţelor, precum şi opiniile, lasă tot mai puţin „loc” pentru idei noi. </a:t>
            </a:r>
          </a:p>
          <a:p>
            <a:pPr algn="just"/>
            <a:r>
              <a:rPr lang="ro-RO" sz="2800" dirty="0"/>
              <a:t>Oamenii care învaţă pe tot parcursul vieţii trebuie să depună efortul de </a:t>
            </a:r>
            <a:r>
              <a:rPr lang="ro-RO" sz="2800" b="1" dirty="0">
                <a:solidFill>
                  <a:srgbClr val="C00000"/>
                </a:solidFill>
              </a:rPr>
              <a:t>a nu lăsa prejudecăţile să devină obstacole în acest proces. </a:t>
            </a:r>
          </a:p>
          <a:p>
            <a:pPr algn="just"/>
            <a:r>
              <a:rPr lang="ro-RO" sz="2800" dirty="0"/>
              <a:t>Există metode pentru a reuşi să facă acest lucru indiferent de cantitatea informaţiilor deja acumulate. </a:t>
            </a:r>
          </a:p>
          <a:p>
            <a:pPr algn="just"/>
            <a:r>
              <a:rPr lang="ro-RO" sz="2800" dirty="0"/>
              <a:t>Majoritatea oamenilor echivalează învăţarea cu acumularea informaţiilor. După un anumit nivel, acestea pot sta în calea procesului de învăţare continuă. </a:t>
            </a:r>
          </a:p>
        </p:txBody>
      </p:sp>
    </p:spTree>
    <p:extLst>
      <p:ext uri="{BB962C8B-B14F-4D97-AF65-F5344CB8AC3E}">
        <p14:creationId xmlns:p14="http://schemas.microsoft.com/office/powerpoint/2010/main" val="87990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fontScale="92500" lnSpcReduction="10000"/>
          </a:bodyPr>
          <a:lstStyle/>
          <a:p>
            <a:r>
              <a:rPr lang="ro-RO" dirty="0"/>
              <a:t>1</a:t>
            </a:r>
            <a:r>
              <a:rPr lang="ro-RO" sz="2800" dirty="0"/>
              <a:t>. </a:t>
            </a:r>
            <a:r>
              <a:rPr lang="ro-RO" sz="2800" b="1" u="sng" dirty="0"/>
              <a:t>Reducerea „volumului” cenzurii interne</a:t>
            </a:r>
          </a:p>
          <a:p>
            <a:r>
              <a:rPr lang="ro-RO" sz="2800" dirty="0"/>
              <a:t>Comentariile mentale involuntare care se derulează în paralel cu ascultarea unui interlocutor, de exemplu, pot fi un obstacol în receptarea informaţiei. </a:t>
            </a:r>
          </a:p>
          <a:p>
            <a:r>
              <a:rPr lang="ro-RO" sz="2800" dirty="0"/>
              <a:t>Este foarte uşor să acordăm mai multă importanţă opiniilor personale în legătură cu subiectul, decât celui care vorbeşte. </a:t>
            </a:r>
          </a:p>
          <a:p>
            <a:r>
              <a:rPr lang="ro-RO" sz="2800" dirty="0"/>
              <a:t>Se pot pierde astfel informaţii bune, pentru că nu au fost primite în mod deschis, „în linişte”. </a:t>
            </a:r>
          </a:p>
          <a:p>
            <a:r>
              <a:rPr lang="ro-RO" sz="2800" dirty="0"/>
              <a:t>Concentrarea în primul rând la ce are de spus interlocutorul, faţă de reacţiile create automat, personale, poate aduce surprize. </a:t>
            </a:r>
          </a:p>
        </p:txBody>
      </p:sp>
    </p:spTree>
    <p:extLst>
      <p:ext uri="{BB962C8B-B14F-4D97-AF65-F5344CB8AC3E}">
        <p14:creationId xmlns:p14="http://schemas.microsoft.com/office/powerpoint/2010/main" val="2294970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fontScale="92500"/>
          </a:bodyPr>
          <a:lstStyle/>
          <a:p>
            <a:pPr algn="just"/>
            <a:r>
              <a:rPr lang="ro-RO" sz="2800" dirty="0"/>
              <a:t>2. „</a:t>
            </a:r>
            <a:r>
              <a:rPr lang="ro-RO" sz="2800" b="1" u="sng" dirty="0"/>
              <a:t>Demolarea” prejudecăţilor </a:t>
            </a:r>
          </a:p>
          <a:p>
            <a:pPr algn="just"/>
            <a:r>
              <a:rPr lang="ro-RO" sz="2800" dirty="0"/>
              <a:t>Dacă vocea interioară a experienţelor şi opiniilor create nu poate fi diminuată, poate fi totuşi folosită în avantajul celor care doresc să rămână creativi. </a:t>
            </a:r>
          </a:p>
          <a:p>
            <a:pPr algn="just"/>
            <a:r>
              <a:rPr lang="ro-RO" sz="2800" dirty="0"/>
              <a:t>De fiecare dată când părerile deja construite contrazic ce spune interlocutorul, informaţia trebuie privită şi din perspectiva acestuia, cu motivele care îi susţin argumentele şi contravin primei reacţii avute. </a:t>
            </a:r>
          </a:p>
          <a:p>
            <a:pPr algn="just"/>
            <a:r>
              <a:rPr lang="ro-RO" sz="2800" dirty="0"/>
              <a:t>Cei care nu reuşesc să facă acest lucru, deşi încearcă, vor avea totuşi argumente în plus cu care să-şi susţină propria idee. </a:t>
            </a:r>
          </a:p>
        </p:txBody>
      </p:sp>
    </p:spTree>
    <p:extLst>
      <p:ext uri="{BB962C8B-B14F-4D97-AF65-F5344CB8AC3E}">
        <p14:creationId xmlns:p14="http://schemas.microsoft.com/office/powerpoint/2010/main" val="1372605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fontScale="92500" lnSpcReduction="20000"/>
          </a:bodyPr>
          <a:lstStyle/>
          <a:p>
            <a:r>
              <a:rPr lang="ro-RO" sz="2800" b="1" u="sng" dirty="0"/>
              <a:t>3. Mimarea curiozităţii </a:t>
            </a:r>
          </a:p>
          <a:p>
            <a:r>
              <a:rPr lang="ro-RO" sz="2800" dirty="0"/>
              <a:t>Unii oameni sunt curioşi din fire, alţii nu. </a:t>
            </a:r>
          </a:p>
          <a:p>
            <a:r>
              <a:rPr lang="ro-RO" sz="2800" dirty="0"/>
              <a:t>Indiferent de categoria din care fac parte, toţi oamenii pot beneficia comportându-se ca o persoană curioasă, în mod voit. </a:t>
            </a:r>
          </a:p>
          <a:p>
            <a:r>
              <a:rPr lang="ro-RO" sz="2800" dirty="0"/>
              <a:t>Receptarea informaţiei poate fi urmată de căutarea unora suplimentare şi inedite în legătură cu subiectul respectiv. </a:t>
            </a:r>
          </a:p>
          <a:p>
            <a:r>
              <a:rPr lang="ro-RO" sz="2800" dirty="0"/>
              <a:t>Indiferent dacă aceasta înseamnă căutarea pe Google sau întrebarea directă într-o conversaţie, oamenii vor învăţa mai multe. </a:t>
            </a:r>
          </a:p>
          <a:p>
            <a:r>
              <a:rPr lang="ro-RO" sz="2800" dirty="0"/>
              <a:t>Acţiunea de a concepe întrebări referitoare la informaţiile primite ajută la codificarea informaţiilor în creier. </a:t>
            </a:r>
          </a:p>
          <a:p>
            <a:endParaRPr lang="ro-RO" dirty="0"/>
          </a:p>
        </p:txBody>
      </p:sp>
    </p:spTree>
    <p:extLst>
      <p:ext uri="{BB962C8B-B14F-4D97-AF65-F5344CB8AC3E}">
        <p14:creationId xmlns:p14="http://schemas.microsoft.com/office/powerpoint/2010/main" val="1891718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a:xfrm>
            <a:off x="1024127" y="1719330"/>
            <a:ext cx="9720073" cy="4359498"/>
          </a:xfrm>
        </p:spPr>
        <p:txBody>
          <a:bodyPr>
            <a:noAutofit/>
          </a:bodyPr>
          <a:lstStyle/>
          <a:p>
            <a:r>
              <a:rPr lang="ro-RO" sz="2800" b="1" u="sng" dirty="0"/>
              <a:t>4. Căutarea nucleului de adevăr </a:t>
            </a:r>
          </a:p>
          <a:p>
            <a:pPr algn="just"/>
            <a:r>
              <a:rPr lang="ro-RO" sz="2800" dirty="0"/>
              <a:t>Nicio teorie sau concept nu se naşte „din aer”. Chiar şi cele mai elaborate şi complexe teorii au la bază aspecte bazate pe fapte concrete. </a:t>
            </a:r>
          </a:p>
          <a:p>
            <a:pPr algn="just"/>
            <a:r>
              <a:rPr lang="ro-RO" sz="2800" dirty="0"/>
              <a:t>Chiar dacă nu eşti de acord cu ideea, fragmentul de adevăr de la care a pornit trebuie identificat. </a:t>
            </a:r>
          </a:p>
          <a:p>
            <a:pPr algn="just"/>
            <a:r>
              <a:rPr lang="ro-RO" sz="2800" dirty="0"/>
              <a:t>Aceasta poate implica o muncă de detectiv. </a:t>
            </a:r>
          </a:p>
          <a:p>
            <a:pPr algn="just"/>
            <a:r>
              <a:rPr lang="ro-RO" sz="2800" dirty="0"/>
              <a:t>Construirea versiunii proprii nu va aduce decât avantaje, dezvoltând deducţia şi chiar îmbunătăţind ideea originală. </a:t>
            </a:r>
          </a:p>
        </p:txBody>
      </p:sp>
    </p:spTree>
    <p:extLst>
      <p:ext uri="{BB962C8B-B14F-4D97-AF65-F5344CB8AC3E}">
        <p14:creationId xmlns:p14="http://schemas.microsoft.com/office/powerpoint/2010/main" val="3832053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a:bodyPr>
          <a:lstStyle/>
          <a:p>
            <a:pPr algn="just"/>
            <a:r>
              <a:rPr lang="ro-RO" sz="2800" b="1" u="sng" dirty="0"/>
              <a:t>5. Axarea pe mesaj, nu pe mesager </a:t>
            </a:r>
          </a:p>
          <a:p>
            <a:pPr algn="just"/>
            <a:r>
              <a:rPr lang="ro-RO" sz="2800" dirty="0"/>
              <a:t>70% din procesul de transmite a unui mesaj nu are nicio legătură cu informaţia propriu-zisă, ci cu modul de redare a acesteia, conform studiilor. </a:t>
            </a:r>
          </a:p>
          <a:p>
            <a:pPr algn="just"/>
            <a:r>
              <a:rPr lang="ro-RO" sz="2800" dirty="0"/>
              <a:t>Mulţi oameni resping învăţarea din cauza persoanei care „livrează” informaţiile. </a:t>
            </a:r>
          </a:p>
          <a:p>
            <a:pPr algn="just"/>
            <a:r>
              <a:rPr lang="ro-RO" sz="2800" dirty="0"/>
              <a:t>„</a:t>
            </a:r>
            <a:r>
              <a:rPr lang="ro-RO" sz="2800" dirty="0">
                <a:solidFill>
                  <a:srgbClr val="C00000"/>
                </a:solidFill>
              </a:rPr>
              <a:t>Materia primă” trebuie separată de furnizor, </a:t>
            </a:r>
            <a:r>
              <a:rPr lang="ro-RO" sz="2800" dirty="0"/>
              <a:t>fie că acesta este plictisitor sau simpatic.</a:t>
            </a:r>
          </a:p>
          <a:p>
            <a:pPr algn="just"/>
            <a:endParaRPr lang="ro-RO" sz="2800" dirty="0"/>
          </a:p>
        </p:txBody>
      </p:sp>
    </p:spTree>
    <p:extLst>
      <p:ext uri="{BB962C8B-B14F-4D97-AF65-F5344CB8AC3E}">
        <p14:creationId xmlns:p14="http://schemas.microsoft.com/office/powerpoint/2010/main" val="303951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671" y="572338"/>
            <a:ext cx="9720072" cy="1499616"/>
          </a:xfrm>
        </p:spPr>
        <p:txBody>
          <a:bodyPr>
            <a:normAutofit/>
          </a:bodyPr>
          <a:lstStyle/>
          <a:p>
            <a:pPr algn="ctr"/>
            <a:r>
              <a:rPr lang="ro-RO" sz="2400" b="1" dirty="0">
                <a:latin typeface="Arial" panose="020B0604020202020204" pitchFamily="34" charset="0"/>
                <a:cs typeface="Arial" panose="020B0604020202020204" pitchFamily="34" charset="0"/>
              </a:rPr>
              <a:t>INVATAREA IN VIATA</a:t>
            </a:r>
          </a:p>
        </p:txBody>
      </p:sp>
      <p:sp>
        <p:nvSpPr>
          <p:cNvPr id="3" name="Content Placeholder 2"/>
          <p:cNvSpPr>
            <a:spLocks noGrp="1"/>
          </p:cNvSpPr>
          <p:nvPr>
            <p:ph idx="1"/>
          </p:nvPr>
        </p:nvSpPr>
        <p:spPr/>
        <p:txBody>
          <a:bodyPr>
            <a:normAutofit fontScale="92500" lnSpcReduction="20000"/>
          </a:bodyPr>
          <a:lstStyle/>
          <a:p>
            <a:pPr algn="just"/>
            <a:r>
              <a:rPr lang="ro-RO" sz="2800" b="1" u="sng" dirty="0">
                <a:solidFill>
                  <a:srgbClr val="C00000"/>
                </a:solidFill>
              </a:rPr>
              <a:t>Statul roman își exercită atribuțiile în domeniul învățării pe tot parcursul vieții prin intermediul:</a:t>
            </a:r>
          </a:p>
          <a:p>
            <a:pPr algn="just">
              <a:buFont typeface="Arial" panose="020B0604020202020204" pitchFamily="34" charset="0"/>
              <a:buChar char="•"/>
            </a:pPr>
            <a:r>
              <a:rPr lang="ro-RO" sz="2800" dirty="0"/>
              <a:t> Ministerului Educației și Cercetării Științifice, </a:t>
            </a:r>
          </a:p>
          <a:p>
            <a:pPr algn="just">
              <a:buFont typeface="Arial" panose="020B0604020202020204" pitchFamily="34" charset="0"/>
              <a:buChar char="•"/>
            </a:pPr>
            <a:r>
              <a:rPr lang="ro-RO" sz="2800" dirty="0"/>
              <a:t>Parlamentului, </a:t>
            </a:r>
          </a:p>
          <a:p>
            <a:pPr algn="just">
              <a:buFont typeface="Arial" panose="020B0604020202020204" pitchFamily="34" charset="0"/>
              <a:buChar char="•"/>
            </a:pPr>
            <a:r>
              <a:rPr lang="ro-RO" sz="2800" dirty="0"/>
              <a:t>Guvernului, </a:t>
            </a:r>
          </a:p>
          <a:p>
            <a:pPr algn="just">
              <a:buFont typeface="Arial" panose="020B0604020202020204" pitchFamily="34" charset="0"/>
              <a:buChar char="•"/>
            </a:pPr>
            <a:r>
              <a:rPr lang="ro-RO" sz="2800" dirty="0"/>
              <a:t>Ministerului Muncii, Familiei, Protecției Sociale și Persoanelor Vârstnice, </a:t>
            </a:r>
          </a:p>
          <a:p>
            <a:pPr algn="just">
              <a:buFont typeface="Arial" panose="020B0604020202020204" pitchFamily="34" charset="0"/>
              <a:buChar char="•"/>
            </a:pPr>
            <a:r>
              <a:rPr lang="ro-RO" sz="2800" dirty="0"/>
              <a:t>Ministerului Culturii, </a:t>
            </a:r>
          </a:p>
          <a:p>
            <a:pPr algn="just">
              <a:buFont typeface="Arial" panose="020B0604020202020204" pitchFamily="34" charset="0"/>
              <a:buChar char="•"/>
            </a:pPr>
            <a:r>
              <a:rPr lang="ro-RO" sz="2800" dirty="0"/>
              <a:t>Ministerului Sănătății, </a:t>
            </a:r>
          </a:p>
          <a:p>
            <a:pPr algn="just">
              <a:buFont typeface="Arial" panose="020B0604020202020204" pitchFamily="34" charset="0"/>
              <a:buChar char="•"/>
            </a:pPr>
            <a:r>
              <a:rPr lang="ro-RO" sz="2800" dirty="0"/>
              <a:t>precum și al Ministerului Administrației și Internelor.</a:t>
            </a:r>
          </a:p>
          <a:p>
            <a:endParaRPr lang="ro-RO" dirty="0"/>
          </a:p>
        </p:txBody>
      </p:sp>
    </p:spTree>
    <p:extLst>
      <p:ext uri="{BB962C8B-B14F-4D97-AF65-F5344CB8AC3E}">
        <p14:creationId xmlns:p14="http://schemas.microsoft.com/office/powerpoint/2010/main" val="238003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a:xfrm>
            <a:off x="1024128" y="2286000"/>
            <a:ext cx="10399433" cy="4023360"/>
          </a:xfrm>
        </p:spPr>
        <p:txBody>
          <a:bodyPr>
            <a:noAutofit/>
          </a:bodyPr>
          <a:lstStyle/>
          <a:p>
            <a:pPr fontAlgn="base"/>
            <a:r>
              <a:rPr lang="ro-RO" sz="2800" b="1" dirty="0">
                <a:solidFill>
                  <a:srgbClr val="C00000"/>
                </a:solidFill>
              </a:rPr>
              <a:t>Ministerul Educației și Cercetării Științifice </a:t>
            </a:r>
            <a:r>
              <a:rPr lang="ro-RO" sz="2800" dirty="0"/>
              <a:t>are ca </a:t>
            </a:r>
            <a:r>
              <a:rPr lang="ro-RO" sz="2800" b="1" u="sng" dirty="0"/>
              <a:t>atribuții principale, în domeniul învățării pe tot parcursul vieții:</a:t>
            </a:r>
          </a:p>
          <a:p>
            <a:pPr fontAlgn="base"/>
            <a:r>
              <a:rPr lang="ro-RO" sz="2800" b="1" dirty="0"/>
              <a:t>a)</a:t>
            </a:r>
            <a:r>
              <a:rPr lang="ro-RO" sz="2800" dirty="0"/>
              <a:t>elaborarea strategiilor și politicilor naționale în domeniul educației, al formării profesionale, al cercetării, tineretului și sportului;</a:t>
            </a:r>
          </a:p>
          <a:p>
            <a:pPr fontAlgn="base"/>
            <a:r>
              <a:rPr lang="ro-RO" sz="2800" b="1" dirty="0"/>
              <a:t>b)</a:t>
            </a:r>
            <a:r>
              <a:rPr lang="ro-RO" sz="2800" dirty="0"/>
              <a:t>elaborarea reglementărilor referitoare la organizarea și funcționarea sistemului de educație din România;</a:t>
            </a:r>
          </a:p>
          <a:p>
            <a:pPr fontAlgn="base"/>
            <a:r>
              <a:rPr lang="ro-RO" sz="2800" b="1" dirty="0"/>
              <a:t>c)</a:t>
            </a:r>
            <a:r>
              <a:rPr lang="ro-RO" sz="2800" dirty="0"/>
              <a:t>monitorizarea, evaluarea și controlarea, direct sau prin organismele abilitate, a funcționării sistemului educațional și a furnizorilor de educație;</a:t>
            </a:r>
          </a:p>
        </p:txBody>
      </p:sp>
    </p:spTree>
    <p:extLst>
      <p:ext uri="{BB962C8B-B14F-4D97-AF65-F5344CB8AC3E}">
        <p14:creationId xmlns:p14="http://schemas.microsoft.com/office/powerpoint/2010/main" val="343620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lstStyle/>
          <a:p>
            <a:pPr algn="just" fontAlgn="base"/>
            <a:r>
              <a:rPr lang="ro-RO" sz="2800" b="1" dirty="0"/>
              <a:t>d)</a:t>
            </a:r>
            <a:r>
              <a:rPr lang="ro-RO" sz="2800" dirty="0"/>
              <a:t>stabilirea mecanismelor și a metodologiilor de validare și recunoaștere a rezultatelor învățării;</a:t>
            </a:r>
          </a:p>
          <a:p>
            <a:pPr algn="just" fontAlgn="base"/>
            <a:r>
              <a:rPr lang="ro-RO" sz="2800" b="1" dirty="0"/>
              <a:t>e)</a:t>
            </a:r>
            <a:r>
              <a:rPr lang="ro-RO" sz="2800" dirty="0"/>
              <a:t>elaborarea, împreună cu Ministerul Culturii, a politicilor în domeniul educației nonprofesionale a adulților și vârstnicilor;</a:t>
            </a:r>
          </a:p>
          <a:p>
            <a:pPr algn="just" fontAlgn="base"/>
            <a:r>
              <a:rPr lang="ro-RO" sz="2800" b="1" dirty="0"/>
              <a:t>f)</a:t>
            </a:r>
            <a:r>
              <a:rPr lang="ro-RO" sz="2800" dirty="0"/>
              <a:t>alte atribuții, așa cum apar ele specificate în legislația din domeniul educației și formării profesionale.</a:t>
            </a:r>
          </a:p>
          <a:p>
            <a:endParaRPr lang="ro-RO" dirty="0"/>
          </a:p>
        </p:txBody>
      </p:sp>
    </p:spTree>
    <p:extLst>
      <p:ext uri="{BB962C8B-B14F-4D97-AF65-F5344CB8AC3E}">
        <p14:creationId xmlns:p14="http://schemas.microsoft.com/office/powerpoint/2010/main" val="391171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a:bodyPr>
          <a:lstStyle/>
          <a:p>
            <a:pPr fontAlgn="base"/>
            <a:r>
              <a:rPr lang="ro-RO" sz="2800" b="1" dirty="0">
                <a:solidFill>
                  <a:srgbClr val="C00000"/>
                </a:solidFill>
              </a:rPr>
              <a:t>Ministerul Muncii, Familiei, Protecției Sociale și Persoanelor Vârstnice </a:t>
            </a:r>
            <a:r>
              <a:rPr lang="ro-RO" sz="2800" dirty="0"/>
              <a:t>are ca </a:t>
            </a:r>
            <a:r>
              <a:rPr lang="ro-RO" sz="2800" b="1" u="sng" dirty="0"/>
              <a:t>atribuții principale, în domeniul învățării pe tot parcursul vieții:</a:t>
            </a:r>
          </a:p>
          <a:p>
            <a:pPr fontAlgn="base"/>
            <a:r>
              <a:rPr lang="ro-RO" sz="2800" b="1" dirty="0"/>
              <a:t>a)</a:t>
            </a:r>
            <a:r>
              <a:rPr lang="ro-RO" sz="2800" dirty="0"/>
              <a:t>elaborarea, împreună cu Ministerul Educației și Cercetării Științifice, a politicilor și a strategiilor naționale privind formarea profesională a adulților;</a:t>
            </a:r>
          </a:p>
          <a:p>
            <a:pPr fontAlgn="base"/>
            <a:r>
              <a:rPr lang="ro-RO" sz="2800" b="1" dirty="0"/>
              <a:t>b)</a:t>
            </a:r>
            <a:r>
              <a:rPr lang="ro-RO" sz="2800" dirty="0"/>
              <a:t>reglementarea formării profesionale la locul de muncă și a formării profesionale prin ucenicie la locul de muncă;</a:t>
            </a:r>
          </a:p>
          <a:p>
            <a:endParaRPr lang="ro-RO" sz="2800" dirty="0"/>
          </a:p>
        </p:txBody>
      </p:sp>
    </p:spTree>
    <p:extLst>
      <p:ext uri="{BB962C8B-B14F-4D97-AF65-F5344CB8AC3E}">
        <p14:creationId xmlns:p14="http://schemas.microsoft.com/office/powerpoint/2010/main" val="272759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lstStyle/>
          <a:p>
            <a:pPr fontAlgn="base"/>
            <a:r>
              <a:rPr lang="ro-RO" sz="2800" b="1" dirty="0"/>
              <a:t>c)</a:t>
            </a:r>
            <a:r>
              <a:rPr lang="ro-RO" sz="2800" dirty="0"/>
              <a:t>monitorizarea, evaluarea, acreditarea și controlarea directă sau prin organisme abilitate a furnizorilor de formare, alții decât cei din cadrul sistemului național de învățământ;</a:t>
            </a:r>
          </a:p>
          <a:p>
            <a:pPr fontAlgn="base"/>
            <a:r>
              <a:rPr lang="ro-RO" sz="2800" b="1" dirty="0"/>
              <a:t>d)</a:t>
            </a:r>
            <a:r>
              <a:rPr lang="ro-RO" sz="2800" dirty="0"/>
              <a:t>alte atribuții prevăzute de legislația din domeniul educației și formării profesionale.</a:t>
            </a:r>
          </a:p>
          <a:p>
            <a:endParaRPr lang="ro-RO" dirty="0"/>
          </a:p>
        </p:txBody>
      </p:sp>
    </p:spTree>
    <p:extLst>
      <p:ext uri="{BB962C8B-B14F-4D97-AF65-F5344CB8AC3E}">
        <p14:creationId xmlns:p14="http://schemas.microsoft.com/office/powerpoint/2010/main" val="3591090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normAutofit/>
          </a:bodyPr>
          <a:lstStyle/>
          <a:p>
            <a:pPr algn="just" fontAlgn="base"/>
            <a:r>
              <a:rPr lang="ro-RO" sz="2800" b="1" dirty="0">
                <a:solidFill>
                  <a:srgbClr val="C00000"/>
                </a:solidFill>
              </a:rPr>
              <a:t>Ministerul Culturii </a:t>
            </a:r>
            <a:r>
              <a:rPr lang="ro-RO" sz="2800" dirty="0"/>
              <a:t>are ca </a:t>
            </a:r>
            <a:r>
              <a:rPr lang="ro-RO" sz="2800" b="1" u="sng" dirty="0"/>
              <a:t>atribuții principale, în domeniul învățării pe tot parcursul vieții:</a:t>
            </a:r>
          </a:p>
          <a:p>
            <a:pPr algn="just" fontAlgn="base"/>
            <a:r>
              <a:rPr lang="ro-RO" sz="2800" b="1" dirty="0"/>
              <a:t>a)</a:t>
            </a:r>
            <a:r>
              <a:rPr lang="ro-RO" sz="2800" dirty="0"/>
              <a:t>stimularea creșterii gradului de acces și de participare a publicului la cultură;</a:t>
            </a:r>
          </a:p>
          <a:p>
            <a:pPr algn="just" fontAlgn="base"/>
            <a:r>
              <a:rPr lang="ro-RO" sz="2800" b="1" dirty="0"/>
              <a:t>b)</a:t>
            </a:r>
            <a:r>
              <a:rPr lang="ro-RO" sz="2800" dirty="0"/>
              <a:t>propunerea și promovarea parteneriatelor cu autoritățile administrației publice locale și cu structurile societății civile pentru diversificarea, modernizarea și optimizarea serviciilor publice oferite de instituțiile și așezămintele de cultură, în vederea satisfacerii necesităților culturale și educative ale publicului;</a:t>
            </a:r>
          </a:p>
          <a:p>
            <a:pPr algn="just"/>
            <a:endParaRPr lang="ro-RO" sz="2800" dirty="0"/>
          </a:p>
        </p:txBody>
      </p:sp>
    </p:spTree>
    <p:extLst>
      <p:ext uri="{BB962C8B-B14F-4D97-AF65-F5344CB8AC3E}">
        <p14:creationId xmlns:p14="http://schemas.microsoft.com/office/powerpoint/2010/main" val="1283405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lstStyle/>
          <a:p>
            <a:pPr algn="just" fontAlgn="base"/>
            <a:r>
              <a:rPr lang="ro-RO" sz="2800" b="1" dirty="0"/>
              <a:t>c)</a:t>
            </a:r>
            <a:r>
              <a:rPr lang="ro-RO" sz="2800" dirty="0"/>
              <a:t>promovarea recunoașterii competențelor profesionale, respectiv garantarea drepturilor și a intereselor creatorilor, artiștilor și specialiștilor din domeniul culturii;</a:t>
            </a:r>
          </a:p>
          <a:p>
            <a:pPr algn="just" fontAlgn="base"/>
            <a:r>
              <a:rPr lang="ro-RO" sz="2800" b="1" dirty="0"/>
              <a:t>d)</a:t>
            </a:r>
            <a:r>
              <a:rPr lang="ro-RO" sz="2800" dirty="0"/>
              <a:t>alte atribuții prevăzute de legislația din domeniul educației și formării profesionale.</a:t>
            </a:r>
          </a:p>
          <a:p>
            <a:endParaRPr lang="ro-RO" dirty="0"/>
          </a:p>
        </p:txBody>
      </p:sp>
    </p:spTree>
    <p:extLst>
      <p:ext uri="{BB962C8B-B14F-4D97-AF65-F5344CB8AC3E}">
        <p14:creationId xmlns:p14="http://schemas.microsoft.com/office/powerpoint/2010/main" val="1027849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Arial" panose="020B0604020202020204" pitchFamily="34" charset="0"/>
                <a:cs typeface="Arial" panose="020B0604020202020204" pitchFamily="34" charset="0"/>
              </a:rPr>
              <a:t>INVATAREA IN VIATA</a:t>
            </a:r>
            <a:endParaRPr lang="ro-RO" sz="2800" dirty="0"/>
          </a:p>
        </p:txBody>
      </p:sp>
      <p:sp>
        <p:nvSpPr>
          <p:cNvPr id="3" name="Content Placeholder 2"/>
          <p:cNvSpPr>
            <a:spLocks noGrp="1"/>
          </p:cNvSpPr>
          <p:nvPr>
            <p:ph idx="1"/>
          </p:nvPr>
        </p:nvSpPr>
        <p:spPr/>
        <p:txBody>
          <a:bodyPr/>
          <a:lstStyle/>
          <a:p>
            <a:pPr algn="just" fontAlgn="base"/>
            <a:r>
              <a:rPr lang="ro-RO" sz="2800" b="1" dirty="0">
                <a:solidFill>
                  <a:srgbClr val="C00000"/>
                </a:solidFill>
              </a:rPr>
              <a:t>Ministerele și autoritățile centrale </a:t>
            </a:r>
            <a:r>
              <a:rPr lang="ro-RO" sz="2800" dirty="0"/>
              <a:t>pot avea responsabilități în domeniul educației și formării pentru profesiile reglementate prin legi speciale.</a:t>
            </a:r>
          </a:p>
          <a:p>
            <a:pPr algn="just" fontAlgn="base"/>
            <a:endParaRPr lang="ro-RO" sz="2800" dirty="0"/>
          </a:p>
          <a:p>
            <a:pPr algn="just" fontAlgn="base"/>
            <a:r>
              <a:rPr lang="ro-RO" sz="2800" b="1" dirty="0"/>
              <a:t>Formarea continuă a personalului din instituțiile publice de apărare, ordine publică și securitate națională </a:t>
            </a:r>
            <a:r>
              <a:rPr lang="ro-RO" sz="2800" dirty="0"/>
              <a:t>se reglementează, în sensul prezentei legi, prin ordine și instrucțiuni proprii emise de către conducătorii acestora.</a:t>
            </a:r>
          </a:p>
          <a:p>
            <a:pPr algn="just"/>
            <a:endParaRPr lang="ro-RO" dirty="0"/>
          </a:p>
        </p:txBody>
      </p:sp>
    </p:spTree>
    <p:extLst>
      <p:ext uri="{BB962C8B-B14F-4D97-AF65-F5344CB8AC3E}">
        <p14:creationId xmlns:p14="http://schemas.microsoft.com/office/powerpoint/2010/main" val="1202429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32</TotalTime>
  <Words>1226</Words>
  <Application>Microsoft Office PowerPoint</Application>
  <PresentationFormat>Widescreen</PresentationFormat>
  <Paragraphs>80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Algerian</vt:lpstr>
      <vt:lpstr>Arial</vt:lpstr>
      <vt:lpstr>Tw Cen MT</vt:lpstr>
      <vt:lpstr>Tw Cen MT Condensed</vt:lpstr>
      <vt:lpstr>Wingdings 3</vt:lpstr>
      <vt:lpstr>Integral</vt:lpstr>
      <vt:lpstr>A 3.3. Platforma educationala online pentru sprijin profesional. Identificare resurse educaționale pentru susținerea educației incluzive de calitate  INVATAREA PE TOT PARCURSUL VIETII -FACTORI IMPLICATI- </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lpstr>INVATAREA IN VIATA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INVATAREA PE TOT PARCURSUL VIETII  </dc:title>
  <dc:creator>Calculator</dc:creator>
  <cp:lastModifiedBy>Irina Mihailescu</cp:lastModifiedBy>
  <cp:revision>6</cp:revision>
  <dcterms:created xsi:type="dcterms:W3CDTF">2019-02-27T14:25:41Z</dcterms:created>
  <dcterms:modified xsi:type="dcterms:W3CDTF">2019-04-17T07:23:02Z</dcterms:modified>
</cp:coreProperties>
</file>