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3" r:id="rId1"/>
  </p:sldMasterIdLst>
  <p:sldIdLst>
    <p:sldId id="257" r:id="rId2"/>
    <p:sldId id="270" r:id="rId3"/>
    <p:sldId id="271" r:id="rId4"/>
    <p:sldId id="275" r:id="rId5"/>
    <p:sldId id="272" r:id="rId6"/>
    <p:sldId id="273" r:id="rId7"/>
    <p:sldId id="274" r:id="rId8"/>
    <p:sldId id="269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737" autoAdjust="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8124" name="Group 28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388125" name="Freeform 29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26" name="Freeform 30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8127" name="Freeform 31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88103" name="Group 7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388104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88105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388106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8107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8108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8109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8110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88111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88112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8113" name="Freeform 17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14" name="Freeform 18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15" name="Freeform 19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16" name="Freeform 20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17" name="Freeform 21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8118" name="Freeform 22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8119" name="Rectangle 23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en-US" altLang="ro-RO" noProof="0" smtClean="0"/>
              <a:t>Click to edit Master title style</a:t>
            </a:r>
          </a:p>
        </p:txBody>
      </p:sp>
      <p:sp>
        <p:nvSpPr>
          <p:cNvPr id="388120" name="Rectangle 2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 lvl="0"/>
            <a:r>
              <a:rPr lang="en-US" altLang="ro-RO" noProof="0" smtClean="0"/>
              <a:t>Click to edit Master subtitle style</a:t>
            </a:r>
          </a:p>
        </p:txBody>
      </p:sp>
      <p:sp>
        <p:nvSpPr>
          <p:cNvPr id="388121" name="Rectangle 25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388122" name="Rectangle 2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917DCF13-B512-4ED4-9EC7-EA9F1047CBC6}" type="slidenum">
              <a:rPr lang="en-US" altLang="ro-RO"/>
              <a:pPr/>
              <a:t>‹#›</a:t>
            </a:fld>
            <a:endParaRPr lang="en-US" altLang="ro-RO"/>
          </a:p>
        </p:txBody>
      </p:sp>
      <p:sp>
        <p:nvSpPr>
          <p:cNvPr id="388123" name="Rectangle 27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81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81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8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8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1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8119" grpId="0"/>
      <p:bldP spid="388120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81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8120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8120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8120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1F436C-7D4A-42EE-87DD-D766C41DA0AF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793992743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5EF4C1-0478-454B-AC16-37BF06B686C9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533046934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E94C70-EB10-4B06-997F-C85EDFA771B9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2065211848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EB193-A3BD-47F7-B23F-1668AAAF072D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146785262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106BD-953D-4021-AE85-B7A18690A6F2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081795339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60D7A-F23A-4C19-8A2D-150229EDB877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4272325594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BA16A-8763-45CE-9156-F50CE6E23DF5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1205748579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678CB2-7D11-44E8-B0A1-A7CE17E58440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11024294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  <a:p>
            <a:pPr lvl="1"/>
            <a:r>
              <a:rPr lang="ro-RO" smtClean="0"/>
              <a:t>Al doilea nivel</a:t>
            </a:r>
          </a:p>
          <a:p>
            <a:pPr lvl="2"/>
            <a:r>
              <a:rPr lang="ro-RO" smtClean="0"/>
              <a:t>Al treilea nivel</a:t>
            </a:r>
          </a:p>
          <a:p>
            <a:pPr lvl="3"/>
            <a:r>
              <a:rPr lang="ro-RO" smtClean="0"/>
              <a:t>Al patrulea nivel</a:t>
            </a:r>
          </a:p>
          <a:p>
            <a:pPr lvl="4"/>
            <a:r>
              <a:rPr lang="ro-RO" smtClean="0"/>
              <a:t>Al cincilea nivel</a:t>
            </a:r>
            <a:endParaRPr lang="en-GB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D32581-D219-4AC6-A485-BA10EDF78CA5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356208910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 smtClean="0"/>
              <a:t>Clic pentru editare stil titlu</a:t>
            </a:r>
            <a:endParaRPr lang="en-GB"/>
          </a:p>
        </p:txBody>
      </p:sp>
      <p:sp>
        <p:nvSpPr>
          <p:cNvPr id="3" name="Substituent i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 smtClean="0"/>
              <a:t>Clic pentru editare stiluri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ro-RO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7B43C-C803-43E5-84E2-955C6793E988}" type="slidenum">
              <a:rPr lang="en-US" altLang="ro-RO"/>
              <a:pPr/>
              <a:t>‹#›</a:t>
            </a:fld>
            <a:endParaRPr lang="en-US" altLang="ro-RO"/>
          </a:p>
        </p:txBody>
      </p:sp>
    </p:spTree>
    <p:extLst>
      <p:ext uri="{BB962C8B-B14F-4D97-AF65-F5344CB8AC3E}">
        <p14:creationId xmlns:p14="http://schemas.microsoft.com/office/powerpoint/2010/main" val="3952676214"/>
      </p:ext>
    </p:extLst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7075" name="Group 3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387076" name="Freeform 4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77" name="Freeform 5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7078" name="Freeform 6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387079" name="Group 7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387080" name="Freeform 8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>
                <a:gd name="T0" fmla="*/ 3132 w 3240"/>
                <a:gd name="T1" fmla="*/ 469 h 536"/>
                <a:gd name="T2" fmla="*/ 2995 w 3240"/>
                <a:gd name="T3" fmla="*/ 395 h 536"/>
                <a:gd name="T4" fmla="*/ 2911 w 3240"/>
                <a:gd name="T5" fmla="*/ 375 h 536"/>
                <a:gd name="T6" fmla="*/ 2678 w 3240"/>
                <a:gd name="T7" fmla="*/ 228 h 536"/>
                <a:gd name="T8" fmla="*/ 2553 w 3240"/>
                <a:gd name="T9" fmla="*/ 74 h 536"/>
                <a:gd name="T10" fmla="*/ 2457 w 3240"/>
                <a:gd name="T11" fmla="*/ 7 h 536"/>
                <a:gd name="T12" fmla="*/ 2403 w 3240"/>
                <a:gd name="T13" fmla="*/ 47 h 536"/>
                <a:gd name="T14" fmla="*/ 2289 w 3240"/>
                <a:gd name="T15" fmla="*/ 74 h 536"/>
                <a:gd name="T16" fmla="*/ 2134 w 3240"/>
                <a:gd name="T17" fmla="*/ 74 h 536"/>
                <a:gd name="T18" fmla="*/ 2044 w 3240"/>
                <a:gd name="T19" fmla="*/ 128 h 536"/>
                <a:gd name="T20" fmla="*/ 1775 w 3240"/>
                <a:gd name="T21" fmla="*/ 222 h 536"/>
                <a:gd name="T22" fmla="*/ 1602 w 3240"/>
                <a:gd name="T23" fmla="*/ 181 h 536"/>
                <a:gd name="T24" fmla="*/ 1560 w 3240"/>
                <a:gd name="T25" fmla="*/ 101 h 536"/>
                <a:gd name="T26" fmla="*/ 1542 w 3240"/>
                <a:gd name="T27" fmla="*/ 87 h 536"/>
                <a:gd name="T28" fmla="*/ 1446 w 3240"/>
                <a:gd name="T29" fmla="*/ 60 h 536"/>
                <a:gd name="T30" fmla="*/ 1375 w 3240"/>
                <a:gd name="T31" fmla="*/ 74 h 536"/>
                <a:gd name="T32" fmla="*/ 1309 w 3240"/>
                <a:gd name="T33" fmla="*/ 87 h 536"/>
                <a:gd name="T34" fmla="*/ 1243 w 3240"/>
                <a:gd name="T35" fmla="*/ 13 h 536"/>
                <a:gd name="T36" fmla="*/ 1225 w 3240"/>
                <a:gd name="T37" fmla="*/ 0 h 536"/>
                <a:gd name="T38" fmla="*/ 1189 w 3240"/>
                <a:gd name="T39" fmla="*/ 0 h 536"/>
                <a:gd name="T40" fmla="*/ 1106 w 3240"/>
                <a:gd name="T41" fmla="*/ 34 h 536"/>
                <a:gd name="T42" fmla="*/ 1106 w 3240"/>
                <a:gd name="T43" fmla="*/ 34 h 536"/>
                <a:gd name="T44" fmla="*/ 1094 w 3240"/>
                <a:gd name="T45" fmla="*/ 40 h 536"/>
                <a:gd name="T46" fmla="*/ 1070 w 3240"/>
                <a:gd name="T47" fmla="*/ 54 h 536"/>
                <a:gd name="T48" fmla="*/ 1034 w 3240"/>
                <a:gd name="T49" fmla="*/ 74 h 536"/>
                <a:gd name="T50" fmla="*/ 1004 w 3240"/>
                <a:gd name="T51" fmla="*/ 74 h 536"/>
                <a:gd name="T52" fmla="*/ 986 w 3240"/>
                <a:gd name="T53" fmla="*/ 74 h 536"/>
                <a:gd name="T54" fmla="*/ 956 w 3240"/>
                <a:gd name="T55" fmla="*/ 81 h 536"/>
                <a:gd name="T56" fmla="*/ 920 w 3240"/>
                <a:gd name="T57" fmla="*/ 94 h 536"/>
                <a:gd name="T58" fmla="*/ 884 w 3240"/>
                <a:gd name="T59" fmla="*/ 107 h 536"/>
                <a:gd name="T60" fmla="*/ 843 w 3240"/>
                <a:gd name="T61" fmla="*/ 128 h 536"/>
                <a:gd name="T62" fmla="*/ 813 w 3240"/>
                <a:gd name="T63" fmla="*/ 141 h 536"/>
                <a:gd name="T64" fmla="*/ 789 w 3240"/>
                <a:gd name="T65" fmla="*/ 148 h 536"/>
                <a:gd name="T66" fmla="*/ 783 w 3240"/>
                <a:gd name="T67" fmla="*/ 154 h 536"/>
                <a:gd name="T68" fmla="*/ 556 w 3240"/>
                <a:gd name="T69" fmla="*/ 228 h 536"/>
                <a:gd name="T70" fmla="*/ 394 w 3240"/>
                <a:gd name="T71" fmla="*/ 294 h 536"/>
                <a:gd name="T72" fmla="*/ 107 w 3240"/>
                <a:gd name="T73" fmla="*/ 462 h 536"/>
                <a:gd name="T74" fmla="*/ 0 w 3240"/>
                <a:gd name="T75" fmla="*/ 536 h 536"/>
                <a:gd name="T76" fmla="*/ 3240 w 3240"/>
                <a:gd name="T77" fmla="*/ 536 h 536"/>
                <a:gd name="T78" fmla="*/ 3132 w 3240"/>
                <a:gd name="T79" fmla="*/ 469 h 536"/>
                <a:gd name="T80" fmla="*/ 3132 w 3240"/>
                <a:gd name="T81" fmla="*/ 469 h 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grpSp>
          <p:nvGrpSpPr>
            <p:cNvPr id="387081" name="Group 9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387082" name="Freeform 10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7083" name="Freeform 11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7084" name="Freeform 12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7085" name="Freeform 13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87086" name="Freeform 14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87087" name="Freeform 15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>
                <a:gd name="T0" fmla="*/ 3976 w 3976"/>
                <a:gd name="T1" fmla="*/ 527 h 527"/>
                <a:gd name="T2" fmla="*/ 3970 w 3976"/>
                <a:gd name="T3" fmla="*/ 527 h 527"/>
                <a:gd name="T4" fmla="*/ 3844 w 3976"/>
                <a:gd name="T5" fmla="*/ 509 h 527"/>
                <a:gd name="T6" fmla="*/ 2487 w 3976"/>
                <a:gd name="T7" fmla="*/ 305 h 527"/>
                <a:gd name="T8" fmla="*/ 2039 w 3976"/>
                <a:gd name="T9" fmla="*/ 36 h 527"/>
                <a:gd name="T10" fmla="*/ 1907 w 3976"/>
                <a:gd name="T11" fmla="*/ 24 h 527"/>
                <a:gd name="T12" fmla="*/ 1883 w 3976"/>
                <a:gd name="T13" fmla="*/ 54 h 527"/>
                <a:gd name="T14" fmla="*/ 1859 w 3976"/>
                <a:gd name="T15" fmla="*/ 54 h 527"/>
                <a:gd name="T16" fmla="*/ 1830 w 3976"/>
                <a:gd name="T17" fmla="*/ 30 h 527"/>
                <a:gd name="T18" fmla="*/ 1704 w 3976"/>
                <a:gd name="T19" fmla="*/ 102 h 527"/>
                <a:gd name="T20" fmla="*/ 1608 w 3976"/>
                <a:gd name="T21" fmla="*/ 126 h 527"/>
                <a:gd name="T22" fmla="*/ 1561 w 3976"/>
                <a:gd name="T23" fmla="*/ 132 h 527"/>
                <a:gd name="T24" fmla="*/ 1495 w 3976"/>
                <a:gd name="T25" fmla="*/ 102 h 527"/>
                <a:gd name="T26" fmla="*/ 1357 w 3976"/>
                <a:gd name="T27" fmla="*/ 126 h 527"/>
                <a:gd name="T28" fmla="*/ 1285 w 3976"/>
                <a:gd name="T29" fmla="*/ 24 h 527"/>
                <a:gd name="T30" fmla="*/ 1280 w 3976"/>
                <a:gd name="T31" fmla="*/ 18 h 527"/>
                <a:gd name="T32" fmla="*/ 1262 w 3976"/>
                <a:gd name="T33" fmla="*/ 12 h 527"/>
                <a:gd name="T34" fmla="*/ 1238 w 3976"/>
                <a:gd name="T35" fmla="*/ 6 h 527"/>
                <a:gd name="T36" fmla="*/ 1220 w 3976"/>
                <a:gd name="T37" fmla="*/ 0 h 527"/>
                <a:gd name="T38" fmla="*/ 1196 w 3976"/>
                <a:gd name="T39" fmla="*/ 0 h 527"/>
                <a:gd name="T40" fmla="*/ 1166 w 3976"/>
                <a:gd name="T41" fmla="*/ 0 h 527"/>
                <a:gd name="T42" fmla="*/ 1142 w 3976"/>
                <a:gd name="T43" fmla="*/ 0 h 527"/>
                <a:gd name="T44" fmla="*/ 1136 w 3976"/>
                <a:gd name="T45" fmla="*/ 0 h 527"/>
                <a:gd name="T46" fmla="*/ 1130 w 3976"/>
                <a:gd name="T47" fmla="*/ 0 h 527"/>
                <a:gd name="T48" fmla="*/ 1124 w 3976"/>
                <a:gd name="T49" fmla="*/ 6 h 527"/>
                <a:gd name="T50" fmla="*/ 1118 w 3976"/>
                <a:gd name="T51" fmla="*/ 12 h 527"/>
                <a:gd name="T52" fmla="*/ 1100 w 3976"/>
                <a:gd name="T53" fmla="*/ 18 h 527"/>
                <a:gd name="T54" fmla="*/ 1088 w 3976"/>
                <a:gd name="T55" fmla="*/ 18 h 527"/>
                <a:gd name="T56" fmla="*/ 1070 w 3976"/>
                <a:gd name="T57" fmla="*/ 24 h 527"/>
                <a:gd name="T58" fmla="*/ 1052 w 3976"/>
                <a:gd name="T59" fmla="*/ 30 h 527"/>
                <a:gd name="T60" fmla="*/ 1034 w 3976"/>
                <a:gd name="T61" fmla="*/ 36 h 527"/>
                <a:gd name="T62" fmla="*/ 1028 w 3976"/>
                <a:gd name="T63" fmla="*/ 42 h 527"/>
                <a:gd name="T64" fmla="*/ 969 w 3976"/>
                <a:gd name="T65" fmla="*/ 60 h 527"/>
                <a:gd name="T66" fmla="*/ 921 w 3976"/>
                <a:gd name="T67" fmla="*/ 72 h 527"/>
                <a:gd name="T68" fmla="*/ 855 w 3976"/>
                <a:gd name="T69" fmla="*/ 48 h 527"/>
                <a:gd name="T70" fmla="*/ 825 w 3976"/>
                <a:gd name="T71" fmla="*/ 48 h 527"/>
                <a:gd name="T72" fmla="*/ 759 w 3976"/>
                <a:gd name="T73" fmla="*/ 72 h 527"/>
                <a:gd name="T74" fmla="*/ 735 w 3976"/>
                <a:gd name="T75" fmla="*/ 72 h 527"/>
                <a:gd name="T76" fmla="*/ 706 w 3976"/>
                <a:gd name="T77" fmla="*/ 60 h 527"/>
                <a:gd name="T78" fmla="*/ 640 w 3976"/>
                <a:gd name="T79" fmla="*/ 60 h 527"/>
                <a:gd name="T80" fmla="*/ 544 w 3976"/>
                <a:gd name="T81" fmla="*/ 72 h 527"/>
                <a:gd name="T82" fmla="*/ 389 w 3976"/>
                <a:gd name="T83" fmla="*/ 18 h 527"/>
                <a:gd name="T84" fmla="*/ 323 w 3976"/>
                <a:gd name="T85" fmla="*/ 60 h 527"/>
                <a:gd name="T86" fmla="*/ 317 w 3976"/>
                <a:gd name="T87" fmla="*/ 60 h 527"/>
                <a:gd name="T88" fmla="*/ 305 w 3976"/>
                <a:gd name="T89" fmla="*/ 72 h 527"/>
                <a:gd name="T90" fmla="*/ 287 w 3976"/>
                <a:gd name="T91" fmla="*/ 78 h 527"/>
                <a:gd name="T92" fmla="*/ 263 w 3976"/>
                <a:gd name="T93" fmla="*/ 90 h 527"/>
                <a:gd name="T94" fmla="*/ 203 w 3976"/>
                <a:gd name="T95" fmla="*/ 120 h 527"/>
                <a:gd name="T96" fmla="*/ 149 w 3976"/>
                <a:gd name="T97" fmla="*/ 150 h 527"/>
                <a:gd name="T98" fmla="*/ 78 w 3976"/>
                <a:gd name="T99" fmla="*/ 168 h 527"/>
                <a:gd name="T100" fmla="*/ 0 w 3976"/>
                <a:gd name="T101" fmla="*/ 180 h 527"/>
                <a:gd name="T102" fmla="*/ 0 w 3976"/>
                <a:gd name="T103" fmla="*/ 527 h 527"/>
                <a:gd name="T104" fmla="*/ 1010 w 3976"/>
                <a:gd name="T105" fmla="*/ 527 h 527"/>
                <a:gd name="T106" fmla="*/ 3725 w 3976"/>
                <a:gd name="T107" fmla="*/ 527 h 527"/>
                <a:gd name="T108" fmla="*/ 3976 w 3976"/>
                <a:gd name="T109" fmla="*/ 527 h 527"/>
                <a:gd name="T110" fmla="*/ 3976 w 3976"/>
                <a:gd name="T111" fmla="*/ 527 h 5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87088" name="Group 16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387089" name="Freeform 17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90" name="Freeform 18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91" name="Freeform 19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92" name="Freeform 20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93" name="Freeform 21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87094" name="Freeform 22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7095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 smtClean="0"/>
              <a:t>Click to edit Master title style</a:t>
            </a:r>
          </a:p>
        </p:txBody>
      </p:sp>
      <p:sp>
        <p:nvSpPr>
          <p:cNvPr id="387096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o-RO" smtClean="0"/>
              <a:t>Click to edit Master text styles</a:t>
            </a:r>
          </a:p>
          <a:p>
            <a:pPr lvl="1"/>
            <a:r>
              <a:rPr lang="en-US" altLang="ro-RO" smtClean="0"/>
              <a:t>Second level</a:t>
            </a:r>
          </a:p>
          <a:p>
            <a:pPr lvl="2"/>
            <a:r>
              <a:rPr lang="en-US" altLang="ro-RO" smtClean="0"/>
              <a:t>Third level</a:t>
            </a:r>
          </a:p>
          <a:p>
            <a:pPr lvl="3"/>
            <a:r>
              <a:rPr lang="en-US" altLang="ro-RO" smtClean="0"/>
              <a:t>Fourth level</a:t>
            </a:r>
          </a:p>
          <a:p>
            <a:pPr lvl="4"/>
            <a:r>
              <a:rPr lang="en-US" altLang="ro-RO" smtClean="0"/>
              <a:t>Fifth level</a:t>
            </a:r>
          </a:p>
        </p:txBody>
      </p:sp>
      <p:sp>
        <p:nvSpPr>
          <p:cNvPr id="387097" name="Rectangle 2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ro-RO"/>
          </a:p>
        </p:txBody>
      </p:sp>
      <p:sp>
        <p:nvSpPr>
          <p:cNvPr id="387098" name="Rectangle 2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ro-RO"/>
          </a:p>
        </p:txBody>
      </p:sp>
      <p:sp>
        <p:nvSpPr>
          <p:cNvPr id="387099" name="Rectangle 2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5E49FABE-0138-4C2A-899E-B34877569FEF}" type="slidenum">
              <a:rPr lang="en-US" altLang="ro-RO"/>
              <a:pPr/>
              <a:t>‹#›</a:t>
            </a:fld>
            <a:endParaRPr lang="en-US" altLang="ro-RO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ransition spd="med">
    <p:dissolve/>
    <p:sndAc>
      <p:stSnd>
        <p:snd r:embed="rId13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870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870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30000">
                                          <p:val>
                                            <p:strVal val="#ppt_h/2"/>
                                          </p:val>
                                        </p:tav>
                                        <p:tav tm="40000">
                                          <p:val>
                                            <p:strVal val="#ppt_h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"/>
                                          </p:val>
                                        </p:tav>
                                        <p:tav tm="60000">
                                          <p:val>
                                            <p:strVal val="#ppt_h"/>
                                          </p:val>
                                        </p:tav>
                                        <p:tav tm="69900">
                                          <p:val>
                                            <p:strVal val="#ppt_h/2"/>
                                          </p:val>
                                        </p:tav>
                                        <p:tav tm="8000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87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87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5"/>
                                          </p:val>
                                        </p:tav>
                                        <p:tav tm="20000">
                                          <p:val>
                                            <p:strVal val="#ppt_y-.2"/>
                                          </p:val>
                                        </p:tav>
                                        <p:tav tm="30000">
                                          <p:val>
                                            <p:strVal val="#ppt_y"/>
                                          </p:val>
                                        </p:tav>
                                        <p:tav tm="40000">
                                          <p:val>
                                            <p:strVal val="#ppt_y-.15"/>
                                          </p:val>
                                        </p:tav>
                                        <p:tav tm="50000">
                                          <p:val>
                                            <p:strVal val="#ppt_y"/>
                                          </p:val>
                                        </p:tav>
                                        <p:tav tm="60000">
                                          <p:val>
                                            <p:strVal val="#ppt_y-.1"/>
                                          </p:val>
                                        </p:tav>
                                        <p:tav tm="69900">
                                          <p:val>
                                            <p:strVal val="#ppt_y"/>
                                          </p:val>
                                        </p:tav>
                                        <p:tav tm="80000">
                                          <p:val>
                                            <p:strVal val="#ppt_y-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0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7095" grpId="0"/>
      <p:bldP spid="387096" grpId="0" build="p">
        <p:tmplLst>
          <p:tmpl lvl="1">
            <p:tnLst>
              <p:par>
                <p:cTn presetID="4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</p:cBhvr>
                    </p:animEffect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-.1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>
                          <p:stCondLst>
                            <p:cond delay="0"/>
                          </p:stCondLst>
                        </p:cTn>
                        <p:tgtEl>
                          <p:spTgt spid="38709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400175"/>
          </a:xfrm>
        </p:spPr>
        <p:txBody>
          <a:bodyPr/>
          <a:lstStyle/>
          <a:p>
            <a:endParaRPr lang="en-US" altLang="ro-RO" sz="2800" b="1" dirty="0">
              <a:solidFill>
                <a:srgbClr val="00FF00"/>
              </a:solidFill>
            </a:endParaRPr>
          </a:p>
        </p:txBody>
      </p:sp>
      <p:sp>
        <p:nvSpPr>
          <p:cNvPr id="409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700213"/>
            <a:ext cx="9144000" cy="5157787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ro-RO" altLang="ro-RO" sz="3600" dirty="0" smtClean="0"/>
          </a:p>
          <a:p>
            <a:pPr marL="609600" indent="-609600">
              <a:buFontTx/>
              <a:buNone/>
            </a:pPr>
            <a:r>
              <a:rPr lang="en-US" altLang="ro-RO" sz="3600" dirty="0" smtClean="0"/>
              <a:t>BUNE PRACTICI PENTRU EDUCA</a:t>
            </a:r>
            <a:r>
              <a:rPr lang="ro-RO" altLang="ro-RO" sz="3600" dirty="0" smtClean="0"/>
              <a:t>Ț</a:t>
            </a:r>
            <a:r>
              <a:rPr lang="en-US" altLang="ro-RO" sz="3600" dirty="0" smtClean="0"/>
              <a:t>IE INCLUZIV</a:t>
            </a:r>
            <a:r>
              <a:rPr lang="ro-RO" altLang="ro-RO" sz="3600" dirty="0" smtClean="0"/>
              <a:t>Ă DE CALITATE</a:t>
            </a:r>
            <a:br>
              <a:rPr lang="ro-RO" altLang="ro-RO" sz="3600" dirty="0" smtClean="0"/>
            </a:br>
            <a:endParaRPr lang="ro-RO" altLang="ro-RO" sz="3600" dirty="0" smtClean="0"/>
          </a:p>
          <a:p>
            <a:pPr marL="609600" indent="-609600">
              <a:buFontTx/>
              <a:buNone/>
            </a:pPr>
            <a:r>
              <a:rPr lang="ro-RO" altLang="ro-RO" sz="3600" b="1" dirty="0" smtClean="0">
                <a:solidFill>
                  <a:srgbClr val="66FF33"/>
                </a:solidFill>
              </a:rPr>
              <a:t>TEHNICI DE </a:t>
            </a:r>
            <a:r>
              <a:rPr lang="ro-RO" altLang="ro-RO" sz="3600" b="1" dirty="0" smtClean="0">
                <a:solidFill>
                  <a:srgbClr val="66FF33"/>
                </a:solidFill>
              </a:rPr>
              <a:t>FACILITARE A ÎNȚELEGERII</a:t>
            </a:r>
            <a:endParaRPr lang="ro-RO" altLang="ro-RO" sz="3600" b="1" dirty="0" smtClean="0">
              <a:solidFill>
                <a:srgbClr val="66FF33"/>
              </a:solidFill>
            </a:endParaRPr>
          </a:p>
          <a:p>
            <a:pPr marL="609600" indent="-609600">
              <a:buFontTx/>
              <a:buNone/>
            </a:pPr>
            <a:endParaRPr lang="ro-RO" altLang="ro-RO" sz="3600" b="1" dirty="0" smtClean="0">
              <a:solidFill>
                <a:srgbClr val="66FF33"/>
              </a:solidFill>
            </a:endParaRPr>
          </a:p>
          <a:p>
            <a:pPr marL="609600" indent="-609600">
              <a:buFontTx/>
              <a:buNone/>
            </a:pPr>
            <a:r>
              <a:rPr lang="ro-RO" altLang="ro-RO" sz="3600" b="1" dirty="0" smtClean="0">
                <a:solidFill>
                  <a:srgbClr val="66FF33"/>
                </a:solidFill>
              </a:rPr>
              <a:t>Prof. dr. Petru Lisievici</a:t>
            </a:r>
            <a:endParaRPr lang="ro-RO" altLang="ro-RO" sz="2800" dirty="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255713"/>
          </a:xfrm>
        </p:spPr>
        <p:txBody>
          <a:bodyPr/>
          <a:lstStyle/>
          <a:p>
            <a:pPr eaLnBrk="1" hangingPunct="1">
              <a:defRPr/>
            </a:pPr>
            <a:r>
              <a:rPr lang="ro-RO" altLang="ro-RO" sz="2800" b="1" dirty="0">
                <a:solidFill>
                  <a:srgbClr val="00FF00"/>
                </a:solidFill>
              </a:rPr>
              <a:t/>
            </a:r>
            <a:br>
              <a:rPr lang="ro-RO" altLang="ro-RO" sz="2800" b="1" dirty="0">
                <a:solidFill>
                  <a:srgbClr val="00FF00"/>
                </a:solidFill>
              </a:rPr>
            </a:br>
            <a:r>
              <a:rPr lang="ro-RO" altLang="ro-RO" sz="2800" b="1" dirty="0">
                <a:solidFill>
                  <a:srgbClr val="00FF00"/>
                </a:solidFill>
              </a:rPr>
              <a:t>Tehnici de facilitare a înţelegerii</a:t>
            </a:r>
            <a:endParaRPr lang="en-US" altLang="ro-RO" sz="2800" b="1" dirty="0">
              <a:solidFill>
                <a:srgbClr val="00FF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49418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smtClean="0">
                <a:solidFill>
                  <a:srgbClr val="00FF00"/>
                </a:solidFill>
              </a:rPr>
              <a:t>Tehnica inductivă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smtClean="0"/>
              <a:t>Esenţa tehnicii constă în utilizarea unor </a:t>
            </a:r>
            <a:r>
              <a:rPr lang="ro-RO" altLang="ro-RO" sz="2800" b="1" smtClean="0">
                <a:solidFill>
                  <a:srgbClr val="00FF00"/>
                </a:solidFill>
              </a:rPr>
              <a:t>serii de exemple şi argumente</a:t>
            </a:r>
            <a:r>
              <a:rPr lang="ro-RO" altLang="ro-RO" sz="2800" b="1" smtClean="0"/>
              <a:t> pentru a se asigura înţelegerea regulilor, conceptelor, legilor sau generalizărilor.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o-RO" altLang="ro-RO" sz="2800" b="1" smtClean="0">
              <a:solidFill>
                <a:srgbClr val="00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smtClean="0">
                <a:solidFill>
                  <a:srgbClr val="00FF00"/>
                </a:solidFill>
              </a:rPr>
              <a:t>Tehnica deductivă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smtClean="0"/>
              <a:t>Esenţa tehnicii constă în utilizarea ca </a:t>
            </a:r>
            <a:r>
              <a:rPr lang="ro-RO" altLang="ro-RO" sz="2800" b="1" smtClean="0">
                <a:solidFill>
                  <a:srgbClr val="00FF00"/>
                </a:solidFill>
              </a:rPr>
              <a:t>punct de plecare</a:t>
            </a:r>
            <a:r>
              <a:rPr lang="ro-RO" altLang="ro-RO" sz="2800" b="1" smtClean="0"/>
              <a:t> a unei </a:t>
            </a:r>
            <a:r>
              <a:rPr lang="ro-RO" altLang="ro-RO" sz="2800" b="1" smtClean="0">
                <a:solidFill>
                  <a:srgbClr val="00FF00"/>
                </a:solidFill>
              </a:rPr>
              <a:t>definiţii</a:t>
            </a:r>
            <a:r>
              <a:rPr lang="ro-RO" altLang="ro-RO" sz="2800" b="1" smtClean="0"/>
              <a:t>, în legătură cu care furnizează exemple sau explicaţii privind modul în care conceptul, legea sau principiul se aplică în situaţii concrete.</a:t>
            </a:r>
          </a:p>
        </p:txBody>
      </p:sp>
    </p:spTree>
    <p:extLst>
      <p:ext uri="{BB962C8B-B14F-4D97-AF65-F5344CB8AC3E}">
        <p14:creationId xmlns:p14="http://schemas.microsoft.com/office/powerpoint/2010/main" val="80853511"/>
      </p:ext>
    </p:extLst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255713"/>
          </a:xfrm>
        </p:spPr>
        <p:txBody>
          <a:bodyPr/>
          <a:lstStyle/>
          <a:p>
            <a:pPr eaLnBrk="1" hangingPunct="1">
              <a:defRPr/>
            </a:pPr>
            <a:r>
              <a:rPr lang="ro-RO" altLang="ro-RO" sz="2800" b="1" dirty="0">
                <a:solidFill>
                  <a:srgbClr val="00FF00"/>
                </a:solidFill>
              </a:rPr>
              <a:t/>
            </a:r>
            <a:br>
              <a:rPr lang="ro-RO" altLang="ro-RO" sz="2800" b="1" dirty="0">
                <a:solidFill>
                  <a:srgbClr val="00FF00"/>
                </a:solidFill>
              </a:rPr>
            </a:br>
            <a:r>
              <a:rPr lang="ro-RO" altLang="ro-RO" sz="2800" b="1" dirty="0">
                <a:solidFill>
                  <a:srgbClr val="00FF00"/>
                </a:solidFill>
              </a:rPr>
              <a:t>Tehnici de facilitare a înţelegerii</a:t>
            </a:r>
            <a:endParaRPr lang="en-US" altLang="ro-RO" sz="2800" b="1" dirty="0">
              <a:solidFill>
                <a:srgbClr val="00FF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49418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smtClean="0">
                <a:solidFill>
                  <a:srgbClr val="00FF00"/>
                </a:solidFill>
              </a:rPr>
              <a:t>Tehnica expunerii genetice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smtClean="0"/>
              <a:t>Esenţa tehnicii constă în prezentarea diferitelor niveluri explicative la care </a:t>
            </a:r>
            <a:r>
              <a:rPr lang="ro-RO" altLang="ro-RO" sz="2800" b="1" smtClean="0">
                <a:solidFill>
                  <a:srgbClr val="00FF00"/>
                </a:solidFill>
              </a:rPr>
              <a:t>s-a concretizat în timp</a:t>
            </a:r>
            <a:r>
              <a:rPr lang="ro-RO" altLang="ro-RO" sz="2800" b="1" smtClean="0"/>
              <a:t> o teorie, sau a diferitelor tipuri de tehnici sau proceduri care au condus la creşterea graduală a eficienţei unei anumite perspective metodologice.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o-RO" altLang="ro-RO" sz="2800" b="1" smtClean="0">
              <a:solidFill>
                <a:srgbClr val="00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smtClean="0">
                <a:solidFill>
                  <a:srgbClr val="00FF00"/>
                </a:solidFill>
              </a:rPr>
              <a:t>Tehnica analogiilor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smtClean="0"/>
              <a:t>Esenţa tehnicii constă în utilizarea de analogii, pornind de la </a:t>
            </a:r>
            <a:r>
              <a:rPr lang="ro-RO" altLang="ro-RO" sz="2800" b="1" smtClean="0">
                <a:solidFill>
                  <a:srgbClr val="00FF00"/>
                </a:solidFill>
              </a:rPr>
              <a:t>elemente bine cunoscute</a:t>
            </a:r>
            <a:r>
              <a:rPr lang="ro-RO" altLang="ro-RO" sz="2800" b="1" smtClean="0"/>
              <a:t> sau care nu pun probleme de înţelegere auditoriului</a:t>
            </a:r>
            <a:r>
              <a:rPr lang="ro-RO" altLang="ro-RO" sz="2800" b="1" i="1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70132286"/>
      </p:ext>
    </p:extLst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92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255713"/>
          </a:xfrm>
        </p:spPr>
        <p:txBody>
          <a:bodyPr/>
          <a:lstStyle/>
          <a:p>
            <a:pPr eaLnBrk="1" hangingPunct="1">
              <a:defRPr/>
            </a:pPr>
            <a:r>
              <a:rPr lang="ro-RO" altLang="ro-RO" sz="2800" b="1" dirty="0">
                <a:solidFill>
                  <a:srgbClr val="00FF00"/>
                </a:solidFill>
              </a:rPr>
              <a:t/>
            </a:r>
            <a:br>
              <a:rPr lang="ro-RO" altLang="ro-RO" sz="2800" b="1" dirty="0">
                <a:solidFill>
                  <a:srgbClr val="00FF00"/>
                </a:solidFill>
              </a:rPr>
            </a:br>
            <a:r>
              <a:rPr lang="ro-RO" altLang="ro-RO" sz="2800" b="1" dirty="0">
                <a:solidFill>
                  <a:srgbClr val="00FF00"/>
                </a:solidFill>
              </a:rPr>
              <a:t>Tehnici de facilitare a înţelegerii</a:t>
            </a:r>
            <a:endParaRPr lang="en-US" altLang="ro-RO" sz="2800" b="1" dirty="0">
              <a:solidFill>
                <a:srgbClr val="00FF00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49418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o-RO" altLang="ro-RO" sz="2800" b="1" dirty="0" smtClean="0">
              <a:solidFill>
                <a:srgbClr val="00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o-RO" altLang="ro-RO" sz="2800" b="1" dirty="0" smtClean="0">
              <a:solidFill>
                <a:srgbClr val="00FF00"/>
              </a:solidFill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dirty="0" smtClean="0">
                <a:solidFill>
                  <a:srgbClr val="00FF00"/>
                </a:solidFill>
              </a:rPr>
              <a:t>Tehnica analogiilor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dirty="0" smtClean="0"/>
              <a:t>Esenţa tehnicii constă în utilizarea de analogii, pornind de la </a:t>
            </a:r>
            <a:r>
              <a:rPr lang="ro-RO" altLang="ro-RO" sz="2800" b="1" dirty="0" smtClean="0">
                <a:solidFill>
                  <a:srgbClr val="00FF00"/>
                </a:solidFill>
              </a:rPr>
              <a:t>elemente bine cunoscute</a:t>
            </a:r>
            <a:r>
              <a:rPr lang="ro-RO" altLang="ro-RO" sz="2800" b="1" dirty="0" smtClean="0"/>
              <a:t> sau care nu pun probleme de înţelegere </a:t>
            </a:r>
            <a:r>
              <a:rPr lang="ro-RO" altLang="ro-RO" sz="2800" b="1" dirty="0" smtClean="0"/>
              <a:t>elevilor</a:t>
            </a:r>
            <a:r>
              <a:rPr lang="ro-RO" altLang="ro-RO" sz="2800" b="1" i="1" dirty="0" smtClean="0"/>
              <a:t>.</a:t>
            </a:r>
            <a:endParaRPr lang="ro-RO" altLang="ro-RO" sz="2800" b="1" i="1" dirty="0" smtClean="0"/>
          </a:p>
        </p:txBody>
      </p:sp>
    </p:spTree>
    <p:extLst>
      <p:ext uri="{BB962C8B-B14F-4D97-AF65-F5344CB8AC3E}">
        <p14:creationId xmlns:p14="http://schemas.microsoft.com/office/powerpoint/2010/main" val="429218205"/>
      </p:ext>
    </p:extLst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255713"/>
          </a:xfrm>
        </p:spPr>
        <p:txBody>
          <a:bodyPr/>
          <a:lstStyle/>
          <a:p>
            <a:pPr eaLnBrk="1" hangingPunct="1">
              <a:defRPr/>
            </a:pPr>
            <a:r>
              <a:rPr lang="ro-RO" altLang="ro-RO" sz="2800" b="1" dirty="0">
                <a:solidFill>
                  <a:srgbClr val="00FF00"/>
                </a:solidFill>
              </a:rPr>
              <a:t/>
            </a:r>
            <a:br>
              <a:rPr lang="ro-RO" altLang="ro-RO" sz="2800" b="1" dirty="0">
                <a:solidFill>
                  <a:srgbClr val="00FF00"/>
                </a:solidFill>
              </a:rPr>
            </a:br>
            <a:r>
              <a:rPr lang="ro-RO" altLang="ro-RO" sz="2800" b="1" dirty="0">
                <a:solidFill>
                  <a:srgbClr val="00FF00"/>
                </a:solidFill>
              </a:rPr>
              <a:t>Tehnici de facilitare a înţelegerii</a:t>
            </a:r>
            <a:endParaRPr lang="en-US" altLang="ro-RO" sz="2800" b="1" dirty="0">
              <a:solidFill>
                <a:srgbClr val="00FF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4941887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ro-RO" altLang="ro-RO" sz="2800" b="1" smtClean="0">
                <a:solidFill>
                  <a:srgbClr val="00FF00"/>
                </a:solidFill>
              </a:rPr>
              <a:t>Tehnica dialogului oratoric</a:t>
            </a:r>
            <a:r>
              <a:rPr lang="ro-RO" altLang="ro-RO" sz="2800" b="1" i="1" smtClean="0"/>
              <a:t>	</a:t>
            </a:r>
          </a:p>
          <a:p>
            <a:pPr marL="609600" indent="-609600" eaLnBrk="1" hangingPunct="1">
              <a:buFontTx/>
              <a:buNone/>
            </a:pPr>
            <a:endParaRPr lang="ro-RO" altLang="ro-RO" sz="2800" b="1" i="1" smtClean="0"/>
          </a:p>
          <a:p>
            <a:pPr marL="609600" indent="-609600" eaLnBrk="1" hangingPunct="1">
              <a:buFontTx/>
              <a:buNone/>
            </a:pPr>
            <a:r>
              <a:rPr lang="ro-RO" altLang="ro-RO" sz="2800" b="1" smtClean="0"/>
              <a:t>Esenţa tehnicii constă în</a:t>
            </a:r>
            <a:r>
              <a:rPr lang="ro-RO" altLang="ro-RO" sz="2800" b="1" i="1" smtClean="0"/>
              <a:t> </a:t>
            </a:r>
            <a:r>
              <a:rPr lang="ro-RO" altLang="ro-RO" sz="2800" b="1" i="1" smtClean="0">
                <a:solidFill>
                  <a:srgbClr val="00FF00"/>
                </a:solidFill>
              </a:rPr>
              <a:t>utilizarea unor secvenţe de întrebări şi răspunsuri</a:t>
            </a:r>
            <a:r>
              <a:rPr lang="ro-RO" altLang="ro-RO" sz="2800" b="1" i="1" smtClean="0"/>
              <a:t> </a:t>
            </a:r>
            <a:r>
              <a:rPr lang="ro-RO" altLang="ro-RO" sz="2800" b="1" smtClean="0"/>
              <a:t>care pot dezvolta gradual </a:t>
            </a:r>
            <a:r>
              <a:rPr lang="ro-RO" altLang="ro-RO" sz="2800" b="1" smtClean="0">
                <a:solidFill>
                  <a:srgbClr val="00FF00"/>
                </a:solidFill>
              </a:rPr>
              <a:t>explicaţii ale unor fenomene complexe</a:t>
            </a:r>
            <a:r>
              <a:rPr lang="ro-RO" altLang="ro-RO" sz="2800" b="1" smtClean="0"/>
              <a:t>, sau care pot familiariza auditoriul cu </a:t>
            </a:r>
            <a:r>
              <a:rPr lang="ro-RO" altLang="ro-RO" sz="2800" b="1" smtClean="0">
                <a:solidFill>
                  <a:srgbClr val="00FF00"/>
                </a:solidFill>
              </a:rPr>
              <a:t>limba străină vie</a:t>
            </a:r>
            <a:r>
              <a:rPr lang="ro-RO" altLang="ro-RO" sz="2800" b="1" smtClean="0"/>
              <a:t>, vorbită curent în ţara de origine.</a:t>
            </a:r>
          </a:p>
          <a:p>
            <a:pPr marL="609600" indent="-609600" eaLnBrk="1" hangingPunct="1">
              <a:buFontTx/>
              <a:buNone/>
            </a:pPr>
            <a:r>
              <a:rPr lang="ro-RO" altLang="ro-RO" sz="2800" b="1" smtClean="0"/>
              <a:t>	De subliniat este faptul că tehnica dialogului oratoric, are, pe lângă valenţele de facilitare a înţelegerii, şi semnificative valenţe motivatoare.</a:t>
            </a:r>
          </a:p>
        </p:txBody>
      </p:sp>
    </p:spTree>
    <p:extLst>
      <p:ext uri="{BB962C8B-B14F-4D97-AF65-F5344CB8AC3E}">
        <p14:creationId xmlns:p14="http://schemas.microsoft.com/office/powerpoint/2010/main" val="270862726"/>
      </p:ext>
    </p:extLst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255713"/>
          </a:xfrm>
        </p:spPr>
        <p:txBody>
          <a:bodyPr/>
          <a:lstStyle/>
          <a:p>
            <a:pPr eaLnBrk="1" hangingPunct="1">
              <a:defRPr/>
            </a:pPr>
            <a:r>
              <a:rPr lang="ro-RO" altLang="ro-RO" sz="2800" b="1" dirty="0">
                <a:solidFill>
                  <a:srgbClr val="00FF00"/>
                </a:solidFill>
              </a:rPr>
              <a:t/>
            </a:r>
            <a:br>
              <a:rPr lang="ro-RO" altLang="ro-RO" sz="2800" b="1" dirty="0">
                <a:solidFill>
                  <a:srgbClr val="00FF00"/>
                </a:solidFill>
              </a:rPr>
            </a:br>
            <a:r>
              <a:rPr lang="ro-RO" altLang="ro-RO" sz="2800" b="1" dirty="0">
                <a:solidFill>
                  <a:srgbClr val="00FF00"/>
                </a:solidFill>
              </a:rPr>
              <a:t>Tehnici de facilitare a înţelegerii</a:t>
            </a:r>
            <a:endParaRPr lang="en-US" altLang="ro-RO" sz="2800" b="1" dirty="0">
              <a:solidFill>
                <a:srgbClr val="00FF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4941887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dirty="0" smtClean="0">
                <a:solidFill>
                  <a:srgbClr val="00FF00"/>
                </a:solidFill>
              </a:rPr>
              <a:t>Tehnica demonstrării prin date statistice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dirty="0" smtClean="0"/>
              <a:t>Esenţa tehnicii constă în utilizarea de </a:t>
            </a:r>
            <a:r>
              <a:rPr lang="ro-RO" altLang="ro-RO" sz="2800" b="1" dirty="0" smtClean="0">
                <a:solidFill>
                  <a:srgbClr val="00FF00"/>
                </a:solidFill>
              </a:rPr>
              <a:t>date statistice</a:t>
            </a:r>
            <a:r>
              <a:rPr lang="ro-RO" altLang="ro-RO" sz="2800" b="1" dirty="0" smtClean="0"/>
              <a:t> structurate în tabele sau grafice pentru facilitarea înţelegerii unor unităţi de conţinut.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dirty="0" smtClean="0"/>
              <a:t>Solicitarea memorării de date statistice </a:t>
            </a:r>
            <a:r>
              <a:rPr lang="ro-RO" altLang="ro-RO" sz="2800" b="1" dirty="0" smtClean="0">
                <a:solidFill>
                  <a:srgbClr val="00FF00"/>
                </a:solidFill>
              </a:rPr>
              <a:t>nu se încadrează</a:t>
            </a:r>
            <a:r>
              <a:rPr lang="ro-RO" altLang="ro-RO" sz="2800" b="1" dirty="0" smtClean="0"/>
              <a:t> între procedurile recomandate pentru această tehnică.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o-RO" altLang="ro-RO" sz="2800" b="1" dirty="0" smtClean="0"/>
              <a:t>Pe de altă parte, utilizarea în tandem a acestei tehnici cu tehnica formulării de întrebări problemă este recomandabilă, solicitându-se, de exemplu, interpretarea graficelor de către </a:t>
            </a:r>
            <a:r>
              <a:rPr lang="ro-RO" altLang="ro-RO" sz="2800" b="1" dirty="0" smtClean="0"/>
              <a:t>elevi.</a:t>
            </a:r>
            <a:endParaRPr lang="ro-RO" altLang="ro-RO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052082924"/>
      </p:ext>
    </p:extLst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255713"/>
          </a:xfrm>
        </p:spPr>
        <p:txBody>
          <a:bodyPr/>
          <a:lstStyle/>
          <a:p>
            <a:pPr eaLnBrk="1" hangingPunct="1">
              <a:defRPr/>
            </a:pPr>
            <a:r>
              <a:rPr lang="ro-RO" altLang="ro-RO" sz="2800" b="1" dirty="0">
                <a:solidFill>
                  <a:srgbClr val="00FF00"/>
                </a:solidFill>
              </a:rPr>
              <a:t/>
            </a:r>
            <a:br>
              <a:rPr lang="ro-RO" altLang="ro-RO" sz="2800" b="1" dirty="0">
                <a:solidFill>
                  <a:srgbClr val="00FF00"/>
                </a:solidFill>
              </a:rPr>
            </a:br>
            <a:r>
              <a:rPr lang="ro-RO" altLang="ro-RO" sz="2800" b="1" dirty="0">
                <a:solidFill>
                  <a:srgbClr val="00FF00"/>
                </a:solidFill>
              </a:rPr>
              <a:t>Tehnici de facilitare a înţelegerii</a:t>
            </a:r>
            <a:endParaRPr lang="en-US" altLang="ro-RO" sz="2800" b="1" dirty="0">
              <a:solidFill>
                <a:srgbClr val="00FF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16113"/>
            <a:ext cx="9144000" cy="4941887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2400" b="1" dirty="0" smtClean="0">
                <a:solidFill>
                  <a:srgbClr val="00FF00"/>
                </a:solidFill>
              </a:rPr>
              <a:t>Tehnica demonstrării prin folosirea mijloacelor audio-vizuale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2400" b="1" dirty="0" smtClean="0"/>
              <a:t>	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2400" b="1" dirty="0" smtClean="0"/>
              <a:t>Esenţa tehnicii constă în utilizarea foliilor transparente, înregistrărilor video şi audio, montajelor audio-vizuale complexe</a:t>
            </a:r>
            <a:r>
              <a:rPr lang="ro-RO" altLang="ro-RO" sz="2400" b="1" i="1" dirty="0" smtClean="0"/>
              <a:t>.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ro-RO" altLang="ro-RO" sz="2400" b="1" dirty="0" smtClean="0"/>
              <a:t>Pe lângă efectul direct de facilitare a înţelegerii care rezultă din diversificarea </a:t>
            </a:r>
            <a:r>
              <a:rPr lang="ro-RO" altLang="ro-RO" sz="2400" b="1" dirty="0" smtClean="0">
                <a:solidFill>
                  <a:srgbClr val="00FF00"/>
                </a:solidFill>
              </a:rPr>
              <a:t>modalităţilor de codificare a informaţiei</a:t>
            </a:r>
            <a:r>
              <a:rPr lang="ro-RO" altLang="ro-RO" sz="2400" b="1" dirty="0" smtClean="0"/>
              <a:t>, există şi efecte indirect, care rezultă a) din posibilităţile crescute ale profesorului de a </a:t>
            </a:r>
            <a:r>
              <a:rPr lang="ro-RO" altLang="ro-RO" sz="2400" b="1" dirty="0" smtClean="0">
                <a:solidFill>
                  <a:srgbClr val="00FF00"/>
                </a:solidFill>
              </a:rPr>
              <a:t>păstra contactul vizual cu </a:t>
            </a:r>
            <a:r>
              <a:rPr lang="ro-RO" altLang="ro-RO" sz="2400" b="1" dirty="0" smtClean="0">
                <a:solidFill>
                  <a:srgbClr val="00FF00"/>
                </a:solidFill>
              </a:rPr>
              <a:t>elevii</a:t>
            </a:r>
            <a:r>
              <a:rPr lang="ro-RO" altLang="ro-RO" sz="2400" b="1" dirty="0" smtClean="0"/>
              <a:t>, </a:t>
            </a:r>
            <a:r>
              <a:rPr lang="ro-RO" altLang="ro-RO" sz="2400" b="1" dirty="0" smtClean="0"/>
              <a:t>de a înregistra semnalele care sugerează dificultăţi de înţelegere sau de adaptare la </a:t>
            </a:r>
            <a:r>
              <a:rPr lang="ro-RO" altLang="ro-RO" sz="2400" b="1" dirty="0" smtClean="0"/>
              <a:t>ritmul de predare, </a:t>
            </a:r>
            <a:r>
              <a:rPr lang="ro-RO" altLang="ro-RO" sz="2400" b="1" dirty="0" smtClean="0"/>
              <a:t>b) din </a:t>
            </a:r>
            <a:r>
              <a:rPr lang="ro-RO" altLang="ro-RO" sz="2400" b="1" dirty="0" smtClean="0">
                <a:solidFill>
                  <a:srgbClr val="00FF00"/>
                </a:solidFill>
              </a:rPr>
              <a:t>câştigul de timp</a:t>
            </a:r>
            <a:r>
              <a:rPr lang="ro-RO" altLang="ro-RO" sz="2400" b="1" dirty="0" smtClean="0"/>
              <a:t> pentru explicaţii suplimentare.</a:t>
            </a:r>
          </a:p>
        </p:txBody>
      </p:sp>
    </p:spTree>
    <p:extLst>
      <p:ext uri="{BB962C8B-B14F-4D97-AF65-F5344CB8AC3E}">
        <p14:creationId xmlns:p14="http://schemas.microsoft.com/office/powerpoint/2010/main" val="3893293628"/>
      </p:ext>
    </p:extLst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400175"/>
          </a:xfrm>
        </p:spPr>
        <p:txBody>
          <a:bodyPr/>
          <a:lstStyle/>
          <a:p>
            <a:r>
              <a:rPr lang="en-US" altLang="ro-RO" sz="2800" dirty="0" smtClean="0"/>
              <a:t>BUNE PRACTICI PENTRU EDUCA</a:t>
            </a:r>
            <a:r>
              <a:rPr lang="ro-RO" altLang="ro-RO" sz="2800" dirty="0" smtClean="0"/>
              <a:t>Ț</a:t>
            </a:r>
            <a:r>
              <a:rPr lang="en-US" altLang="ro-RO" sz="2800" dirty="0" smtClean="0"/>
              <a:t>IE INCLUZIV</a:t>
            </a:r>
            <a:r>
              <a:rPr lang="ro-RO" altLang="ro-RO" sz="2800" dirty="0" smtClean="0"/>
              <a:t>Ă </a:t>
            </a:r>
            <a:r>
              <a:rPr lang="ro-RO" altLang="ro-RO" sz="2800" smtClean="0"/>
              <a:t>DE </a:t>
            </a:r>
            <a:r>
              <a:rPr lang="ro-RO" altLang="ro-RO" sz="2800" smtClean="0"/>
              <a:t>CALITATE</a:t>
            </a:r>
            <a:r>
              <a:rPr lang="ro-RO" altLang="ro-RO" sz="2800" dirty="0"/>
              <a:t/>
            </a:r>
            <a:br>
              <a:rPr lang="ro-RO" altLang="ro-RO" sz="2800" dirty="0"/>
            </a:br>
            <a:endParaRPr lang="en-US" altLang="ro-RO" sz="2800" b="1" dirty="0">
              <a:solidFill>
                <a:srgbClr val="00FF00"/>
              </a:solidFill>
            </a:endParaRPr>
          </a:p>
        </p:txBody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875"/>
            <a:ext cx="9144000" cy="5445125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ro-RO" altLang="ro-RO" sz="2600" b="1" dirty="0" smtClean="0"/>
          </a:p>
          <a:p>
            <a:pPr marL="609600" indent="-609600">
              <a:buFontTx/>
              <a:buNone/>
            </a:pPr>
            <a:endParaRPr lang="ro-RO" altLang="ro-RO" sz="2600" b="1" dirty="0"/>
          </a:p>
          <a:p>
            <a:pPr marL="609600" indent="-609600">
              <a:buFontTx/>
              <a:buNone/>
            </a:pPr>
            <a:r>
              <a:rPr lang="ro-RO" altLang="ro-RO" sz="2600" b="1" dirty="0" smtClean="0"/>
              <a:t>ÎNTOCMIT,</a:t>
            </a:r>
          </a:p>
          <a:p>
            <a:pPr marL="609600" indent="-609600">
              <a:buFontTx/>
              <a:buNone/>
            </a:pPr>
            <a:endParaRPr lang="ro-RO" altLang="ro-RO" sz="2600" b="1" dirty="0"/>
          </a:p>
          <a:p>
            <a:pPr marL="609600" indent="-609600">
              <a:buFontTx/>
              <a:buNone/>
            </a:pPr>
            <a:r>
              <a:rPr lang="ro-RO" altLang="ro-RO" sz="2600" b="1" dirty="0" smtClean="0"/>
              <a:t>Expert bune practici, prof. dr. Petru Lisievici</a:t>
            </a:r>
          </a:p>
        </p:txBody>
      </p:sp>
    </p:spTree>
    <p:extLst>
      <p:ext uri="{BB962C8B-B14F-4D97-AF65-F5344CB8AC3E}">
        <p14:creationId xmlns:p14="http://schemas.microsoft.com/office/powerpoint/2010/main" val="256816449"/>
      </p:ext>
    </p:extLst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o-R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ro-R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124</TotalTime>
  <Words>268</Words>
  <Application>Microsoft Office PowerPoint</Application>
  <PresentationFormat>Expunere pe ecran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8</vt:i4>
      </vt:variant>
    </vt:vector>
  </HeadingPairs>
  <TitlesOfParts>
    <vt:vector size="9" baseType="lpstr">
      <vt:lpstr>Mountain Top</vt:lpstr>
      <vt:lpstr>Prezentare PowerPoint</vt:lpstr>
      <vt:lpstr> Tehnici de facilitare a înţelegerii</vt:lpstr>
      <vt:lpstr> Tehnici de facilitare a înţelegerii</vt:lpstr>
      <vt:lpstr> Tehnici de facilitare a înţelegerii</vt:lpstr>
      <vt:lpstr> Tehnici de facilitare a înţelegerii</vt:lpstr>
      <vt:lpstr> Tehnici de facilitare a înţelegerii</vt:lpstr>
      <vt:lpstr> Tehnici de facilitare a înţelegerii</vt:lpstr>
      <vt:lpstr>BUNE PRACTICI PENTRU EDUCAȚIE INCLUZIVĂ DE CALITATE </vt:lpstr>
    </vt:vector>
  </TitlesOfParts>
  <Company>comp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 DE INSTRUIRE Metoda discuţiei dirijate</dc:title>
  <dc:creator>user</dc:creator>
  <cp:lastModifiedBy>Petru</cp:lastModifiedBy>
  <cp:revision>10</cp:revision>
  <cp:lastPrinted>1601-01-01T00:00:00Z</cp:lastPrinted>
  <dcterms:created xsi:type="dcterms:W3CDTF">2006-04-11T17:57:05Z</dcterms:created>
  <dcterms:modified xsi:type="dcterms:W3CDTF">2018-09-11T00:58:19Z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8</vt:i4>
  </property>
</Properties>
</file>