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6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37" autoAdjust="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124" name="Group 28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388125" name="Freeform 29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8126" name="Freeform 30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8127" name="Freeform 31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88103" name="Group 7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388104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88105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388106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8107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8108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8109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8110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88111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88112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8113" name="Freeform 17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8114" name="Freeform 18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8115" name="Freeform 19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8116" name="Freeform 20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8117" name="Freeform 21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8118" name="Freeform 22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8119" name="Rectangle 2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ro-RO" noProof="0" smtClean="0"/>
              <a:t>Click to edit Master title style</a:t>
            </a:r>
          </a:p>
        </p:txBody>
      </p:sp>
      <p:sp>
        <p:nvSpPr>
          <p:cNvPr id="388120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ro-RO" noProof="0" smtClean="0"/>
              <a:t>Click to edit Master subtitle style</a:t>
            </a:r>
          </a:p>
        </p:txBody>
      </p:sp>
      <p:sp>
        <p:nvSpPr>
          <p:cNvPr id="388121" name="Rectangle 25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388122" name="Rectangle 2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4C5B7FB-BB8B-41B4-97B3-C5EB0F26F6CA}" type="slidenum">
              <a:rPr lang="en-US" altLang="ro-RO"/>
              <a:pPr/>
              <a:t>‹#›</a:t>
            </a:fld>
            <a:endParaRPr lang="en-US" altLang="ro-RO"/>
          </a:p>
        </p:txBody>
      </p:sp>
      <p:sp>
        <p:nvSpPr>
          <p:cNvPr id="388123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37364-A668-414B-B65E-A78EDD65D265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580674525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1FFF2-EE6F-426F-B477-0C975C2E7CB3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050132266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9DC08-BDBF-4659-A424-FDD8B3189727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4041466788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DA0BE-FA0A-4CE0-AFCB-BDE9AEE51556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806574464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EFEFC-5BD0-4656-A184-0A43D233F3D3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4155260377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F84F7-BF10-436A-B804-D897EEFA2F1B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871594312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2C610-89A3-417C-9270-500F05731819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043203781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99A64-4E2A-4D19-8D8F-92D0706B790E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422357015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A0B2A-860F-448C-803B-75352F400B69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904752967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FFD9C-A0CF-4423-806D-85CA05ED7573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134721973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7075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7076" name="Freeform 4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7077" name="Freeform 5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7078" name="Freeform 6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87079" name="Group 7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87080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87081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8708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708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708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708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708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87087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87088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7089" name="Freeform 17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7090" name="Freeform 18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7091" name="Freeform 19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7092" name="Freeform 20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7093" name="Freeform 21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7094" name="Freeform 22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7095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o-RO" smtClean="0"/>
              <a:t>Click to edit Master title style</a:t>
            </a:r>
          </a:p>
        </p:txBody>
      </p:sp>
      <p:sp>
        <p:nvSpPr>
          <p:cNvPr id="387096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o-RO" smtClean="0"/>
              <a:t>Click to edit Master text styles</a:t>
            </a:r>
          </a:p>
          <a:p>
            <a:pPr lvl="1"/>
            <a:r>
              <a:rPr lang="en-US" altLang="ro-RO" smtClean="0"/>
              <a:t>Second level</a:t>
            </a:r>
          </a:p>
          <a:p>
            <a:pPr lvl="2"/>
            <a:r>
              <a:rPr lang="en-US" altLang="ro-RO" smtClean="0"/>
              <a:t>Third level</a:t>
            </a:r>
          </a:p>
          <a:p>
            <a:pPr lvl="3"/>
            <a:r>
              <a:rPr lang="en-US" altLang="ro-RO" smtClean="0"/>
              <a:t>Fourth level</a:t>
            </a:r>
          </a:p>
          <a:p>
            <a:pPr lvl="4"/>
            <a:r>
              <a:rPr lang="en-US" altLang="ro-RO" smtClean="0"/>
              <a:t>Fifth level</a:t>
            </a:r>
          </a:p>
        </p:txBody>
      </p:sp>
      <p:sp>
        <p:nvSpPr>
          <p:cNvPr id="387097" name="Rectangle 2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ro-RO"/>
          </a:p>
        </p:txBody>
      </p:sp>
      <p:sp>
        <p:nvSpPr>
          <p:cNvPr id="38709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ro-RO"/>
          </a:p>
        </p:txBody>
      </p:sp>
      <p:sp>
        <p:nvSpPr>
          <p:cNvPr id="38709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D6B49DD-A5A1-4F48-A1AA-95D866473B66}" type="slidenum">
              <a:rPr lang="en-US" altLang="ro-RO"/>
              <a:pPr/>
              <a:t>‹#›</a:t>
            </a:fld>
            <a:endParaRPr lang="en-US" altLang="ro-RO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ransition spd="med">
    <p:dissolve/>
    <p:sndAc>
      <p:stSnd>
        <p:snd r:embed="rId13" name="chimes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400175"/>
          </a:xfrm>
        </p:spPr>
        <p:txBody>
          <a:bodyPr/>
          <a:lstStyle/>
          <a:p>
            <a:endParaRPr lang="en-US" altLang="ro-RO" sz="2800" b="1" dirty="0">
              <a:solidFill>
                <a:srgbClr val="00FF00"/>
              </a:solidFill>
            </a:endParaRP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00213"/>
            <a:ext cx="8784976" cy="4753123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ro-RO" altLang="ro-RO" sz="3600" dirty="0" smtClean="0"/>
          </a:p>
          <a:p>
            <a:pPr marL="609600" indent="-609600">
              <a:buFontTx/>
              <a:buNone/>
            </a:pPr>
            <a:r>
              <a:rPr lang="en-US" altLang="ro-RO" sz="3600" dirty="0" smtClean="0"/>
              <a:t>BUNE PRACTICI PENTRU EDUCA</a:t>
            </a:r>
            <a:r>
              <a:rPr lang="ro-RO" altLang="ro-RO" sz="3600" dirty="0" smtClean="0"/>
              <a:t>Ț</a:t>
            </a:r>
            <a:r>
              <a:rPr lang="en-US" altLang="ro-RO" sz="3600" dirty="0" smtClean="0"/>
              <a:t>IE INCLUZIV</a:t>
            </a:r>
            <a:r>
              <a:rPr lang="ro-RO" altLang="ro-RO" sz="3600" dirty="0" smtClean="0"/>
              <a:t>Ă DE CALITATE</a:t>
            </a:r>
            <a:br>
              <a:rPr lang="ro-RO" altLang="ro-RO" sz="3600" dirty="0" smtClean="0"/>
            </a:br>
            <a:endParaRPr lang="ro-RO" altLang="ro-RO" sz="3600" dirty="0" smtClean="0"/>
          </a:p>
          <a:p>
            <a:pPr marL="609600" indent="-609600">
              <a:buFontTx/>
              <a:buNone/>
            </a:pPr>
            <a:r>
              <a:rPr lang="ro-RO" altLang="ro-RO" sz="3600" b="1" dirty="0" smtClean="0">
                <a:solidFill>
                  <a:srgbClr val="66FF33"/>
                </a:solidFill>
              </a:rPr>
              <a:t>METODA DIALOGULUI</a:t>
            </a:r>
          </a:p>
          <a:p>
            <a:pPr marL="609600" indent="-609600">
              <a:buFontTx/>
              <a:buNone/>
            </a:pPr>
            <a:endParaRPr lang="ro-RO" altLang="ro-RO" sz="3600" b="1" dirty="0" smtClean="0">
              <a:solidFill>
                <a:srgbClr val="66FF33"/>
              </a:solidFill>
            </a:endParaRPr>
          </a:p>
          <a:p>
            <a:pPr marL="609600" indent="-609600">
              <a:buFontTx/>
              <a:buNone/>
            </a:pPr>
            <a:r>
              <a:rPr lang="ro-RO" altLang="ro-RO" sz="3600" b="1" dirty="0" smtClean="0">
                <a:solidFill>
                  <a:srgbClr val="66FF33"/>
                </a:solidFill>
              </a:rPr>
              <a:t>Prof. dr. Petru Lisievici</a:t>
            </a:r>
            <a:endParaRPr lang="ro-RO" altLang="ro-RO" sz="2800" dirty="0"/>
          </a:p>
        </p:txBody>
      </p:sp>
    </p:spTree>
    <p:extLst>
      <p:ext uri="{BB962C8B-B14F-4D97-AF65-F5344CB8AC3E}">
        <p14:creationId xmlns:p14="http://schemas.microsoft.com/office/powerpoint/2010/main" val="3601891843"/>
      </p:ext>
    </p:extLst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938"/>
          </a:xfrm>
        </p:spPr>
        <p:txBody>
          <a:bodyPr/>
          <a:lstStyle/>
          <a:p>
            <a:r>
              <a:rPr lang="ro-RO" altLang="ro-RO" b="1"/>
              <a:t>METODA DIALOGULUI</a:t>
            </a:r>
            <a:endParaRPr lang="en-US" altLang="ro-RO" b="1"/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85225" cy="54006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o-RO" altLang="ro-RO" sz="3600" b="1">
                <a:solidFill>
                  <a:srgbClr val="66FF33"/>
                </a:solidFill>
              </a:rPr>
              <a:t>Tehnici caracteristice</a:t>
            </a:r>
            <a:r>
              <a:rPr lang="ro-RO" altLang="ro-RO" b="1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ro-RO" altLang="ro-RO" b="1" i="1"/>
          </a:p>
          <a:p>
            <a:pPr>
              <a:lnSpc>
                <a:spcPct val="90000"/>
              </a:lnSpc>
              <a:buFontTx/>
              <a:buNone/>
            </a:pPr>
            <a:r>
              <a:rPr lang="ro-RO" altLang="ro-RO" b="1" i="1">
                <a:solidFill>
                  <a:srgbClr val="66FF33"/>
                </a:solidFill>
              </a:rPr>
              <a:t>Tehnica solicitării unor răspunsuri pe fond acţional</a:t>
            </a:r>
            <a:r>
              <a:rPr lang="ro-RO" altLang="ro-RO" b="1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ro-RO" altLang="ro-RO" b="1"/>
          </a:p>
          <a:p>
            <a:pPr>
              <a:lnSpc>
                <a:spcPct val="90000"/>
              </a:lnSpc>
              <a:buFontTx/>
              <a:buNone/>
            </a:pPr>
            <a:r>
              <a:rPr lang="ro-RO" altLang="ro-RO" b="1"/>
              <a:t>Tehnica presupune solicitarea unor răspunsuri care </a:t>
            </a:r>
            <a:r>
              <a:rPr lang="ro-RO" altLang="ro-RO" b="1">
                <a:solidFill>
                  <a:srgbClr val="66FF33"/>
                </a:solidFill>
              </a:rPr>
              <a:t>să nu fie exclusiv verbale</a:t>
            </a:r>
            <a:r>
              <a:rPr lang="ro-RO" altLang="ro-RO" b="1"/>
              <a:t>, ci să presupună demonstrarea unor abilităţi de diferite niveluri de complexitate.</a:t>
            </a: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 altLang="ro-RO" b="1"/>
              <a:t>METODA DIALOGULUI</a:t>
            </a:r>
            <a:endParaRPr lang="en-US" altLang="ro-RO" b="1"/>
          </a:p>
        </p:txBody>
      </p:sp>
      <p:sp>
        <p:nvSpPr>
          <p:cNvPr id="408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50688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ro-RO" altLang="ro-RO" b="1"/>
          </a:p>
          <a:p>
            <a:pPr>
              <a:lnSpc>
                <a:spcPct val="90000"/>
              </a:lnSpc>
              <a:buFontTx/>
              <a:buNone/>
            </a:pPr>
            <a:r>
              <a:rPr lang="ro-RO" altLang="ro-RO"/>
              <a:t>Metoda dialogului poate fi definită ca un ansamblu de tehnici de comunicare şi interacţiune între cadrul didactic şi elevi sau studenţi, care urmăresc </a:t>
            </a:r>
            <a:r>
              <a:rPr lang="ro-RO" altLang="ro-RO" b="1">
                <a:solidFill>
                  <a:srgbClr val="66FF33"/>
                </a:solidFill>
              </a:rPr>
              <a:t>obţinerea unor rezultate de învăţare</a:t>
            </a:r>
            <a:r>
              <a:rPr lang="ro-RO" altLang="ro-RO"/>
              <a:t> sau </a:t>
            </a:r>
            <a:r>
              <a:rPr lang="ro-RO" altLang="ro-RO" b="1">
                <a:solidFill>
                  <a:srgbClr val="66FF33"/>
                </a:solidFill>
              </a:rPr>
              <a:t>colectarea de informaţii</a:t>
            </a:r>
            <a:r>
              <a:rPr lang="ro-RO" altLang="ro-RO"/>
              <a:t> necesare unui demers evaluativ printr-o </a:t>
            </a:r>
            <a:r>
              <a:rPr lang="ro-RO" altLang="ro-RO" b="1">
                <a:solidFill>
                  <a:srgbClr val="66FF33"/>
                </a:solidFill>
              </a:rPr>
              <a:t>succesiune de întrebări şi răspunsuri</a:t>
            </a:r>
            <a:r>
              <a:rPr lang="ro-RO" altLang="ro-RO"/>
              <a:t>, într-un context în care profesorul deţine un </a:t>
            </a:r>
            <a:r>
              <a:rPr lang="ro-RO" altLang="ro-RO" b="1">
                <a:solidFill>
                  <a:srgbClr val="66FF33"/>
                </a:solidFill>
              </a:rPr>
              <a:t>înalt nivel de control</a:t>
            </a:r>
            <a:r>
              <a:rPr lang="ro-RO" altLang="ro-RO"/>
              <a:t> asupra situaţiei.</a:t>
            </a:r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3757091085"/>
      </p:ext>
    </p:extLst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938"/>
          </a:xfrm>
        </p:spPr>
        <p:txBody>
          <a:bodyPr/>
          <a:lstStyle/>
          <a:p>
            <a:r>
              <a:rPr lang="ro-RO" altLang="ro-RO" b="1"/>
              <a:t>METODA DIALOGULUI</a:t>
            </a:r>
            <a:endParaRPr lang="en-US" altLang="ro-RO" b="1"/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85225" cy="54006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o-RO" altLang="ro-RO" sz="2800" b="1">
                <a:solidFill>
                  <a:srgbClr val="66FF33"/>
                </a:solidFill>
              </a:rPr>
              <a:t>Avantaje ale utilizării metodei dialogului</a:t>
            </a:r>
            <a:endParaRPr lang="en-GB" altLang="ro-RO" sz="2800" b="1">
              <a:solidFill>
                <a:srgbClr val="66FF33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o-RO" altLang="ro-RO" sz="2800"/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sz="2800"/>
              <a:t>În general vorbind, </a:t>
            </a:r>
            <a:r>
              <a:rPr lang="ro-RO" altLang="ro-RO" sz="2800" b="1">
                <a:solidFill>
                  <a:srgbClr val="66FF33"/>
                </a:solidFill>
              </a:rPr>
              <a:t>avantajele deja menţionate</a:t>
            </a:r>
            <a:r>
              <a:rPr lang="ro-RO" altLang="ro-RO" sz="2800"/>
              <a:t> cu referire la </a:t>
            </a:r>
            <a:r>
              <a:rPr lang="ro-RO" altLang="ro-RO" sz="2800" b="1">
                <a:solidFill>
                  <a:srgbClr val="66FF33"/>
                </a:solidFill>
              </a:rPr>
              <a:t>metoda discuţiei dirijate</a:t>
            </a:r>
            <a:r>
              <a:rPr lang="ro-RO" altLang="ro-RO" sz="2800"/>
              <a:t> sunt de actualitate pentru metoda dialogului, </a:t>
            </a:r>
            <a:r>
              <a:rPr lang="ro-RO" altLang="ro-RO" sz="2800" b="1">
                <a:solidFill>
                  <a:srgbClr val="66FF33"/>
                </a:solidFill>
              </a:rPr>
              <a:t>cu excepţia referirilor</a:t>
            </a:r>
            <a:r>
              <a:rPr lang="ro-RO" altLang="ro-RO" sz="2800"/>
              <a:t> la dezvoltarea unui climat favorabil inter-cunoaşterii şi cooperării între membrii grupului.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sz="2800"/>
              <a:t>Faţă ce cele deja menţionate, este de subliniat faptul că </a:t>
            </a:r>
            <a:r>
              <a:rPr lang="ro-RO" altLang="ro-RO" sz="2800" b="1">
                <a:solidFill>
                  <a:srgbClr val="66FF33"/>
                </a:solidFill>
              </a:rPr>
              <a:t>structurarea mai evidentă</a:t>
            </a:r>
            <a:r>
              <a:rPr lang="ro-RO" altLang="ro-RO" sz="2800"/>
              <a:t> a situaţiei de învăţare şi controlul exercitat la un nivel superior de cadrul didactic permit utilizarea convorbirii </a:t>
            </a:r>
            <a:r>
              <a:rPr lang="ro-RO" altLang="ro-RO" sz="2800" b="1">
                <a:solidFill>
                  <a:srgbClr val="66FF33"/>
                </a:solidFill>
              </a:rPr>
              <a:t>pentru colectarea de informaţii</a:t>
            </a:r>
            <a:r>
              <a:rPr lang="ro-RO" altLang="ro-RO" sz="2800"/>
              <a:t> </a:t>
            </a:r>
            <a:r>
              <a:rPr lang="ro-RO" altLang="ro-RO" sz="2800" b="1" i="1"/>
              <a:t>la nivel individual</a:t>
            </a:r>
            <a:r>
              <a:rPr lang="ro-RO" altLang="ro-RO" sz="2800"/>
              <a:t>, privind nivelul de performanţă în stăpânirea unor rezultate de învăţare specifice.</a:t>
            </a: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938"/>
          </a:xfrm>
        </p:spPr>
        <p:txBody>
          <a:bodyPr/>
          <a:lstStyle/>
          <a:p>
            <a:r>
              <a:rPr lang="ro-RO" altLang="ro-RO" b="1"/>
              <a:t>METODA DIALOGULUI</a:t>
            </a:r>
            <a:endParaRPr lang="en-US" altLang="ro-RO" b="1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85225" cy="5400675"/>
          </a:xfrm>
        </p:spPr>
        <p:txBody>
          <a:bodyPr/>
          <a:lstStyle/>
          <a:p>
            <a:pPr>
              <a:buFontTx/>
              <a:buNone/>
            </a:pPr>
            <a:r>
              <a:rPr lang="ro-RO" altLang="ro-RO" b="1">
                <a:solidFill>
                  <a:srgbClr val="66FF33"/>
                </a:solidFill>
              </a:rPr>
              <a:t>Tehnici caracteristice</a:t>
            </a:r>
            <a:r>
              <a:rPr lang="ro-RO" altLang="ro-RO" b="1"/>
              <a:t> </a:t>
            </a:r>
          </a:p>
          <a:p>
            <a:pPr>
              <a:buFontTx/>
              <a:buNone/>
            </a:pPr>
            <a:r>
              <a:rPr lang="ro-RO" altLang="ro-RO" sz="2800" i="1">
                <a:solidFill>
                  <a:srgbClr val="66FF33"/>
                </a:solidFill>
              </a:rPr>
              <a:t>Tehnica înlănţuirii întrebărilor</a:t>
            </a:r>
            <a:r>
              <a:rPr lang="ro-RO" altLang="ro-RO"/>
              <a:t> </a:t>
            </a:r>
          </a:p>
          <a:p>
            <a:pPr>
              <a:buFontTx/>
              <a:buNone/>
            </a:pPr>
            <a:r>
              <a:rPr lang="ro-RO" altLang="ro-RO"/>
              <a:t>Tehnica presupune renunţarea la supraevaluarea inspiraţiei de circumstanţă şi pregătirea din timp a </a:t>
            </a:r>
            <a:r>
              <a:rPr lang="ro-RO" altLang="ro-RO" b="1">
                <a:solidFill>
                  <a:srgbClr val="66FF33"/>
                </a:solidFill>
              </a:rPr>
              <a:t>seriei de întrebări</a:t>
            </a:r>
            <a:r>
              <a:rPr lang="ro-RO" altLang="ro-RO"/>
              <a:t> care, împreună cu răspunsurile furnizate de elevi sau studenţi, să favorizeze fie </a:t>
            </a:r>
            <a:r>
              <a:rPr lang="ro-RO" altLang="ro-RO">
                <a:solidFill>
                  <a:srgbClr val="66FF33"/>
                </a:solidFill>
              </a:rPr>
              <a:t>obţinerea rezultatelor de învăţare</a:t>
            </a:r>
            <a:r>
              <a:rPr lang="ro-RO" altLang="ro-RO"/>
              <a:t> dorite, fie </a:t>
            </a:r>
            <a:r>
              <a:rPr lang="ro-RO" altLang="ro-RO">
                <a:solidFill>
                  <a:srgbClr val="66FF33"/>
                </a:solidFill>
              </a:rPr>
              <a:t>colectarea unor date de evaluare</a:t>
            </a:r>
            <a:r>
              <a:rPr lang="ro-RO" altLang="ro-RO"/>
              <a:t> cu niveluri acceptabile de validitate şi fidelitate.</a:t>
            </a: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938"/>
          </a:xfrm>
        </p:spPr>
        <p:txBody>
          <a:bodyPr/>
          <a:lstStyle/>
          <a:p>
            <a:r>
              <a:rPr lang="ro-RO" altLang="ro-RO" b="1"/>
              <a:t>METODA DIALOGULUI</a:t>
            </a:r>
            <a:endParaRPr lang="en-US" altLang="ro-RO" b="1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85225" cy="54006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o-RO" altLang="ro-RO" b="1">
                <a:solidFill>
                  <a:srgbClr val="66FF33"/>
                </a:solidFill>
              </a:rPr>
              <a:t>Tehnici caracteristice</a:t>
            </a:r>
            <a:r>
              <a:rPr lang="ro-RO" altLang="ro-RO" sz="2800" b="1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sz="2800" b="1" i="1">
                <a:solidFill>
                  <a:srgbClr val="66FF33"/>
                </a:solidFill>
              </a:rPr>
              <a:t>Tehnica folosirii unor tipuri de întrebări adecvate rezultatelor de învăţare dorite</a:t>
            </a:r>
            <a:r>
              <a:rPr lang="ro-RO" altLang="ro-RO" sz="2800" b="1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sz="2800" b="1"/>
              <a:t>Tehnica presupune pe de o parte, utilizarea preferenţială a </a:t>
            </a:r>
            <a:r>
              <a:rPr lang="ro-RO" altLang="ro-RO" sz="2800" b="1">
                <a:solidFill>
                  <a:srgbClr val="66FF33"/>
                </a:solidFill>
              </a:rPr>
              <a:t>întrebărilor deschise în legătură cu rezultate de învăţare de înaltă</a:t>
            </a:r>
            <a:r>
              <a:rPr lang="ro-RO" altLang="ro-RO" sz="2800" b="1"/>
              <a:t> complexitate şi </a:t>
            </a:r>
            <a:r>
              <a:rPr lang="ro-RO" altLang="ro-RO" sz="2800" b="1">
                <a:solidFill>
                  <a:srgbClr val="66FF33"/>
                </a:solidFill>
              </a:rPr>
              <a:t>a întrebărilor închise pentru rezultate de învăţare de redusă complexitate</a:t>
            </a:r>
            <a:r>
              <a:rPr lang="ro-RO" altLang="ro-RO" sz="2800" b="1"/>
              <a:t>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altLang="ro-RO" sz="2800" b="1"/>
              <a:t>Pe de altă parte, tehnica presupune </a:t>
            </a:r>
            <a:r>
              <a:rPr lang="ro-RO" altLang="ro-RO" sz="2800" b="1">
                <a:solidFill>
                  <a:srgbClr val="66FF33"/>
                </a:solidFill>
              </a:rPr>
              <a:t>diversificarea tipologiei întrebărilor formulate</a:t>
            </a:r>
            <a:r>
              <a:rPr lang="ro-RO" altLang="ro-RO" sz="2800" b="1"/>
              <a:t> de cadrul didactic, pentru a realiza un “acord fin” între întrebări şi rezultatele urmărite. Între tipurile de întrebări utilizabile din această perspectivă pot fi menţionate:</a:t>
            </a:r>
            <a:r>
              <a:rPr lang="en-US" altLang="ro-RO" sz="2800"/>
              <a:t> </a:t>
            </a:r>
            <a:endParaRPr lang="ro-RO" altLang="ro-RO" sz="2800"/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938"/>
          </a:xfrm>
        </p:spPr>
        <p:txBody>
          <a:bodyPr/>
          <a:lstStyle/>
          <a:p>
            <a:r>
              <a:rPr lang="ro-RO" altLang="ro-RO" b="1"/>
              <a:t>METODA DIALOGULUI</a:t>
            </a:r>
            <a:endParaRPr lang="en-US" altLang="ro-RO" b="1"/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85225" cy="54006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o-RO" altLang="ro-RO" b="1">
                <a:solidFill>
                  <a:srgbClr val="66FF33"/>
                </a:solidFill>
              </a:rPr>
              <a:t>Tehnici caracteristice</a:t>
            </a:r>
            <a:r>
              <a:rPr lang="ro-RO" altLang="ro-RO" sz="2800" b="1"/>
              <a:t> </a:t>
            </a:r>
          </a:p>
          <a:p>
            <a:pPr>
              <a:lnSpc>
                <a:spcPct val="80000"/>
              </a:lnSpc>
            </a:pPr>
            <a:r>
              <a:rPr lang="ro-RO" altLang="ro-RO" sz="2800" b="1" i="1"/>
              <a:t>Întrebări de clarificare a sensului: </a:t>
            </a:r>
            <a:r>
              <a:rPr lang="ro-RO" altLang="ro-RO" sz="2800" b="1"/>
              <a:t>Ce înţelegeţi prin ... ?</a:t>
            </a:r>
            <a:endParaRPr lang="ro-RO" altLang="ro-RO" sz="2800" b="1" i="1"/>
          </a:p>
          <a:p>
            <a:pPr>
              <a:lnSpc>
                <a:spcPct val="80000"/>
              </a:lnSpc>
            </a:pPr>
            <a:r>
              <a:rPr lang="ro-RO" altLang="ro-RO" sz="2800" b="1" i="1"/>
              <a:t>Întrebări de elaborare:</a:t>
            </a:r>
            <a:r>
              <a:rPr lang="ro-RO" altLang="ro-RO" sz="2800" b="1"/>
              <a:t> Se pot spune mai multe în legătură cu ...?</a:t>
            </a:r>
            <a:endParaRPr lang="ro-RO" altLang="ro-RO" sz="2800" b="1" i="1"/>
          </a:p>
          <a:p>
            <a:pPr>
              <a:lnSpc>
                <a:spcPct val="80000"/>
              </a:lnSpc>
            </a:pPr>
            <a:r>
              <a:rPr lang="ro-RO" altLang="ro-RO" sz="2800" b="1" i="1"/>
              <a:t>Întrebări care solicită argumente: </a:t>
            </a:r>
            <a:r>
              <a:rPr lang="ro-RO" altLang="ro-RO" sz="2800" b="1"/>
              <a:t>Ce ne determină să credem că ...?</a:t>
            </a:r>
            <a:endParaRPr lang="ro-RO" altLang="ro-RO" sz="2800" b="1" i="1"/>
          </a:p>
          <a:p>
            <a:pPr>
              <a:lnSpc>
                <a:spcPct val="80000"/>
              </a:lnSpc>
            </a:pPr>
            <a:r>
              <a:rPr lang="ro-RO" altLang="ro-RO" sz="2800" b="1" i="1"/>
              <a:t>Întrebări factuale: </a:t>
            </a:r>
            <a:r>
              <a:rPr lang="ro-RO" altLang="ro-RO" sz="2800" b="1"/>
              <a:t>Câte tipuri de temperamente a identificat Hippocrat?</a:t>
            </a:r>
            <a:endParaRPr lang="ro-RO" altLang="ro-RO" sz="2800" b="1" i="1"/>
          </a:p>
          <a:p>
            <a:pPr>
              <a:lnSpc>
                <a:spcPct val="80000"/>
              </a:lnSpc>
            </a:pPr>
            <a:r>
              <a:rPr lang="ro-RO" altLang="ro-RO" sz="2800" b="1" i="1"/>
              <a:t>Întrebări care solicită exemple: </a:t>
            </a:r>
            <a:r>
              <a:rPr lang="ro-RO" altLang="ro-RO" sz="2800" b="1"/>
              <a:t>Vă aduceţi aminte o situaţie concretă de acest tip?</a:t>
            </a:r>
            <a:endParaRPr lang="ro-RO" altLang="ro-RO" sz="2800" b="1" i="1"/>
          </a:p>
          <a:p>
            <a:pPr>
              <a:lnSpc>
                <a:spcPct val="80000"/>
              </a:lnSpc>
            </a:pPr>
            <a:r>
              <a:rPr lang="ro-RO" altLang="ro-RO" sz="2800" b="1" i="1"/>
              <a:t>Întrebări de demonstrare: </a:t>
            </a:r>
            <a:r>
              <a:rPr lang="ro-RO" altLang="ro-RO" sz="2800" b="1"/>
              <a:t>Poţi să nu arăţi cum ai reacţiona într-o asemenea situaţie?</a:t>
            </a: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938"/>
          </a:xfrm>
        </p:spPr>
        <p:txBody>
          <a:bodyPr/>
          <a:lstStyle/>
          <a:p>
            <a:r>
              <a:rPr lang="ro-RO" altLang="ro-RO" b="1"/>
              <a:t>METODA DIALOGULUI</a:t>
            </a:r>
            <a:endParaRPr lang="en-US" altLang="ro-RO" b="1"/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85225" cy="5400675"/>
          </a:xfrm>
        </p:spPr>
        <p:txBody>
          <a:bodyPr/>
          <a:lstStyle/>
          <a:p>
            <a:pPr>
              <a:buFontTx/>
              <a:buNone/>
            </a:pPr>
            <a:r>
              <a:rPr lang="ro-RO" altLang="ro-RO" sz="3600" b="1">
                <a:solidFill>
                  <a:srgbClr val="66FF33"/>
                </a:solidFill>
              </a:rPr>
              <a:t>Tehnici caracteristice</a:t>
            </a:r>
            <a:r>
              <a:rPr lang="ro-RO" altLang="ro-RO" b="1"/>
              <a:t> </a:t>
            </a:r>
          </a:p>
          <a:p>
            <a:pPr>
              <a:buFontTx/>
              <a:buNone/>
            </a:pPr>
            <a:r>
              <a:rPr lang="ro-RO" altLang="ro-RO" sz="2800" b="1" i="1">
                <a:solidFill>
                  <a:srgbClr val="66FF33"/>
                </a:solidFill>
              </a:rPr>
              <a:t>Tehnica sancţionării imediate a răspunsurilor</a:t>
            </a:r>
            <a:r>
              <a:rPr lang="ro-RO" altLang="ro-RO" b="1"/>
              <a:t> </a:t>
            </a:r>
          </a:p>
          <a:p>
            <a:pPr>
              <a:buFontTx/>
              <a:buNone/>
            </a:pPr>
            <a:endParaRPr lang="ro-RO" altLang="ro-RO" b="1"/>
          </a:p>
          <a:p>
            <a:pPr>
              <a:buFontTx/>
              <a:buNone/>
            </a:pPr>
            <a:r>
              <a:rPr lang="ro-RO" altLang="ro-RO" b="1"/>
              <a:t>Tehnica presupune ca profesorul să </a:t>
            </a:r>
            <a:r>
              <a:rPr lang="ro-RO" altLang="ro-RO" b="1">
                <a:solidFill>
                  <a:srgbClr val="66FF33"/>
                </a:solidFill>
              </a:rPr>
              <a:t>reacţioneze imediat</a:t>
            </a:r>
            <a:r>
              <a:rPr lang="ro-RO" altLang="ro-RO" b="1"/>
              <a:t> la fiecare dintre răspunsurile primite, fie prin </a:t>
            </a:r>
            <a:r>
              <a:rPr lang="ro-RO" altLang="ro-RO" b="1">
                <a:solidFill>
                  <a:srgbClr val="66FF33"/>
                </a:solidFill>
              </a:rPr>
              <a:t>încurajări verbale sau gestuale</a:t>
            </a:r>
            <a:r>
              <a:rPr lang="ro-RO" altLang="ro-RO" b="1"/>
              <a:t>, fie prin </a:t>
            </a:r>
            <a:r>
              <a:rPr lang="ro-RO" altLang="ro-RO" b="1">
                <a:solidFill>
                  <a:srgbClr val="66FF33"/>
                </a:solidFill>
              </a:rPr>
              <a:t>aducerea corecţiilor necesare</a:t>
            </a:r>
            <a:r>
              <a:rPr lang="ro-RO" altLang="ro-RO" b="1"/>
              <a:t> pentru răspunsurile eronate.</a:t>
            </a: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938"/>
          </a:xfrm>
        </p:spPr>
        <p:txBody>
          <a:bodyPr/>
          <a:lstStyle/>
          <a:p>
            <a:r>
              <a:rPr lang="ro-RO" altLang="ro-RO" b="1"/>
              <a:t>METODA DIALOGULUI</a:t>
            </a:r>
            <a:endParaRPr lang="en-US" altLang="ro-RO" b="1"/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85225" cy="54006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o-RO" altLang="ro-RO" sz="3600" b="1">
                <a:solidFill>
                  <a:srgbClr val="66FF33"/>
                </a:solidFill>
              </a:rPr>
              <a:t>Tehnici caracteristice</a:t>
            </a:r>
            <a:r>
              <a:rPr lang="ro-RO" altLang="ro-RO" b="1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o-RO" altLang="ro-RO" sz="2800" b="1" i="1">
                <a:solidFill>
                  <a:srgbClr val="66FF33"/>
                </a:solidFill>
              </a:rPr>
              <a:t>Tehnica dozării timpilor de răspuns</a:t>
            </a:r>
            <a:r>
              <a:rPr lang="ro-RO" altLang="ro-RO" b="1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ro-RO" altLang="ro-RO" b="1"/>
          </a:p>
          <a:p>
            <a:pPr>
              <a:lnSpc>
                <a:spcPct val="90000"/>
              </a:lnSpc>
              <a:buFontTx/>
              <a:buNone/>
            </a:pPr>
            <a:r>
              <a:rPr lang="ro-RO" altLang="ro-RO" b="1"/>
              <a:t>Tehnica presupune ca, în funcţie de obiectul şi complexitatea întrebării, să ofere </a:t>
            </a:r>
            <a:r>
              <a:rPr lang="ro-RO" altLang="ro-RO" b="1">
                <a:solidFill>
                  <a:srgbClr val="66FF33"/>
                </a:solidFill>
              </a:rPr>
              <a:t>un timp de gândire</a:t>
            </a:r>
            <a:r>
              <a:rPr lang="ro-RO" altLang="ro-RO" b="1"/>
              <a:t> pentru </a:t>
            </a:r>
            <a:r>
              <a:rPr lang="ro-RO" altLang="ro-RO" b="1">
                <a:solidFill>
                  <a:srgbClr val="66FF33"/>
                </a:solidFill>
              </a:rPr>
              <a:t>pregătirea şi formularea răspunsului</a:t>
            </a:r>
            <a:r>
              <a:rPr lang="ro-RO" altLang="ro-RO" b="1"/>
              <a:t>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o-RO" altLang="ro-RO" b="1"/>
              <a:t>Timpul astfel alocat </a:t>
            </a:r>
            <a:r>
              <a:rPr lang="ro-RO" altLang="ro-RO" b="1">
                <a:solidFill>
                  <a:srgbClr val="66FF33"/>
                </a:solidFill>
              </a:rPr>
              <a:t>nu va depăşi două minute</a:t>
            </a:r>
            <a:r>
              <a:rPr lang="ro-RO" altLang="ro-RO" b="1"/>
              <a:t>, chiar şi în cazul unor întrebări foarte dificile.</a:t>
            </a: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938"/>
          </a:xfrm>
        </p:spPr>
        <p:txBody>
          <a:bodyPr/>
          <a:lstStyle/>
          <a:p>
            <a:r>
              <a:rPr lang="ro-RO" altLang="ro-RO" b="1"/>
              <a:t>METODA DIALOGULUI</a:t>
            </a:r>
            <a:endParaRPr lang="en-US" altLang="ro-RO" b="1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85225" cy="5400675"/>
          </a:xfrm>
        </p:spPr>
        <p:txBody>
          <a:bodyPr/>
          <a:lstStyle/>
          <a:p>
            <a:pPr>
              <a:buFontTx/>
              <a:buNone/>
            </a:pPr>
            <a:r>
              <a:rPr lang="ro-RO" altLang="ro-RO" sz="3600" b="1">
                <a:solidFill>
                  <a:srgbClr val="66FF33"/>
                </a:solidFill>
              </a:rPr>
              <a:t>Tehnici caracteristice</a:t>
            </a:r>
            <a:r>
              <a:rPr lang="ro-RO" altLang="ro-RO" b="1"/>
              <a:t> </a:t>
            </a:r>
          </a:p>
          <a:p>
            <a:pPr>
              <a:buFontTx/>
              <a:buNone/>
            </a:pPr>
            <a:r>
              <a:rPr lang="ro-RO" altLang="ro-RO" b="1" i="1">
                <a:solidFill>
                  <a:srgbClr val="66FF33"/>
                </a:solidFill>
              </a:rPr>
              <a:t>Tehnica asigurării unui suport perceptiv pentru întrebări</a:t>
            </a:r>
            <a:r>
              <a:rPr lang="ro-RO" altLang="ro-RO" b="1">
                <a:solidFill>
                  <a:srgbClr val="66FF33"/>
                </a:solidFill>
              </a:rPr>
              <a:t> </a:t>
            </a:r>
          </a:p>
          <a:p>
            <a:pPr>
              <a:buFontTx/>
              <a:buNone/>
            </a:pPr>
            <a:endParaRPr lang="ro-RO" altLang="ro-RO" b="1">
              <a:solidFill>
                <a:srgbClr val="66FF33"/>
              </a:solidFill>
            </a:endParaRPr>
          </a:p>
          <a:p>
            <a:pPr>
              <a:buFontTx/>
              <a:buNone/>
            </a:pPr>
            <a:r>
              <a:rPr lang="ro-RO" altLang="ro-RO" b="1"/>
              <a:t>Tehnica presupune utilizarea unor modele, acţiuni demonstrative, vizualizări sau înregistrări video şi sau audio ca </a:t>
            </a:r>
            <a:r>
              <a:rPr lang="ro-RO" altLang="ro-RO" b="1">
                <a:solidFill>
                  <a:srgbClr val="66FF33"/>
                </a:solidFill>
              </a:rPr>
              <a:t>suport sau ca obiect</a:t>
            </a:r>
            <a:r>
              <a:rPr lang="ro-RO" altLang="ro-RO" b="1"/>
              <a:t> al unor întrebări.</a:t>
            </a: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o-R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o-R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130</TotalTime>
  <Words>550</Words>
  <Application>Microsoft Office PowerPoint</Application>
  <PresentationFormat>Expunere pe ecran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10</vt:i4>
      </vt:variant>
    </vt:vector>
  </HeadingPairs>
  <TitlesOfParts>
    <vt:vector size="13" baseType="lpstr">
      <vt:lpstr>Arial</vt:lpstr>
      <vt:lpstr>Wingdings</vt:lpstr>
      <vt:lpstr>Mountain Top</vt:lpstr>
      <vt:lpstr>Prezentare PowerPoint</vt:lpstr>
      <vt:lpstr>METODA DIALOGULUI</vt:lpstr>
      <vt:lpstr>METODA DIALOGULUI</vt:lpstr>
      <vt:lpstr>METODA DIALOGULUI</vt:lpstr>
      <vt:lpstr>METODA DIALOGULUI</vt:lpstr>
      <vt:lpstr>METODA DIALOGULUI</vt:lpstr>
      <vt:lpstr>METODA DIALOGULUI</vt:lpstr>
      <vt:lpstr>METODA DIALOGULUI</vt:lpstr>
      <vt:lpstr>METODA DIALOGULUI</vt:lpstr>
      <vt:lpstr>METODA DIALOGULUI</vt:lpstr>
    </vt:vector>
  </TitlesOfParts>
  <Company>comp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DIALOGULUI</dc:title>
  <dc:creator>user</dc:creator>
  <cp:lastModifiedBy>Petru</cp:lastModifiedBy>
  <cp:revision>3</cp:revision>
  <cp:lastPrinted>1601-01-01T00:00:00Z</cp:lastPrinted>
  <dcterms:created xsi:type="dcterms:W3CDTF">2006-04-25T19:09:24Z</dcterms:created>
  <dcterms:modified xsi:type="dcterms:W3CDTF">2018-10-12T21:23:43Z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