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7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zitiv titlu">
    <p:bg>
      <p:bgRef idx="1002">
        <a:schemeClr val="bg1"/>
      </p:bgRef>
    </p:bg>
    <p:spTree>
      <p:nvGrpSpPr>
        <p:cNvPr id="1" name=""/>
        <p:cNvGrpSpPr/>
        <p:nvPr/>
      </p:nvGrpSpPr>
      <p:grpSpPr>
        <a:xfrm>
          <a:off x="0" y="0"/>
          <a:ext cx="0" cy="0"/>
          <a:chOff x="0" y="0"/>
          <a:chExt cx="0" cy="0"/>
        </a:xfrm>
      </p:grpSpPr>
      <p:sp>
        <p:nvSpPr>
          <p:cNvPr id="8" name="Dreptunghi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Conector drep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u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o-RO" smtClean="0"/>
              <a:t>Clic pentru editare stil titlu</a:t>
            </a:r>
            <a:endParaRPr kumimoji="0" lang="en-US"/>
          </a:p>
        </p:txBody>
      </p:sp>
      <p:sp>
        <p:nvSpPr>
          <p:cNvPr id="25" name="Subtitlu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o-RO" smtClean="0"/>
              <a:t>Clic pentru a edita stilul de subtitlu</a:t>
            </a:r>
            <a:endParaRPr kumimoji="0" lang="en-US"/>
          </a:p>
        </p:txBody>
      </p:sp>
      <p:sp>
        <p:nvSpPr>
          <p:cNvPr id="31" name="Substituent dată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7CAED30-6E4F-4C37-AD6F-09193731319B}" type="datetimeFigureOut">
              <a:rPr lang="en-GB" smtClean="0"/>
              <a:t>13/10/2018</a:t>
            </a:fld>
            <a:endParaRPr lang="en-GB"/>
          </a:p>
        </p:txBody>
      </p:sp>
      <p:sp>
        <p:nvSpPr>
          <p:cNvPr id="18" name="Substituent subsol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GB"/>
          </a:p>
        </p:txBody>
      </p:sp>
      <p:sp>
        <p:nvSpPr>
          <p:cNvPr id="29" name="Substituent număr diapozitiv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ADF401B-CBCE-4EC3-AFB2-E4E8D5303060}"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extLst/>
          </a:lstStyle>
          <a:p>
            <a:r>
              <a:rPr kumimoji="0" lang="ro-RO" smtClean="0"/>
              <a:t>Clic pentru editare stil titlu</a:t>
            </a:r>
            <a:endParaRPr kumimoji="0" lang="en-US"/>
          </a:p>
        </p:txBody>
      </p:sp>
      <p:sp>
        <p:nvSpPr>
          <p:cNvPr id="3" name="Substituent text vertical 2"/>
          <p:cNvSpPr>
            <a:spLocks noGrp="1"/>
          </p:cNvSpPr>
          <p:nvPr>
            <p:ph type="body" orient="vert" idx="1"/>
          </p:nvPr>
        </p:nvSpPr>
        <p:spPr/>
        <p:txBody>
          <a:bodyPr vert="eaVert"/>
          <a:lstStyle>
            <a:extLst/>
          </a:lstStyle>
          <a:p>
            <a:pPr lvl="0" eaLnBrk="1" latinLnBrk="0" hangingPunct="1"/>
            <a:r>
              <a:rPr lang="ro-RO" smtClean="0"/>
              <a:t>Clic pentru editare stiluri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p:txBody>
          <a:bodyPr/>
          <a:lstStyle>
            <a:extLst/>
          </a:lstStyle>
          <a:p>
            <a:fld id="{A7CAED30-6E4F-4C37-AD6F-09193731319B}" type="datetimeFigureOut">
              <a:rPr lang="en-GB" smtClean="0"/>
              <a:t>13/10/2018</a:t>
            </a:fld>
            <a:endParaRPr lang="en-GB"/>
          </a:p>
        </p:txBody>
      </p:sp>
      <p:sp>
        <p:nvSpPr>
          <p:cNvPr id="5" name="Substituent subsol 4"/>
          <p:cNvSpPr>
            <a:spLocks noGrp="1"/>
          </p:cNvSpPr>
          <p:nvPr>
            <p:ph type="ftr" sz="quarter" idx="11"/>
          </p:nvPr>
        </p:nvSpPr>
        <p:spPr/>
        <p:txBody>
          <a:bodyPr/>
          <a:lstStyle>
            <a:extLst/>
          </a:lstStyle>
          <a:p>
            <a:endParaRPr lang="en-GB"/>
          </a:p>
        </p:txBody>
      </p:sp>
      <p:sp>
        <p:nvSpPr>
          <p:cNvPr id="6" name="Substituent număr diapozitiv 5"/>
          <p:cNvSpPr>
            <a:spLocks noGrp="1"/>
          </p:cNvSpPr>
          <p:nvPr>
            <p:ph type="sldNum" sz="quarter" idx="12"/>
          </p:nvPr>
        </p:nvSpPr>
        <p:spPr/>
        <p:txBody>
          <a:bodyPr/>
          <a:lstStyle>
            <a:extLst/>
          </a:lstStyle>
          <a:p>
            <a:fld id="{7ADF401B-CBCE-4EC3-AFB2-E4E8D5303060}"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p:nvPr>
        </p:nvSpPr>
        <p:spPr>
          <a:xfrm>
            <a:off x="6553200" y="274955"/>
            <a:ext cx="1524000" cy="5851525"/>
          </a:xfrm>
        </p:spPr>
        <p:txBody>
          <a:bodyPr vert="eaVert" anchor="t"/>
          <a:lstStyle>
            <a:extLst/>
          </a:lstStyle>
          <a:p>
            <a:r>
              <a:rPr kumimoji="0" lang="ro-RO" smtClean="0"/>
              <a:t>Clic pentru editare stil titlu</a:t>
            </a:r>
            <a:endParaRPr kumimoji="0" lang="en-US"/>
          </a:p>
        </p:txBody>
      </p:sp>
      <p:sp>
        <p:nvSpPr>
          <p:cNvPr id="3" name="Substituent text vertical 2"/>
          <p:cNvSpPr>
            <a:spLocks noGrp="1"/>
          </p:cNvSpPr>
          <p:nvPr>
            <p:ph type="body" orient="vert" idx="1"/>
          </p:nvPr>
        </p:nvSpPr>
        <p:spPr>
          <a:xfrm>
            <a:off x="457200" y="274642"/>
            <a:ext cx="6019800" cy="5851525"/>
          </a:xfrm>
        </p:spPr>
        <p:txBody>
          <a:bodyPr vert="eaVert"/>
          <a:lstStyle>
            <a:extLst/>
          </a:lstStyle>
          <a:p>
            <a:pPr lvl="0" eaLnBrk="1" latinLnBrk="0" hangingPunct="1"/>
            <a:r>
              <a:rPr lang="ro-RO" smtClean="0"/>
              <a:t>Clic pentru editare stiluri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a:xfrm>
            <a:off x="4242816" y="6557946"/>
            <a:ext cx="2002464" cy="226902"/>
          </a:xfrm>
        </p:spPr>
        <p:txBody>
          <a:bodyPr/>
          <a:lstStyle>
            <a:extLst/>
          </a:lstStyle>
          <a:p>
            <a:fld id="{A7CAED30-6E4F-4C37-AD6F-09193731319B}" type="datetimeFigureOut">
              <a:rPr lang="en-GB" smtClean="0"/>
              <a:t>13/10/2018</a:t>
            </a:fld>
            <a:endParaRPr lang="en-GB"/>
          </a:p>
        </p:txBody>
      </p:sp>
      <p:sp>
        <p:nvSpPr>
          <p:cNvPr id="5" name="Substituent subsol 4"/>
          <p:cNvSpPr>
            <a:spLocks noGrp="1"/>
          </p:cNvSpPr>
          <p:nvPr>
            <p:ph type="ftr" sz="quarter" idx="11"/>
          </p:nvPr>
        </p:nvSpPr>
        <p:spPr>
          <a:xfrm>
            <a:off x="457200" y="6556248"/>
            <a:ext cx="3657600" cy="228600"/>
          </a:xfrm>
        </p:spPr>
        <p:txBody>
          <a:bodyPr/>
          <a:lstStyle>
            <a:extLst/>
          </a:lstStyle>
          <a:p>
            <a:endParaRPr lang="en-GB"/>
          </a:p>
        </p:txBody>
      </p:sp>
      <p:sp>
        <p:nvSpPr>
          <p:cNvPr id="6" name="Substituent număr diapozitiv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ADF401B-CBCE-4EC3-AFB2-E4E8D5303060}"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extLst/>
          </a:lstStyle>
          <a:p>
            <a:r>
              <a:rPr kumimoji="0" lang="ro-RO" smtClean="0"/>
              <a:t>Clic pentru editare stil titlu</a:t>
            </a:r>
            <a:endParaRPr kumimoji="0" lang="en-US"/>
          </a:p>
        </p:txBody>
      </p:sp>
      <p:sp>
        <p:nvSpPr>
          <p:cNvPr id="3" name="Substituent conținut 2"/>
          <p:cNvSpPr>
            <a:spLocks noGrp="1"/>
          </p:cNvSpPr>
          <p:nvPr>
            <p:ph idx="1"/>
          </p:nvPr>
        </p:nvSpPr>
        <p:spPr/>
        <p:txBody>
          <a:bodyPr/>
          <a:lstStyle>
            <a:extLst/>
          </a:lstStyle>
          <a:p>
            <a:pPr lvl="0" eaLnBrk="1" latinLnBrk="0" hangingPunct="1"/>
            <a:r>
              <a:rPr lang="ro-RO" smtClean="0"/>
              <a:t>Clic pentru editare stiluri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p:txBody>
          <a:bodyPr/>
          <a:lstStyle>
            <a:extLst/>
          </a:lstStyle>
          <a:p>
            <a:fld id="{A7CAED30-6E4F-4C37-AD6F-09193731319B}" type="datetimeFigureOut">
              <a:rPr lang="en-GB" smtClean="0"/>
              <a:t>13/10/2018</a:t>
            </a:fld>
            <a:endParaRPr lang="en-GB"/>
          </a:p>
        </p:txBody>
      </p:sp>
      <p:sp>
        <p:nvSpPr>
          <p:cNvPr id="5" name="Substituent subsol 4"/>
          <p:cNvSpPr>
            <a:spLocks noGrp="1"/>
          </p:cNvSpPr>
          <p:nvPr>
            <p:ph type="ftr" sz="quarter" idx="11"/>
          </p:nvPr>
        </p:nvSpPr>
        <p:spPr/>
        <p:txBody>
          <a:bodyPr/>
          <a:lstStyle>
            <a:extLst/>
          </a:lstStyle>
          <a:p>
            <a:endParaRPr lang="en-GB"/>
          </a:p>
        </p:txBody>
      </p:sp>
      <p:sp>
        <p:nvSpPr>
          <p:cNvPr id="6" name="Substituent număr diapozitiv 5"/>
          <p:cNvSpPr>
            <a:spLocks noGrp="1"/>
          </p:cNvSpPr>
          <p:nvPr>
            <p:ph type="sldNum" sz="quarter" idx="12"/>
          </p:nvPr>
        </p:nvSpPr>
        <p:spPr/>
        <p:txBody>
          <a:bodyPr/>
          <a:lstStyle>
            <a:extLst/>
          </a:lstStyle>
          <a:p>
            <a:fld id="{7ADF401B-CBCE-4EC3-AFB2-E4E8D5303060}"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bg>
      <p:bgRef idx="1001">
        <a:schemeClr val="bg1"/>
      </p:bgRef>
    </p:bg>
    <p:spTree>
      <p:nvGrpSpPr>
        <p:cNvPr id="1" name=""/>
        <p:cNvGrpSpPr/>
        <p:nvPr/>
      </p:nvGrpSpPr>
      <p:grpSpPr>
        <a:xfrm>
          <a:off x="0" y="0"/>
          <a:ext cx="0" cy="0"/>
          <a:chOff x="0" y="0"/>
          <a:chExt cx="0" cy="0"/>
        </a:xfrm>
      </p:grpSpPr>
      <p:sp>
        <p:nvSpPr>
          <p:cNvPr id="2" name="Titlu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o-RO" smtClean="0"/>
              <a:t>Clic pentru editare stil titlu</a:t>
            </a:r>
            <a:endParaRPr kumimoji="0" lang="en-US"/>
          </a:p>
        </p:txBody>
      </p:sp>
      <p:sp>
        <p:nvSpPr>
          <p:cNvPr id="3" name="Substituent text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o-RO" smtClean="0"/>
              <a:t>Clic pentru editare stiluri text Coordonator</a:t>
            </a:r>
          </a:p>
        </p:txBody>
      </p:sp>
      <p:sp>
        <p:nvSpPr>
          <p:cNvPr id="4" name="Substituent dată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7CAED30-6E4F-4C37-AD6F-09193731319B}" type="datetimeFigureOut">
              <a:rPr lang="en-GB" smtClean="0"/>
              <a:t>13/10/2018</a:t>
            </a:fld>
            <a:endParaRPr lang="en-GB"/>
          </a:p>
        </p:txBody>
      </p:sp>
      <p:sp>
        <p:nvSpPr>
          <p:cNvPr id="5" name="Substituent subsol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GB"/>
          </a:p>
        </p:txBody>
      </p:sp>
      <p:sp>
        <p:nvSpPr>
          <p:cNvPr id="6" name="Substituent număr diapozitiv 5"/>
          <p:cNvSpPr>
            <a:spLocks noGrp="1"/>
          </p:cNvSpPr>
          <p:nvPr>
            <p:ph type="sldNum" sz="quarter" idx="12"/>
          </p:nvPr>
        </p:nvSpPr>
        <p:spPr>
          <a:xfrm>
            <a:off x="6733952" y="6555112"/>
            <a:ext cx="588336" cy="228600"/>
          </a:xfrm>
        </p:spPr>
        <p:txBody>
          <a:bodyPr/>
          <a:lstStyle>
            <a:extLst/>
          </a:lstStyle>
          <a:p>
            <a:fld id="{7ADF401B-CBCE-4EC3-AFB2-E4E8D5303060}"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p:cNvSpPr>
            <a:spLocks noGrp="1"/>
          </p:cNvSpPr>
          <p:nvPr>
            <p:ph type="title"/>
          </p:nvPr>
        </p:nvSpPr>
        <p:spPr>
          <a:xfrm>
            <a:off x="457200" y="320040"/>
            <a:ext cx="7242048" cy="1143000"/>
          </a:xfrm>
        </p:spPr>
        <p:txBody>
          <a:bodyPr/>
          <a:lstStyle>
            <a:extLst/>
          </a:lstStyle>
          <a:p>
            <a:r>
              <a:rPr kumimoji="0" lang="ro-RO" smtClean="0"/>
              <a:t>Clic pentru editare stil titlu</a:t>
            </a:r>
            <a:endParaRPr kumimoji="0" lang="en-US"/>
          </a:p>
        </p:txBody>
      </p:sp>
      <p:sp>
        <p:nvSpPr>
          <p:cNvPr id="3" name="Substituent conținut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o-RO" smtClean="0"/>
              <a:t>Clic pentru editare stiluri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conținut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o-RO" smtClean="0"/>
              <a:t>Clic pentru editare stiluri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5" name="Substituent dată 4"/>
          <p:cNvSpPr>
            <a:spLocks noGrp="1"/>
          </p:cNvSpPr>
          <p:nvPr>
            <p:ph type="dt" sz="half" idx="10"/>
          </p:nvPr>
        </p:nvSpPr>
        <p:spPr/>
        <p:txBody>
          <a:bodyPr/>
          <a:lstStyle>
            <a:extLst/>
          </a:lstStyle>
          <a:p>
            <a:fld id="{A7CAED30-6E4F-4C37-AD6F-09193731319B}" type="datetimeFigureOut">
              <a:rPr lang="en-GB" smtClean="0"/>
              <a:t>13/10/2018</a:t>
            </a:fld>
            <a:endParaRPr lang="en-GB"/>
          </a:p>
        </p:txBody>
      </p:sp>
      <p:sp>
        <p:nvSpPr>
          <p:cNvPr id="6" name="Substituent subsol 5"/>
          <p:cNvSpPr>
            <a:spLocks noGrp="1"/>
          </p:cNvSpPr>
          <p:nvPr>
            <p:ph type="ftr" sz="quarter" idx="11"/>
          </p:nvPr>
        </p:nvSpPr>
        <p:spPr/>
        <p:txBody>
          <a:bodyPr/>
          <a:lstStyle>
            <a:extLst/>
          </a:lstStyle>
          <a:p>
            <a:endParaRPr lang="en-GB"/>
          </a:p>
        </p:txBody>
      </p:sp>
      <p:sp>
        <p:nvSpPr>
          <p:cNvPr id="7" name="Substituent număr diapozitiv 6"/>
          <p:cNvSpPr>
            <a:spLocks noGrp="1"/>
          </p:cNvSpPr>
          <p:nvPr>
            <p:ph type="sldNum" sz="quarter" idx="12"/>
          </p:nvPr>
        </p:nvSpPr>
        <p:spPr/>
        <p:txBody>
          <a:bodyPr/>
          <a:lstStyle>
            <a:extLst/>
          </a:lstStyle>
          <a:p>
            <a:fld id="{7ADF401B-CBCE-4EC3-AFB2-E4E8D5303060}"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p:cNvSpPr>
            <a:spLocks noGrp="1"/>
          </p:cNvSpPr>
          <p:nvPr>
            <p:ph type="title"/>
          </p:nvPr>
        </p:nvSpPr>
        <p:spPr>
          <a:xfrm>
            <a:off x="457200" y="320040"/>
            <a:ext cx="7242048" cy="1143000"/>
          </a:xfrm>
        </p:spPr>
        <p:txBody>
          <a:bodyPr anchor="b"/>
          <a:lstStyle>
            <a:lvl1pPr>
              <a:defRPr/>
            </a:lvl1pPr>
            <a:extLst/>
          </a:lstStyle>
          <a:p>
            <a:r>
              <a:rPr kumimoji="0" lang="ro-RO" smtClean="0"/>
              <a:t>Clic pentru editare stil titlu</a:t>
            </a:r>
            <a:endParaRPr kumimoji="0" lang="en-US"/>
          </a:p>
        </p:txBody>
      </p:sp>
      <p:sp>
        <p:nvSpPr>
          <p:cNvPr id="3" name="Substituent text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o-RO" smtClean="0"/>
              <a:t>Clic pentru editare stiluri text Coordonator</a:t>
            </a:r>
          </a:p>
        </p:txBody>
      </p:sp>
      <p:sp>
        <p:nvSpPr>
          <p:cNvPr id="4" name="Substituent text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o-RO" smtClean="0"/>
              <a:t>Clic pentru editare stiluri text Coordonator</a:t>
            </a:r>
          </a:p>
        </p:txBody>
      </p:sp>
      <p:sp>
        <p:nvSpPr>
          <p:cNvPr id="5" name="Substituent conținut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o-RO" smtClean="0"/>
              <a:t>Clic pentru editare stiluri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6" name="Substituent conținut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o-RO" smtClean="0"/>
              <a:t>Clic pentru editare stiluri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7" name="Substituent dată 6"/>
          <p:cNvSpPr>
            <a:spLocks noGrp="1"/>
          </p:cNvSpPr>
          <p:nvPr>
            <p:ph type="dt" sz="half" idx="10"/>
          </p:nvPr>
        </p:nvSpPr>
        <p:spPr/>
        <p:txBody>
          <a:bodyPr/>
          <a:lstStyle>
            <a:extLst/>
          </a:lstStyle>
          <a:p>
            <a:fld id="{A7CAED30-6E4F-4C37-AD6F-09193731319B}" type="datetimeFigureOut">
              <a:rPr lang="en-GB" smtClean="0"/>
              <a:t>13/10/2018</a:t>
            </a:fld>
            <a:endParaRPr lang="en-GB"/>
          </a:p>
        </p:txBody>
      </p:sp>
      <p:sp>
        <p:nvSpPr>
          <p:cNvPr id="8" name="Substituent subsol 7"/>
          <p:cNvSpPr>
            <a:spLocks noGrp="1"/>
          </p:cNvSpPr>
          <p:nvPr>
            <p:ph type="ftr" sz="quarter" idx="11"/>
          </p:nvPr>
        </p:nvSpPr>
        <p:spPr/>
        <p:txBody>
          <a:bodyPr/>
          <a:lstStyle>
            <a:extLst/>
          </a:lstStyle>
          <a:p>
            <a:endParaRPr lang="en-GB"/>
          </a:p>
        </p:txBody>
      </p:sp>
      <p:sp>
        <p:nvSpPr>
          <p:cNvPr id="9" name="Substituent număr diapozitiv 8"/>
          <p:cNvSpPr>
            <a:spLocks noGrp="1"/>
          </p:cNvSpPr>
          <p:nvPr>
            <p:ph type="sldNum" sz="quarter" idx="12"/>
          </p:nvPr>
        </p:nvSpPr>
        <p:spPr/>
        <p:txBody>
          <a:bodyPr/>
          <a:lstStyle>
            <a:extLst/>
          </a:lstStyle>
          <a:p>
            <a:fld id="{7ADF401B-CBCE-4EC3-AFB2-E4E8D5303060}"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p:cNvSpPr>
            <a:spLocks noGrp="1"/>
          </p:cNvSpPr>
          <p:nvPr>
            <p:ph type="title"/>
          </p:nvPr>
        </p:nvSpPr>
        <p:spPr>
          <a:xfrm>
            <a:off x="457200" y="320040"/>
            <a:ext cx="7242048" cy="1143000"/>
          </a:xfrm>
        </p:spPr>
        <p:txBody>
          <a:bodyPr/>
          <a:lstStyle>
            <a:extLst/>
          </a:lstStyle>
          <a:p>
            <a:r>
              <a:rPr kumimoji="0" lang="ro-RO" smtClean="0"/>
              <a:t>Clic pentru editare stil titlu</a:t>
            </a:r>
            <a:endParaRPr kumimoji="0" lang="en-US"/>
          </a:p>
        </p:txBody>
      </p:sp>
      <p:sp>
        <p:nvSpPr>
          <p:cNvPr id="3" name="Substituent dată 2"/>
          <p:cNvSpPr>
            <a:spLocks noGrp="1"/>
          </p:cNvSpPr>
          <p:nvPr>
            <p:ph type="dt" sz="half" idx="10"/>
          </p:nvPr>
        </p:nvSpPr>
        <p:spPr/>
        <p:txBody>
          <a:bodyPr/>
          <a:lstStyle>
            <a:extLst/>
          </a:lstStyle>
          <a:p>
            <a:fld id="{A7CAED30-6E4F-4C37-AD6F-09193731319B}" type="datetimeFigureOut">
              <a:rPr lang="en-GB" smtClean="0"/>
              <a:t>13/10/2018</a:t>
            </a:fld>
            <a:endParaRPr lang="en-GB"/>
          </a:p>
        </p:txBody>
      </p:sp>
      <p:sp>
        <p:nvSpPr>
          <p:cNvPr id="4" name="Substituent subsol 3"/>
          <p:cNvSpPr>
            <a:spLocks noGrp="1"/>
          </p:cNvSpPr>
          <p:nvPr>
            <p:ph type="ftr" sz="quarter" idx="11"/>
          </p:nvPr>
        </p:nvSpPr>
        <p:spPr/>
        <p:txBody>
          <a:bodyPr/>
          <a:lstStyle>
            <a:extLst/>
          </a:lstStyle>
          <a:p>
            <a:endParaRPr lang="en-GB"/>
          </a:p>
        </p:txBody>
      </p:sp>
      <p:sp>
        <p:nvSpPr>
          <p:cNvPr id="5" name="Substituent număr diapozitiv 4"/>
          <p:cNvSpPr>
            <a:spLocks noGrp="1"/>
          </p:cNvSpPr>
          <p:nvPr>
            <p:ph type="sldNum" sz="quarter" idx="12"/>
          </p:nvPr>
        </p:nvSpPr>
        <p:spPr/>
        <p:txBody>
          <a:bodyPr/>
          <a:lstStyle>
            <a:extLst/>
          </a:lstStyle>
          <a:p>
            <a:fld id="{7ADF401B-CBCE-4EC3-AFB2-E4E8D5303060}"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p:cNvSpPr>
            <a:spLocks noGrp="1"/>
          </p:cNvSpPr>
          <p:nvPr>
            <p:ph type="dt" sz="half" idx="10"/>
          </p:nvPr>
        </p:nvSpPr>
        <p:spPr/>
        <p:txBody>
          <a:bodyPr/>
          <a:lstStyle>
            <a:lvl1pPr>
              <a:defRPr>
                <a:solidFill>
                  <a:schemeClr val="tx2"/>
                </a:solidFill>
              </a:defRPr>
            </a:lvl1pPr>
            <a:extLst/>
          </a:lstStyle>
          <a:p>
            <a:fld id="{A7CAED30-6E4F-4C37-AD6F-09193731319B}" type="datetimeFigureOut">
              <a:rPr lang="en-GB" smtClean="0"/>
              <a:t>13/10/2018</a:t>
            </a:fld>
            <a:endParaRPr lang="en-GB"/>
          </a:p>
        </p:txBody>
      </p:sp>
      <p:sp>
        <p:nvSpPr>
          <p:cNvPr id="3" name="Substituent subsol 2"/>
          <p:cNvSpPr>
            <a:spLocks noGrp="1"/>
          </p:cNvSpPr>
          <p:nvPr>
            <p:ph type="ftr" sz="quarter" idx="11"/>
          </p:nvPr>
        </p:nvSpPr>
        <p:spPr/>
        <p:txBody>
          <a:bodyPr/>
          <a:lstStyle>
            <a:lvl1pPr>
              <a:defRPr>
                <a:solidFill>
                  <a:schemeClr val="tx2"/>
                </a:solidFill>
              </a:defRPr>
            </a:lvl1pPr>
            <a:extLst/>
          </a:lstStyle>
          <a:p>
            <a:endParaRPr lang="en-GB"/>
          </a:p>
        </p:txBody>
      </p:sp>
      <p:sp>
        <p:nvSpPr>
          <p:cNvPr id="4" name="Substituent număr diapozitiv 3"/>
          <p:cNvSpPr>
            <a:spLocks noGrp="1"/>
          </p:cNvSpPr>
          <p:nvPr>
            <p:ph type="sldNum" sz="quarter" idx="12"/>
          </p:nvPr>
        </p:nvSpPr>
        <p:spPr/>
        <p:txBody>
          <a:bodyPr/>
          <a:lstStyle>
            <a:extLst/>
          </a:lstStyle>
          <a:p>
            <a:fld id="{7ADF401B-CBCE-4EC3-AFB2-E4E8D5303060}"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o-RO" smtClean="0"/>
              <a:t>Clic pentru editare stil titlu</a:t>
            </a:r>
            <a:endParaRPr kumimoji="0" lang="en-US"/>
          </a:p>
        </p:txBody>
      </p:sp>
      <p:sp>
        <p:nvSpPr>
          <p:cNvPr id="3" name="Substituent text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o-RO" smtClean="0"/>
              <a:t>Clic pentru editare stiluri text Coordonator</a:t>
            </a:r>
          </a:p>
        </p:txBody>
      </p:sp>
      <p:sp>
        <p:nvSpPr>
          <p:cNvPr id="4" name="Substituent conținut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o-RO" smtClean="0"/>
              <a:t>Clic pentru editare stiluri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5" name="Substituent dată 4"/>
          <p:cNvSpPr>
            <a:spLocks noGrp="1"/>
          </p:cNvSpPr>
          <p:nvPr>
            <p:ph type="dt" sz="half" idx="10"/>
          </p:nvPr>
        </p:nvSpPr>
        <p:spPr/>
        <p:txBody>
          <a:bodyPr/>
          <a:lstStyle>
            <a:extLst/>
          </a:lstStyle>
          <a:p>
            <a:fld id="{A7CAED30-6E4F-4C37-AD6F-09193731319B}" type="datetimeFigureOut">
              <a:rPr lang="en-GB" smtClean="0"/>
              <a:t>13/10/2018</a:t>
            </a:fld>
            <a:endParaRPr lang="en-GB"/>
          </a:p>
        </p:txBody>
      </p:sp>
      <p:sp>
        <p:nvSpPr>
          <p:cNvPr id="6" name="Substituent subsol 5"/>
          <p:cNvSpPr>
            <a:spLocks noGrp="1"/>
          </p:cNvSpPr>
          <p:nvPr>
            <p:ph type="ftr" sz="quarter" idx="11"/>
          </p:nvPr>
        </p:nvSpPr>
        <p:spPr/>
        <p:txBody>
          <a:bodyPr/>
          <a:lstStyle>
            <a:extLst/>
          </a:lstStyle>
          <a:p>
            <a:endParaRPr lang="en-GB"/>
          </a:p>
        </p:txBody>
      </p:sp>
      <p:sp>
        <p:nvSpPr>
          <p:cNvPr id="7" name="Substituent număr diapozitiv 6"/>
          <p:cNvSpPr>
            <a:spLocks noGrp="1"/>
          </p:cNvSpPr>
          <p:nvPr>
            <p:ph type="sldNum" sz="quarter" idx="12"/>
          </p:nvPr>
        </p:nvSpPr>
        <p:spPr/>
        <p:txBody>
          <a:bodyPr/>
          <a:lstStyle>
            <a:extLst/>
          </a:lstStyle>
          <a:p>
            <a:fld id="{7ADF401B-CBCE-4EC3-AFB2-E4E8D5303060}"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ine cu legendă">
    <p:bg>
      <p:bgRef idx="1002">
        <a:schemeClr val="bg2"/>
      </p:bgRef>
    </p:bg>
    <p:spTree>
      <p:nvGrpSpPr>
        <p:cNvPr id="1" name=""/>
        <p:cNvGrpSpPr/>
        <p:nvPr/>
      </p:nvGrpSpPr>
      <p:grpSpPr>
        <a:xfrm>
          <a:off x="0" y="0"/>
          <a:ext cx="0" cy="0"/>
          <a:chOff x="0" y="0"/>
          <a:chExt cx="0" cy="0"/>
        </a:xfrm>
      </p:grpSpPr>
      <p:sp>
        <p:nvSpPr>
          <p:cNvPr id="8" name="Dreptunghi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Dreptunghi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u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o-RO" smtClean="0"/>
              <a:t>Clic pentru editare stil titlu</a:t>
            </a:r>
            <a:endParaRPr kumimoji="0" lang="en-US" dirty="0"/>
          </a:p>
        </p:txBody>
      </p:sp>
      <p:sp>
        <p:nvSpPr>
          <p:cNvPr id="4" name="Substituent text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o-RO" smtClean="0"/>
              <a:t>Clic pentru editare stiluri text Coordonator</a:t>
            </a:r>
          </a:p>
        </p:txBody>
      </p:sp>
      <p:sp>
        <p:nvSpPr>
          <p:cNvPr id="5" name="Substituent dată 4"/>
          <p:cNvSpPr>
            <a:spLocks noGrp="1"/>
          </p:cNvSpPr>
          <p:nvPr>
            <p:ph type="dt" sz="half" idx="10"/>
          </p:nvPr>
        </p:nvSpPr>
        <p:spPr/>
        <p:txBody>
          <a:bodyPr/>
          <a:lstStyle>
            <a:extLst/>
          </a:lstStyle>
          <a:p>
            <a:fld id="{A7CAED30-6E4F-4C37-AD6F-09193731319B}" type="datetimeFigureOut">
              <a:rPr lang="en-GB" smtClean="0"/>
              <a:t>13/10/2018</a:t>
            </a:fld>
            <a:endParaRPr lang="en-GB"/>
          </a:p>
        </p:txBody>
      </p:sp>
      <p:sp>
        <p:nvSpPr>
          <p:cNvPr id="6" name="Substituent subsol 5"/>
          <p:cNvSpPr>
            <a:spLocks noGrp="1"/>
          </p:cNvSpPr>
          <p:nvPr>
            <p:ph type="ftr" sz="quarter" idx="11"/>
          </p:nvPr>
        </p:nvSpPr>
        <p:spPr/>
        <p:txBody>
          <a:bodyPr/>
          <a:lstStyle>
            <a:extLst/>
          </a:lstStyle>
          <a:p>
            <a:endParaRPr lang="en-GB"/>
          </a:p>
        </p:txBody>
      </p:sp>
      <p:sp>
        <p:nvSpPr>
          <p:cNvPr id="7" name="Substituent număr diapozitiv 6"/>
          <p:cNvSpPr>
            <a:spLocks noGrp="1"/>
          </p:cNvSpPr>
          <p:nvPr>
            <p:ph type="sldNum" sz="quarter" idx="12"/>
          </p:nvPr>
        </p:nvSpPr>
        <p:spPr/>
        <p:txBody>
          <a:bodyPr/>
          <a:lstStyle>
            <a:extLst/>
          </a:lstStyle>
          <a:p>
            <a:fld id="{7ADF401B-CBCE-4EC3-AFB2-E4E8D5303060}" type="slidenum">
              <a:rPr lang="en-GB" smtClean="0"/>
              <a:t>‹#›</a:t>
            </a:fld>
            <a:endParaRPr lang="en-GB"/>
          </a:p>
        </p:txBody>
      </p:sp>
      <p:sp>
        <p:nvSpPr>
          <p:cNvPr id="10" name="Substituent imagin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o-RO" smtClean="0"/>
              <a:t>Faceți clic pe pictogramă pentru a adăuga o imagine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Dreptunghi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Substituent titlu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o-RO" smtClean="0"/>
              <a:t>Clic pentru editare stil titlu</a:t>
            </a:r>
            <a:endParaRPr kumimoji="0" lang="en-US"/>
          </a:p>
        </p:txBody>
      </p:sp>
      <p:sp>
        <p:nvSpPr>
          <p:cNvPr id="31" name="Substituent text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o-RO" smtClean="0"/>
              <a:t>Clic pentru editare stiluri text Coordonator</a:t>
            </a:r>
          </a:p>
          <a:p>
            <a:pPr lvl="1" eaLnBrk="1" latinLnBrk="0" hangingPunct="1"/>
            <a:r>
              <a:rPr kumimoji="0" lang="ro-RO" smtClean="0"/>
              <a:t>Al doilea nivel</a:t>
            </a:r>
          </a:p>
          <a:p>
            <a:pPr lvl="2" eaLnBrk="1" latinLnBrk="0" hangingPunct="1"/>
            <a:r>
              <a:rPr kumimoji="0" lang="ro-RO" smtClean="0"/>
              <a:t>Al treilea nivel</a:t>
            </a:r>
          </a:p>
          <a:p>
            <a:pPr lvl="3" eaLnBrk="1" latinLnBrk="0" hangingPunct="1"/>
            <a:r>
              <a:rPr kumimoji="0" lang="ro-RO" smtClean="0"/>
              <a:t>Al patrulea nivel</a:t>
            </a:r>
          </a:p>
          <a:p>
            <a:pPr lvl="4" eaLnBrk="1" latinLnBrk="0" hangingPunct="1"/>
            <a:r>
              <a:rPr kumimoji="0" lang="ro-RO" smtClean="0"/>
              <a:t>Al cincilea nivel</a:t>
            </a:r>
            <a:endParaRPr kumimoji="0" lang="en-US"/>
          </a:p>
        </p:txBody>
      </p:sp>
      <p:sp>
        <p:nvSpPr>
          <p:cNvPr id="27" name="Substituent dată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7CAED30-6E4F-4C37-AD6F-09193731319B}" type="datetimeFigureOut">
              <a:rPr lang="en-GB" smtClean="0"/>
              <a:t>13/10/2018</a:t>
            </a:fld>
            <a:endParaRPr lang="en-GB"/>
          </a:p>
        </p:txBody>
      </p:sp>
      <p:sp>
        <p:nvSpPr>
          <p:cNvPr id="4" name="Substituent subsol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GB"/>
          </a:p>
        </p:txBody>
      </p:sp>
      <p:sp>
        <p:nvSpPr>
          <p:cNvPr id="16" name="Substituent număr diapozitiv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ADF401B-CBCE-4EC3-AFB2-E4E8D530306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title"/>
          </p:nvPr>
        </p:nvSpPr>
        <p:spPr>
          <a:xfrm>
            <a:off x="457200" y="228600"/>
            <a:ext cx="8229600" cy="1400175"/>
          </a:xfrm>
        </p:spPr>
        <p:txBody>
          <a:bodyPr/>
          <a:lstStyle/>
          <a:p>
            <a:endParaRPr lang="en-US" altLang="ro-RO" sz="2800" b="1" dirty="0">
              <a:solidFill>
                <a:srgbClr val="00FF00"/>
              </a:solidFill>
            </a:endParaRPr>
          </a:p>
        </p:txBody>
      </p:sp>
      <p:sp>
        <p:nvSpPr>
          <p:cNvPr id="409603" name="Rectangle 3"/>
          <p:cNvSpPr>
            <a:spLocks noGrp="1" noChangeArrowheads="1"/>
          </p:cNvSpPr>
          <p:nvPr>
            <p:ph idx="1"/>
          </p:nvPr>
        </p:nvSpPr>
        <p:spPr>
          <a:xfrm>
            <a:off x="179512" y="1700213"/>
            <a:ext cx="8784976" cy="4753123"/>
          </a:xfrm>
        </p:spPr>
        <p:txBody>
          <a:bodyPr/>
          <a:lstStyle/>
          <a:p>
            <a:pPr marL="609600" indent="-609600">
              <a:buFontTx/>
              <a:buNone/>
            </a:pPr>
            <a:endParaRPr lang="ro-RO" altLang="ro-RO" sz="3600" dirty="0" smtClean="0"/>
          </a:p>
          <a:p>
            <a:pPr marL="609600" indent="-609600">
              <a:buFontTx/>
              <a:buNone/>
            </a:pPr>
            <a:r>
              <a:rPr lang="en-US" altLang="ro-RO" sz="3600" dirty="0" smtClean="0"/>
              <a:t>BUNE PRACTICI PENTRU EDUCA</a:t>
            </a:r>
            <a:r>
              <a:rPr lang="ro-RO" altLang="ro-RO" sz="3600" dirty="0" smtClean="0"/>
              <a:t>Ț</a:t>
            </a:r>
            <a:r>
              <a:rPr lang="en-US" altLang="ro-RO" sz="3600" dirty="0" smtClean="0"/>
              <a:t>IE INCLUZIV</a:t>
            </a:r>
            <a:r>
              <a:rPr lang="ro-RO" altLang="ro-RO" sz="3600" dirty="0" smtClean="0"/>
              <a:t>Ă DE CALITATE</a:t>
            </a:r>
            <a:br>
              <a:rPr lang="ro-RO" altLang="ro-RO" sz="3600" dirty="0" smtClean="0"/>
            </a:br>
            <a:endParaRPr lang="ro-RO" altLang="ro-RO" sz="3600" dirty="0" smtClean="0"/>
          </a:p>
          <a:p>
            <a:pPr marL="609600" indent="-609600">
              <a:buFontTx/>
              <a:buNone/>
            </a:pPr>
            <a:r>
              <a:rPr lang="ro-RO" altLang="ro-RO" sz="3600" b="1" dirty="0" smtClean="0">
                <a:solidFill>
                  <a:srgbClr val="66FF33"/>
                </a:solidFill>
              </a:rPr>
              <a:t>METODA DISCUȚIEI DIRIJATE</a:t>
            </a:r>
          </a:p>
          <a:p>
            <a:pPr marL="609600" indent="-609600">
              <a:buFontTx/>
              <a:buNone/>
            </a:pPr>
            <a:endParaRPr lang="ro-RO" altLang="ro-RO" sz="3600" b="1" dirty="0" smtClean="0">
              <a:solidFill>
                <a:srgbClr val="66FF33"/>
              </a:solidFill>
            </a:endParaRPr>
          </a:p>
          <a:p>
            <a:pPr marL="609600" indent="-609600">
              <a:buFontTx/>
              <a:buNone/>
            </a:pPr>
            <a:r>
              <a:rPr lang="ro-RO" altLang="ro-RO" sz="3600" b="1" dirty="0" smtClean="0">
                <a:solidFill>
                  <a:srgbClr val="66FF33"/>
                </a:solidFill>
              </a:rPr>
              <a:t>Prof. dr. Petru Lisievici</a:t>
            </a:r>
            <a:endParaRPr lang="ro-RO" altLang="ro-RO" sz="2800" dirty="0"/>
          </a:p>
        </p:txBody>
      </p:sp>
    </p:spTree>
    <p:extLst>
      <p:ext uri="{BB962C8B-B14F-4D97-AF65-F5344CB8AC3E}">
        <p14:creationId xmlns:p14="http://schemas.microsoft.com/office/powerpoint/2010/main" val="5512655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730" name="Rectangle 2"/>
          <p:cNvSpPr>
            <a:spLocks noGrp="1" noChangeArrowheads="1"/>
          </p:cNvSpPr>
          <p:nvPr>
            <p:ph type="title"/>
          </p:nvPr>
        </p:nvSpPr>
        <p:spPr>
          <a:xfrm>
            <a:off x="457200" y="228600"/>
            <a:ext cx="8229600" cy="1039813"/>
          </a:xfrm>
        </p:spPr>
        <p:txBody>
          <a:bodyPr>
            <a:normAutofit fontScale="90000"/>
          </a:bodyPr>
          <a:lstStyle/>
          <a:p>
            <a:pPr eaLnBrk="1" hangingPunct="1">
              <a:defRPr/>
            </a:pPr>
            <a:r>
              <a:rPr lang="ro-RO" altLang="ro-RO" sz="2800" b="1"/>
              <a:t>METODE DE INSTRUIRE</a:t>
            </a:r>
            <a:r>
              <a:rPr lang="ro-RO" altLang="ro-RO" sz="2800"/>
              <a:t/>
            </a:r>
            <a:br>
              <a:rPr lang="ro-RO" altLang="ro-RO" sz="2800"/>
            </a:br>
            <a:r>
              <a:rPr lang="ro-RO" altLang="ro-RO" sz="2800" b="1"/>
              <a:t>Metoda discuţiei dirijate</a:t>
            </a:r>
            <a:r>
              <a:rPr lang="ro-RO" altLang="ro-RO" sz="2800"/>
              <a:t/>
            </a:r>
            <a:br>
              <a:rPr lang="ro-RO" altLang="ro-RO" sz="2800"/>
            </a:br>
            <a:endParaRPr lang="en-US" altLang="ro-RO" sz="2800" b="1">
              <a:solidFill>
                <a:srgbClr val="00FF00"/>
              </a:solidFill>
            </a:endParaRPr>
          </a:p>
        </p:txBody>
      </p:sp>
      <p:sp>
        <p:nvSpPr>
          <p:cNvPr id="39939" name="Rectangle 3"/>
          <p:cNvSpPr>
            <a:spLocks noGrp="1" noChangeArrowheads="1"/>
          </p:cNvSpPr>
          <p:nvPr>
            <p:ph idx="1"/>
          </p:nvPr>
        </p:nvSpPr>
        <p:spPr>
          <a:xfrm>
            <a:off x="0" y="1341438"/>
            <a:ext cx="9144000" cy="5516562"/>
          </a:xfrm>
        </p:spPr>
        <p:txBody>
          <a:bodyPr/>
          <a:lstStyle/>
          <a:p>
            <a:pPr marL="609600" indent="-609600" eaLnBrk="1" hangingPunct="1">
              <a:buFontTx/>
              <a:buNone/>
            </a:pPr>
            <a:r>
              <a:rPr lang="ro-RO" altLang="ro-RO" sz="4000" b="1" smtClean="0">
                <a:solidFill>
                  <a:srgbClr val="00FF00"/>
                </a:solidFill>
              </a:rPr>
              <a:t>Tehnici caracteristice</a:t>
            </a:r>
          </a:p>
          <a:p>
            <a:pPr marL="609600" indent="-609600" eaLnBrk="1" hangingPunct="1">
              <a:buFontTx/>
              <a:buNone/>
            </a:pPr>
            <a:endParaRPr lang="ro-RO" altLang="ro-RO" b="1" smtClean="0"/>
          </a:p>
          <a:p>
            <a:pPr marL="609600" indent="-609600" eaLnBrk="1" hangingPunct="1">
              <a:buFontTx/>
              <a:buNone/>
            </a:pPr>
            <a:r>
              <a:rPr lang="ro-RO" altLang="ro-RO" b="1" i="1" smtClean="0">
                <a:solidFill>
                  <a:srgbClr val="00FF00"/>
                </a:solidFill>
              </a:rPr>
              <a:t>Tehnica întrebărilor inversate</a:t>
            </a:r>
            <a:r>
              <a:rPr lang="ro-RO" altLang="ro-RO" b="1" smtClean="0"/>
              <a:t> </a:t>
            </a:r>
          </a:p>
          <a:p>
            <a:pPr marL="609600" indent="-609600" eaLnBrk="1" hangingPunct="1">
              <a:buFontTx/>
              <a:buNone/>
            </a:pPr>
            <a:endParaRPr lang="ro-RO" altLang="ro-RO" b="1" smtClean="0"/>
          </a:p>
          <a:p>
            <a:pPr marL="609600" indent="-609600" eaLnBrk="1" hangingPunct="1">
              <a:buFontTx/>
              <a:buNone/>
            </a:pPr>
            <a:r>
              <a:rPr lang="ro-RO" altLang="ro-RO" b="1" smtClean="0"/>
              <a:t>Tehnica presupune returnarea unei întrebări formulate de un participant, chiar către acesta.</a:t>
            </a:r>
          </a:p>
        </p:txBody>
      </p:sp>
    </p:spTree>
    <p:extLst>
      <p:ext uri="{BB962C8B-B14F-4D97-AF65-F5344CB8AC3E}">
        <p14:creationId xmlns:p14="http://schemas.microsoft.com/office/powerpoint/2010/main" val="34604664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754" name="Rectangle 2"/>
          <p:cNvSpPr>
            <a:spLocks noGrp="1" noChangeArrowheads="1"/>
          </p:cNvSpPr>
          <p:nvPr>
            <p:ph type="title"/>
          </p:nvPr>
        </p:nvSpPr>
        <p:spPr>
          <a:xfrm>
            <a:off x="457200" y="228600"/>
            <a:ext cx="8229600" cy="1039813"/>
          </a:xfrm>
        </p:spPr>
        <p:txBody>
          <a:bodyPr>
            <a:normAutofit fontScale="90000"/>
          </a:bodyPr>
          <a:lstStyle/>
          <a:p>
            <a:pPr eaLnBrk="1" hangingPunct="1">
              <a:defRPr/>
            </a:pPr>
            <a:r>
              <a:rPr lang="ro-RO" altLang="ro-RO" sz="2800" b="1"/>
              <a:t>METODE DE INSTRUIRE</a:t>
            </a:r>
            <a:r>
              <a:rPr lang="ro-RO" altLang="ro-RO" sz="2800"/>
              <a:t/>
            </a:r>
            <a:br>
              <a:rPr lang="ro-RO" altLang="ro-RO" sz="2800"/>
            </a:br>
            <a:r>
              <a:rPr lang="ro-RO" altLang="ro-RO" sz="2800" b="1"/>
              <a:t>Metoda discuţiei dirijate</a:t>
            </a:r>
            <a:r>
              <a:rPr lang="ro-RO" altLang="ro-RO" sz="2800"/>
              <a:t/>
            </a:r>
            <a:br>
              <a:rPr lang="ro-RO" altLang="ro-RO" sz="2800"/>
            </a:br>
            <a:endParaRPr lang="en-US" altLang="ro-RO" sz="2800" b="1">
              <a:solidFill>
                <a:srgbClr val="00FF00"/>
              </a:solidFill>
            </a:endParaRPr>
          </a:p>
        </p:txBody>
      </p:sp>
      <p:sp>
        <p:nvSpPr>
          <p:cNvPr id="40963" name="Rectangle 3"/>
          <p:cNvSpPr>
            <a:spLocks noGrp="1" noChangeArrowheads="1"/>
          </p:cNvSpPr>
          <p:nvPr>
            <p:ph idx="1"/>
          </p:nvPr>
        </p:nvSpPr>
        <p:spPr>
          <a:xfrm>
            <a:off x="0" y="1341438"/>
            <a:ext cx="9144000" cy="5516562"/>
          </a:xfrm>
        </p:spPr>
        <p:txBody>
          <a:bodyPr/>
          <a:lstStyle/>
          <a:p>
            <a:pPr marL="609600" indent="-609600" eaLnBrk="1" hangingPunct="1">
              <a:buFontTx/>
              <a:buNone/>
            </a:pPr>
            <a:r>
              <a:rPr lang="ro-RO" altLang="ro-RO" sz="4000" b="1" smtClean="0">
                <a:solidFill>
                  <a:srgbClr val="00FF00"/>
                </a:solidFill>
              </a:rPr>
              <a:t>Tehnici caracteristice</a:t>
            </a:r>
          </a:p>
          <a:p>
            <a:pPr marL="609600" indent="-609600" eaLnBrk="1" hangingPunct="1">
              <a:buFontTx/>
              <a:buNone/>
            </a:pPr>
            <a:endParaRPr lang="ro-RO" altLang="ro-RO" b="1" smtClean="0"/>
          </a:p>
          <a:p>
            <a:pPr marL="609600" indent="-609600" eaLnBrk="1" hangingPunct="1">
              <a:buFontTx/>
              <a:buNone/>
            </a:pPr>
            <a:r>
              <a:rPr lang="ro-RO" altLang="ro-RO" b="1" i="1" smtClean="0">
                <a:solidFill>
                  <a:srgbClr val="00FF00"/>
                </a:solidFill>
              </a:rPr>
              <a:t>Tehnica întrebărilor releu</a:t>
            </a:r>
            <a:endParaRPr lang="ro-RO" altLang="ro-RO" b="1" smtClean="0">
              <a:solidFill>
                <a:srgbClr val="00FF00"/>
              </a:solidFill>
            </a:endParaRPr>
          </a:p>
          <a:p>
            <a:pPr marL="609600" indent="-609600" eaLnBrk="1" hangingPunct="1">
              <a:buFontTx/>
              <a:buNone/>
            </a:pPr>
            <a:endParaRPr lang="ro-RO" altLang="ro-RO" b="1" smtClean="0"/>
          </a:p>
          <a:p>
            <a:pPr marL="609600" indent="-609600" eaLnBrk="1" hangingPunct="1">
              <a:buFontTx/>
              <a:buNone/>
            </a:pPr>
            <a:r>
              <a:rPr lang="ro-RO" altLang="ro-RO" b="1" smtClean="0"/>
              <a:t>Tehnica presupune returnarea unei întrebări primite de cadrul didactic de la un participant, către un alt participant sau chiar către întregul grup.</a:t>
            </a:r>
          </a:p>
        </p:txBody>
      </p:sp>
    </p:spTree>
    <p:extLst>
      <p:ext uri="{BB962C8B-B14F-4D97-AF65-F5344CB8AC3E}">
        <p14:creationId xmlns:p14="http://schemas.microsoft.com/office/powerpoint/2010/main" val="30313798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8" name="Rectangle 2"/>
          <p:cNvSpPr>
            <a:spLocks noGrp="1" noChangeArrowheads="1"/>
          </p:cNvSpPr>
          <p:nvPr>
            <p:ph type="title"/>
          </p:nvPr>
        </p:nvSpPr>
        <p:spPr>
          <a:xfrm>
            <a:off x="457200" y="228600"/>
            <a:ext cx="8229600" cy="1039813"/>
          </a:xfrm>
        </p:spPr>
        <p:txBody>
          <a:bodyPr>
            <a:normAutofit fontScale="90000"/>
          </a:bodyPr>
          <a:lstStyle/>
          <a:p>
            <a:pPr eaLnBrk="1" hangingPunct="1">
              <a:defRPr/>
            </a:pPr>
            <a:r>
              <a:rPr lang="ro-RO" altLang="ro-RO" sz="2800" b="1"/>
              <a:t>METODE DE INSTRUIRE</a:t>
            </a:r>
            <a:r>
              <a:rPr lang="ro-RO" altLang="ro-RO" sz="2800"/>
              <a:t/>
            </a:r>
            <a:br>
              <a:rPr lang="ro-RO" altLang="ro-RO" sz="2800"/>
            </a:br>
            <a:r>
              <a:rPr lang="ro-RO" altLang="ro-RO" sz="2800" b="1"/>
              <a:t>Metoda discuţiei dirijate</a:t>
            </a:r>
            <a:r>
              <a:rPr lang="ro-RO" altLang="ro-RO" sz="2800"/>
              <a:t/>
            </a:r>
            <a:br>
              <a:rPr lang="ro-RO" altLang="ro-RO" sz="2800"/>
            </a:br>
            <a:endParaRPr lang="en-US" altLang="ro-RO" sz="2800" b="1">
              <a:solidFill>
                <a:srgbClr val="00FF00"/>
              </a:solidFill>
            </a:endParaRPr>
          </a:p>
        </p:txBody>
      </p:sp>
      <p:sp>
        <p:nvSpPr>
          <p:cNvPr id="41987" name="Rectangle 3"/>
          <p:cNvSpPr>
            <a:spLocks noGrp="1" noChangeArrowheads="1"/>
          </p:cNvSpPr>
          <p:nvPr>
            <p:ph idx="1"/>
          </p:nvPr>
        </p:nvSpPr>
        <p:spPr>
          <a:xfrm>
            <a:off x="0" y="1341438"/>
            <a:ext cx="9144000" cy="5516562"/>
          </a:xfrm>
        </p:spPr>
        <p:txBody>
          <a:bodyPr/>
          <a:lstStyle/>
          <a:p>
            <a:pPr marL="609600" indent="-609600" eaLnBrk="1" hangingPunct="1">
              <a:buFontTx/>
              <a:buNone/>
            </a:pPr>
            <a:r>
              <a:rPr lang="ro-RO" altLang="ro-RO" sz="4000" b="1" smtClean="0">
                <a:solidFill>
                  <a:srgbClr val="00FF00"/>
                </a:solidFill>
              </a:rPr>
              <a:t>Tehnici caracteristice</a:t>
            </a:r>
          </a:p>
          <a:p>
            <a:pPr marL="609600" indent="-609600" eaLnBrk="1" hangingPunct="1">
              <a:buFontTx/>
              <a:buNone/>
            </a:pPr>
            <a:endParaRPr lang="ro-RO" altLang="ro-RO" b="1" smtClean="0"/>
          </a:p>
          <a:p>
            <a:pPr marL="609600" indent="-609600" eaLnBrk="1" hangingPunct="1">
              <a:buFontTx/>
              <a:buNone/>
            </a:pPr>
            <a:r>
              <a:rPr lang="ro-RO" altLang="ro-RO" b="1" i="1" smtClean="0">
                <a:solidFill>
                  <a:srgbClr val="00FF00"/>
                </a:solidFill>
              </a:rPr>
              <a:t>Tehnica întrebărilor de revenire</a:t>
            </a:r>
            <a:r>
              <a:rPr lang="ro-RO" altLang="ro-RO" b="1" i="1" smtClean="0"/>
              <a:t> </a:t>
            </a:r>
            <a:endParaRPr lang="ro-RO" altLang="ro-RO" b="1" smtClean="0"/>
          </a:p>
          <a:p>
            <a:pPr marL="609600" indent="-609600" eaLnBrk="1" hangingPunct="1">
              <a:buFontTx/>
              <a:buNone/>
            </a:pPr>
            <a:endParaRPr lang="ro-RO" altLang="ro-RO" b="1" smtClean="0"/>
          </a:p>
          <a:p>
            <a:pPr marL="609600" indent="-609600" eaLnBrk="1" hangingPunct="1">
              <a:buFontTx/>
              <a:buNone/>
            </a:pPr>
            <a:r>
              <a:rPr lang="ro-RO" altLang="ro-RO" b="1" smtClean="0"/>
              <a:t>Tehnica presupune formularea unei întrebări adresate grupului sau unui participant, pornind de la o contribuţie adusă de un participant anterior, într-un moment nepotrivit.</a:t>
            </a:r>
          </a:p>
        </p:txBody>
      </p:sp>
    </p:spTree>
    <p:extLst>
      <p:ext uri="{BB962C8B-B14F-4D97-AF65-F5344CB8AC3E}">
        <p14:creationId xmlns:p14="http://schemas.microsoft.com/office/powerpoint/2010/main" val="11473942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2" name="Rectangle 2"/>
          <p:cNvSpPr>
            <a:spLocks noGrp="1" noChangeArrowheads="1"/>
          </p:cNvSpPr>
          <p:nvPr>
            <p:ph type="title"/>
          </p:nvPr>
        </p:nvSpPr>
        <p:spPr>
          <a:xfrm>
            <a:off x="457200" y="228600"/>
            <a:ext cx="8229600" cy="1039813"/>
          </a:xfrm>
        </p:spPr>
        <p:txBody>
          <a:bodyPr>
            <a:normAutofit fontScale="90000"/>
          </a:bodyPr>
          <a:lstStyle/>
          <a:p>
            <a:pPr eaLnBrk="1" hangingPunct="1">
              <a:defRPr/>
            </a:pPr>
            <a:r>
              <a:rPr lang="ro-RO" altLang="ro-RO" sz="2800" b="1"/>
              <a:t>METODE DE INSTRUIRE</a:t>
            </a:r>
            <a:r>
              <a:rPr lang="ro-RO" altLang="ro-RO" sz="2800"/>
              <a:t/>
            </a:r>
            <a:br>
              <a:rPr lang="ro-RO" altLang="ro-RO" sz="2800"/>
            </a:br>
            <a:r>
              <a:rPr lang="ro-RO" altLang="ro-RO" sz="2800" b="1"/>
              <a:t>Metoda discuţiei dirijate</a:t>
            </a:r>
            <a:r>
              <a:rPr lang="ro-RO" altLang="ro-RO" sz="2800"/>
              <a:t/>
            </a:r>
            <a:br>
              <a:rPr lang="ro-RO" altLang="ro-RO" sz="2800"/>
            </a:br>
            <a:endParaRPr lang="en-US" altLang="ro-RO" sz="2800" b="1">
              <a:solidFill>
                <a:srgbClr val="00FF00"/>
              </a:solidFill>
            </a:endParaRPr>
          </a:p>
        </p:txBody>
      </p:sp>
      <p:sp>
        <p:nvSpPr>
          <p:cNvPr id="43011" name="Rectangle 3"/>
          <p:cNvSpPr>
            <a:spLocks noGrp="1" noChangeArrowheads="1"/>
          </p:cNvSpPr>
          <p:nvPr>
            <p:ph idx="1"/>
          </p:nvPr>
        </p:nvSpPr>
        <p:spPr>
          <a:xfrm>
            <a:off x="0" y="1341438"/>
            <a:ext cx="9144000" cy="5516562"/>
          </a:xfrm>
        </p:spPr>
        <p:txBody>
          <a:bodyPr/>
          <a:lstStyle/>
          <a:p>
            <a:pPr marL="609600" indent="-609600" eaLnBrk="1" hangingPunct="1">
              <a:buFontTx/>
              <a:buNone/>
            </a:pPr>
            <a:r>
              <a:rPr lang="ro-RO" altLang="ro-RO" sz="4000" b="1" smtClean="0">
                <a:solidFill>
                  <a:srgbClr val="00FF00"/>
                </a:solidFill>
              </a:rPr>
              <a:t>Tehnici caracteristice</a:t>
            </a:r>
          </a:p>
          <a:p>
            <a:pPr marL="609600" indent="-609600" eaLnBrk="1" hangingPunct="1">
              <a:buFontTx/>
              <a:buNone/>
            </a:pPr>
            <a:endParaRPr lang="ro-RO" altLang="ro-RO" b="1" smtClean="0"/>
          </a:p>
          <a:p>
            <a:pPr marL="609600" indent="-609600" eaLnBrk="1" hangingPunct="1">
              <a:buFontTx/>
              <a:buNone/>
            </a:pPr>
            <a:r>
              <a:rPr lang="ro-RO" altLang="ro-RO" b="1" i="1" smtClean="0">
                <a:solidFill>
                  <a:srgbClr val="00FF00"/>
                </a:solidFill>
              </a:rPr>
              <a:t>Tehnica întrebărilor imperative</a:t>
            </a:r>
            <a:endParaRPr lang="ro-RO" altLang="ro-RO" b="1" smtClean="0">
              <a:solidFill>
                <a:srgbClr val="00FF00"/>
              </a:solidFill>
            </a:endParaRPr>
          </a:p>
          <a:p>
            <a:pPr marL="609600" indent="-609600" eaLnBrk="1" hangingPunct="1">
              <a:buFontTx/>
              <a:buNone/>
            </a:pPr>
            <a:endParaRPr lang="ro-RO" altLang="ro-RO" b="1" smtClean="0">
              <a:solidFill>
                <a:srgbClr val="00FF00"/>
              </a:solidFill>
            </a:endParaRPr>
          </a:p>
          <a:p>
            <a:pPr marL="609600" indent="-609600" eaLnBrk="1" hangingPunct="1">
              <a:buFontTx/>
              <a:buNone/>
            </a:pPr>
            <a:r>
              <a:rPr lang="ro-RO" altLang="ro-RO" b="1" smtClean="0"/>
              <a:t>Tehnica presupune formularea categorică şi necondiţionată a unei solicitări de răspuns, adresate specific unui anumit participant.</a:t>
            </a:r>
          </a:p>
        </p:txBody>
      </p:sp>
    </p:spTree>
    <p:extLst>
      <p:ext uri="{BB962C8B-B14F-4D97-AF65-F5344CB8AC3E}">
        <p14:creationId xmlns:p14="http://schemas.microsoft.com/office/powerpoint/2010/main" val="9977207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Rectangle 2"/>
          <p:cNvSpPr>
            <a:spLocks noGrp="1" noChangeArrowheads="1"/>
          </p:cNvSpPr>
          <p:nvPr>
            <p:ph type="title"/>
          </p:nvPr>
        </p:nvSpPr>
        <p:spPr>
          <a:xfrm>
            <a:off x="457200" y="228600"/>
            <a:ext cx="8229600" cy="1039813"/>
          </a:xfrm>
        </p:spPr>
        <p:txBody>
          <a:bodyPr>
            <a:normAutofit fontScale="90000"/>
          </a:bodyPr>
          <a:lstStyle/>
          <a:p>
            <a:pPr eaLnBrk="1" hangingPunct="1">
              <a:defRPr/>
            </a:pPr>
            <a:r>
              <a:rPr lang="ro-RO" altLang="ro-RO" sz="2800" b="1"/>
              <a:t>METODE DE INSTRUIRE</a:t>
            </a:r>
            <a:r>
              <a:rPr lang="ro-RO" altLang="ro-RO" sz="2800"/>
              <a:t/>
            </a:r>
            <a:br>
              <a:rPr lang="ro-RO" altLang="ro-RO" sz="2800"/>
            </a:br>
            <a:r>
              <a:rPr lang="ro-RO" altLang="ro-RO" sz="2800" b="1"/>
              <a:t>Metoda discuţiei dirijate</a:t>
            </a:r>
            <a:r>
              <a:rPr lang="ro-RO" altLang="ro-RO" sz="2800"/>
              <a:t/>
            </a:r>
            <a:br>
              <a:rPr lang="ro-RO" altLang="ro-RO" sz="2800"/>
            </a:br>
            <a:endParaRPr lang="en-US" altLang="ro-RO" sz="2800" b="1">
              <a:solidFill>
                <a:srgbClr val="00FF00"/>
              </a:solidFill>
            </a:endParaRPr>
          </a:p>
        </p:txBody>
      </p:sp>
      <p:sp>
        <p:nvSpPr>
          <p:cNvPr id="44035" name="Rectangle 3"/>
          <p:cNvSpPr>
            <a:spLocks noGrp="1" noChangeArrowheads="1"/>
          </p:cNvSpPr>
          <p:nvPr>
            <p:ph idx="1"/>
          </p:nvPr>
        </p:nvSpPr>
        <p:spPr>
          <a:xfrm>
            <a:off x="0" y="1341438"/>
            <a:ext cx="9144000" cy="5516562"/>
          </a:xfrm>
        </p:spPr>
        <p:txBody>
          <a:bodyPr/>
          <a:lstStyle/>
          <a:p>
            <a:pPr marL="609600" indent="-609600" eaLnBrk="1" hangingPunct="1">
              <a:buFontTx/>
              <a:buNone/>
            </a:pPr>
            <a:r>
              <a:rPr lang="ro-RO" altLang="ro-RO" sz="4000" b="1" smtClean="0">
                <a:solidFill>
                  <a:srgbClr val="00FF00"/>
                </a:solidFill>
              </a:rPr>
              <a:t>Tehnici caracteristice</a:t>
            </a:r>
          </a:p>
          <a:p>
            <a:pPr marL="609600" indent="-609600" eaLnBrk="1" hangingPunct="1">
              <a:buFontTx/>
              <a:buNone/>
            </a:pPr>
            <a:endParaRPr lang="ro-RO" altLang="ro-RO" b="1" smtClean="0"/>
          </a:p>
          <a:p>
            <a:pPr marL="609600" indent="-609600" eaLnBrk="1" hangingPunct="1">
              <a:buFontTx/>
              <a:buNone/>
            </a:pPr>
            <a:r>
              <a:rPr lang="ro-RO" altLang="ro-RO" b="1" i="1" smtClean="0">
                <a:solidFill>
                  <a:srgbClr val="00FF00"/>
                </a:solidFill>
              </a:rPr>
              <a:t>Tehnica întrebărilor de controversă</a:t>
            </a:r>
            <a:endParaRPr lang="ro-RO" altLang="ro-RO" b="1" smtClean="0">
              <a:solidFill>
                <a:srgbClr val="00FF00"/>
              </a:solidFill>
            </a:endParaRPr>
          </a:p>
          <a:p>
            <a:pPr marL="609600" indent="-609600" eaLnBrk="1" hangingPunct="1">
              <a:buFontTx/>
              <a:buNone/>
            </a:pPr>
            <a:endParaRPr lang="ro-RO" altLang="ro-RO" b="1" smtClean="0"/>
          </a:p>
          <a:p>
            <a:pPr marL="609600" indent="-609600" eaLnBrk="1" hangingPunct="1">
              <a:buFontTx/>
              <a:buNone/>
            </a:pPr>
            <a:r>
              <a:rPr lang="ro-RO" altLang="ro-RO" b="1" smtClean="0"/>
              <a:t>Tehnica presupune formularea şi adresarea către grup a unei întrebări despre care cadrul didactic are convingerea că va împărţi participanţii în mai multe tabere.</a:t>
            </a:r>
          </a:p>
        </p:txBody>
      </p:sp>
    </p:spTree>
    <p:extLst>
      <p:ext uri="{BB962C8B-B14F-4D97-AF65-F5344CB8AC3E}">
        <p14:creationId xmlns:p14="http://schemas.microsoft.com/office/powerpoint/2010/main" val="9152936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a:xfrm>
            <a:off x="457200" y="228600"/>
            <a:ext cx="8229600" cy="1039813"/>
          </a:xfrm>
        </p:spPr>
        <p:txBody>
          <a:bodyPr>
            <a:normAutofit fontScale="90000"/>
          </a:bodyPr>
          <a:lstStyle/>
          <a:p>
            <a:pPr eaLnBrk="1" hangingPunct="1">
              <a:defRPr/>
            </a:pPr>
            <a:r>
              <a:rPr lang="ro-RO" altLang="ro-RO" sz="2800" b="1"/>
              <a:t>METODE DE INSTRUIRE</a:t>
            </a:r>
            <a:r>
              <a:rPr lang="ro-RO" altLang="ro-RO" sz="2800"/>
              <a:t/>
            </a:r>
            <a:br>
              <a:rPr lang="ro-RO" altLang="ro-RO" sz="2800"/>
            </a:br>
            <a:r>
              <a:rPr lang="ro-RO" altLang="ro-RO" sz="2800" b="1"/>
              <a:t>Metoda discuţiei dirijate</a:t>
            </a:r>
            <a:r>
              <a:rPr lang="ro-RO" altLang="ro-RO" sz="2800"/>
              <a:t/>
            </a:r>
            <a:br>
              <a:rPr lang="ro-RO" altLang="ro-RO" sz="2800"/>
            </a:br>
            <a:endParaRPr lang="en-US" altLang="ro-RO" sz="2800" b="1">
              <a:solidFill>
                <a:srgbClr val="00FF00"/>
              </a:solidFill>
            </a:endParaRPr>
          </a:p>
        </p:txBody>
      </p:sp>
      <p:sp>
        <p:nvSpPr>
          <p:cNvPr id="45059" name="Rectangle 3"/>
          <p:cNvSpPr>
            <a:spLocks noGrp="1" noChangeArrowheads="1"/>
          </p:cNvSpPr>
          <p:nvPr>
            <p:ph idx="1"/>
          </p:nvPr>
        </p:nvSpPr>
        <p:spPr>
          <a:xfrm>
            <a:off x="0" y="1341438"/>
            <a:ext cx="9144000" cy="5516562"/>
          </a:xfrm>
        </p:spPr>
        <p:txBody>
          <a:bodyPr/>
          <a:lstStyle/>
          <a:p>
            <a:pPr marL="609600" indent="-609600" eaLnBrk="1" hangingPunct="1">
              <a:lnSpc>
                <a:spcPct val="90000"/>
              </a:lnSpc>
              <a:buFontTx/>
              <a:buNone/>
            </a:pPr>
            <a:r>
              <a:rPr lang="ro-RO" altLang="ro-RO" sz="4000" b="1" smtClean="0">
                <a:solidFill>
                  <a:srgbClr val="00FF00"/>
                </a:solidFill>
              </a:rPr>
              <a:t>Tehnici caracteristice</a:t>
            </a:r>
          </a:p>
          <a:p>
            <a:pPr marL="609600" indent="-609600" eaLnBrk="1" hangingPunct="1">
              <a:lnSpc>
                <a:spcPct val="90000"/>
              </a:lnSpc>
              <a:buFontTx/>
              <a:buNone/>
            </a:pPr>
            <a:endParaRPr lang="ro-RO" altLang="ro-RO" b="1" smtClean="0"/>
          </a:p>
          <a:p>
            <a:pPr marL="609600" indent="-609600" eaLnBrk="1" hangingPunct="1">
              <a:lnSpc>
                <a:spcPct val="90000"/>
              </a:lnSpc>
              <a:buFontTx/>
              <a:buNone/>
            </a:pPr>
            <a:r>
              <a:rPr lang="ro-RO" altLang="ro-RO" b="1" i="1" smtClean="0">
                <a:solidFill>
                  <a:srgbClr val="00FF00"/>
                </a:solidFill>
              </a:rPr>
              <a:t>Tehnica promovării unui punct de vedere în cazul unei divergenţe majore</a:t>
            </a:r>
            <a:endParaRPr lang="ro-RO" altLang="ro-RO" b="1" smtClean="0">
              <a:solidFill>
                <a:srgbClr val="00FF00"/>
              </a:solidFill>
            </a:endParaRPr>
          </a:p>
          <a:p>
            <a:pPr marL="609600" indent="-609600" eaLnBrk="1" hangingPunct="1">
              <a:lnSpc>
                <a:spcPct val="90000"/>
              </a:lnSpc>
              <a:buFontTx/>
              <a:buNone/>
            </a:pPr>
            <a:endParaRPr lang="ro-RO" altLang="ro-RO" b="1" smtClean="0"/>
          </a:p>
          <a:p>
            <a:pPr marL="609600" indent="-609600" eaLnBrk="1" hangingPunct="1">
              <a:lnSpc>
                <a:spcPct val="90000"/>
              </a:lnSpc>
              <a:buFontTx/>
              <a:buNone/>
            </a:pPr>
            <a:r>
              <a:rPr lang="ro-RO" altLang="ro-RO" b="1" smtClean="0"/>
              <a:t>Tehnica presupune furnizarea de către profesor a unui punct de vedere, în situaţia în care nu se poate ajunge, într-un interval de timp rezonabil, la o perspectivă cu care cea mai mare parte a membrilor să fie de acord.</a:t>
            </a:r>
          </a:p>
        </p:txBody>
      </p:sp>
    </p:spTree>
    <p:extLst>
      <p:ext uri="{BB962C8B-B14F-4D97-AF65-F5344CB8AC3E}">
        <p14:creationId xmlns:p14="http://schemas.microsoft.com/office/powerpoint/2010/main" val="24552584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a:xfrm>
            <a:off x="457200" y="228600"/>
            <a:ext cx="8229600" cy="1400175"/>
          </a:xfrm>
        </p:spPr>
        <p:txBody>
          <a:bodyPr>
            <a:normAutofit fontScale="90000"/>
          </a:bodyPr>
          <a:lstStyle/>
          <a:p>
            <a:pPr eaLnBrk="1" hangingPunct="1">
              <a:defRPr/>
            </a:pPr>
            <a:r>
              <a:rPr lang="ro-RO" altLang="ro-RO" sz="2800" b="1"/>
              <a:t/>
            </a:r>
            <a:br>
              <a:rPr lang="ro-RO" altLang="ro-RO" sz="2800" b="1"/>
            </a:br>
            <a:r>
              <a:rPr lang="ro-RO" altLang="ro-RO" sz="2800" b="1"/>
              <a:t>METODE DE INSTRUIRE</a:t>
            </a:r>
            <a:r>
              <a:rPr lang="ro-RO" altLang="ro-RO" sz="2800"/>
              <a:t/>
            </a:r>
            <a:br>
              <a:rPr lang="ro-RO" altLang="ro-RO" sz="2800"/>
            </a:br>
            <a:r>
              <a:rPr lang="ro-RO" altLang="ro-RO" sz="2800" b="1"/>
              <a:t>Metoda discuţiei dirijate</a:t>
            </a:r>
            <a:r>
              <a:rPr lang="ro-RO" altLang="ro-RO" sz="2800"/>
              <a:t/>
            </a:r>
            <a:br>
              <a:rPr lang="ro-RO" altLang="ro-RO" sz="2800"/>
            </a:br>
            <a:endParaRPr lang="en-US" altLang="ro-RO" sz="2800" b="1">
              <a:solidFill>
                <a:srgbClr val="00FF00"/>
              </a:solidFill>
            </a:endParaRPr>
          </a:p>
        </p:txBody>
      </p:sp>
      <p:sp>
        <p:nvSpPr>
          <p:cNvPr id="31747" name="Rectangle 3"/>
          <p:cNvSpPr>
            <a:spLocks noGrp="1" noChangeArrowheads="1"/>
          </p:cNvSpPr>
          <p:nvPr>
            <p:ph idx="1"/>
          </p:nvPr>
        </p:nvSpPr>
        <p:spPr>
          <a:xfrm>
            <a:off x="0" y="2276475"/>
            <a:ext cx="9144000" cy="4581525"/>
          </a:xfrm>
        </p:spPr>
        <p:txBody>
          <a:bodyPr/>
          <a:lstStyle/>
          <a:p>
            <a:pPr marL="609600" indent="-609600" eaLnBrk="1" hangingPunct="1">
              <a:buFontTx/>
              <a:buNone/>
            </a:pPr>
            <a:r>
              <a:rPr lang="ro-RO" altLang="ro-RO" smtClean="0"/>
              <a:t>Metoda discuţiei dirijate poate fi definită ca un ansamblu de tehnici de comunicare şi interacţiune între cadrul didactic şi un grup de elevi sau studenţi, prin care se urmăreşte mobilizarea grupului la </a:t>
            </a:r>
            <a:r>
              <a:rPr lang="ro-RO" altLang="ro-RO" smtClean="0">
                <a:solidFill>
                  <a:srgbClr val="00FF00"/>
                </a:solidFill>
              </a:rPr>
              <a:t>efectuare unor analize</a:t>
            </a:r>
            <a:r>
              <a:rPr lang="ro-RO" altLang="ro-RO" smtClean="0"/>
              <a:t>, </a:t>
            </a:r>
            <a:r>
              <a:rPr lang="ro-RO" altLang="ro-RO" smtClean="0">
                <a:solidFill>
                  <a:srgbClr val="00FF00"/>
                </a:solidFill>
              </a:rPr>
              <a:t>explorarea iniţială sau aprofundarea</a:t>
            </a:r>
            <a:r>
              <a:rPr lang="ro-RO" altLang="ro-RO" smtClean="0"/>
              <a:t> unor teme, concepte sau probleme, prin abordarea unei secvenţe prestabilite de </a:t>
            </a:r>
            <a:r>
              <a:rPr lang="ro-RO" altLang="ro-RO" smtClean="0">
                <a:solidFill>
                  <a:srgbClr val="00FF00"/>
                </a:solidFill>
              </a:rPr>
              <a:t>teme de discuţie</a:t>
            </a:r>
            <a:r>
              <a:rPr lang="ro-RO" altLang="ro-RO" smtClean="0"/>
              <a:t>.</a:t>
            </a:r>
          </a:p>
        </p:txBody>
      </p:sp>
    </p:spTree>
    <p:extLst>
      <p:ext uri="{BB962C8B-B14F-4D97-AF65-F5344CB8AC3E}">
        <p14:creationId xmlns:p14="http://schemas.microsoft.com/office/powerpoint/2010/main" val="12650745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2"/>
          <p:cNvSpPr>
            <a:spLocks noGrp="1" noChangeArrowheads="1"/>
          </p:cNvSpPr>
          <p:nvPr>
            <p:ph type="title"/>
          </p:nvPr>
        </p:nvSpPr>
        <p:spPr>
          <a:xfrm>
            <a:off x="457200" y="228600"/>
            <a:ext cx="8229600" cy="1400175"/>
          </a:xfrm>
        </p:spPr>
        <p:txBody>
          <a:bodyPr>
            <a:normAutofit fontScale="90000"/>
          </a:bodyPr>
          <a:lstStyle/>
          <a:p>
            <a:pPr eaLnBrk="1" hangingPunct="1">
              <a:defRPr/>
            </a:pPr>
            <a:r>
              <a:rPr lang="ro-RO" altLang="ro-RO" sz="2800" b="1"/>
              <a:t/>
            </a:r>
            <a:br>
              <a:rPr lang="ro-RO" altLang="ro-RO" sz="2800" b="1"/>
            </a:br>
            <a:r>
              <a:rPr lang="ro-RO" altLang="ro-RO" sz="2800" b="1"/>
              <a:t>METODE DE INSTRUIRE</a:t>
            </a:r>
            <a:r>
              <a:rPr lang="ro-RO" altLang="ro-RO" sz="2800"/>
              <a:t/>
            </a:r>
            <a:br>
              <a:rPr lang="ro-RO" altLang="ro-RO" sz="2800"/>
            </a:br>
            <a:r>
              <a:rPr lang="ro-RO" altLang="ro-RO" sz="2800" b="1"/>
              <a:t>Metoda discuţiei dirijate</a:t>
            </a:r>
            <a:r>
              <a:rPr lang="ro-RO" altLang="ro-RO" sz="2800"/>
              <a:t/>
            </a:r>
            <a:br>
              <a:rPr lang="ro-RO" altLang="ro-RO" sz="2800"/>
            </a:br>
            <a:endParaRPr lang="en-US" altLang="ro-RO" sz="2800" b="1">
              <a:solidFill>
                <a:srgbClr val="00FF00"/>
              </a:solidFill>
            </a:endParaRPr>
          </a:p>
        </p:txBody>
      </p:sp>
      <p:sp>
        <p:nvSpPr>
          <p:cNvPr id="32771" name="Rectangle 3"/>
          <p:cNvSpPr>
            <a:spLocks noGrp="1" noChangeArrowheads="1"/>
          </p:cNvSpPr>
          <p:nvPr>
            <p:ph idx="1"/>
          </p:nvPr>
        </p:nvSpPr>
        <p:spPr>
          <a:xfrm>
            <a:off x="0" y="1628775"/>
            <a:ext cx="9144000" cy="5229225"/>
          </a:xfrm>
        </p:spPr>
        <p:txBody>
          <a:bodyPr/>
          <a:lstStyle/>
          <a:p>
            <a:pPr marL="2209800" lvl="4" indent="-381000" eaLnBrk="1" hangingPunct="1">
              <a:lnSpc>
                <a:spcPct val="80000"/>
              </a:lnSpc>
              <a:buFontTx/>
              <a:buNone/>
            </a:pPr>
            <a:r>
              <a:rPr lang="ro-RO" altLang="ro-RO" b="1" smtClean="0">
                <a:solidFill>
                  <a:srgbClr val="00FF00"/>
                </a:solidFill>
              </a:rPr>
              <a:t>Avantajele utilizării metodei discuţiei dirijate</a:t>
            </a:r>
          </a:p>
          <a:p>
            <a:pPr marL="2209800" lvl="4" indent="-381000" eaLnBrk="1" hangingPunct="1">
              <a:lnSpc>
                <a:spcPct val="80000"/>
              </a:lnSpc>
              <a:buFontTx/>
              <a:buNone/>
            </a:pPr>
            <a:endParaRPr lang="en-GB" altLang="ro-RO" b="1" smtClean="0">
              <a:solidFill>
                <a:srgbClr val="00FF00"/>
              </a:solidFill>
            </a:endParaRPr>
          </a:p>
          <a:p>
            <a:pPr marL="609600" indent="-609600" eaLnBrk="1" hangingPunct="1">
              <a:lnSpc>
                <a:spcPct val="80000"/>
              </a:lnSpc>
            </a:pPr>
            <a:r>
              <a:rPr lang="ro-RO" altLang="ro-RO" sz="2000" smtClean="0"/>
              <a:t>sunt activate şi valorificate elementele de cunoaştere şi abilităţile de care dispun membrii grupului;</a:t>
            </a:r>
          </a:p>
          <a:p>
            <a:pPr marL="609600" indent="-609600" eaLnBrk="1" hangingPunct="1">
              <a:lnSpc>
                <a:spcPct val="80000"/>
              </a:lnSpc>
            </a:pPr>
            <a:r>
              <a:rPr lang="ro-RO" altLang="ro-RO" sz="2000" smtClean="0"/>
              <a:t>este posibilă extinderea şi optimizarea capitalului de cunoaştere şi abilităţi aflat în posesia participanţilor; </a:t>
            </a:r>
          </a:p>
          <a:p>
            <a:pPr marL="609600" indent="-609600" eaLnBrk="1" hangingPunct="1">
              <a:lnSpc>
                <a:spcPct val="80000"/>
              </a:lnSpc>
            </a:pPr>
            <a:r>
              <a:rPr lang="ro-RO" altLang="ro-RO" sz="2000" smtClean="0"/>
              <a:t>este posibilă realizarea de structurări  şi restructurări ale elementelor de cunoaştere aflate în posesia participanţilor;</a:t>
            </a:r>
          </a:p>
          <a:p>
            <a:pPr marL="609600" indent="-609600" eaLnBrk="1" hangingPunct="1">
              <a:lnSpc>
                <a:spcPct val="80000"/>
              </a:lnSpc>
            </a:pPr>
            <a:r>
              <a:rPr lang="ro-RO" altLang="ro-RO" sz="2000" smtClean="0"/>
              <a:t>este posibilă realizarea transferului acestor elemente în noi situaţii sau contexte;</a:t>
            </a:r>
          </a:p>
          <a:p>
            <a:pPr marL="609600" indent="-609600" eaLnBrk="1" hangingPunct="1">
              <a:lnSpc>
                <a:spcPct val="80000"/>
              </a:lnSpc>
            </a:pPr>
            <a:r>
              <a:rPr lang="ro-RO" altLang="ro-RO" sz="2000" smtClean="0"/>
              <a:t>este posibilă dezvoltarea unui climat de favorabil inter-cunoaşterii şi colaborării între membrii grupului;</a:t>
            </a:r>
          </a:p>
          <a:p>
            <a:pPr marL="609600" indent="-609600" eaLnBrk="1" hangingPunct="1">
              <a:lnSpc>
                <a:spcPct val="80000"/>
              </a:lnSpc>
            </a:pPr>
            <a:r>
              <a:rPr lang="ro-RO" altLang="ro-RO" sz="2000" smtClean="0"/>
              <a:t>este favorizată dezvoltarea abilităţilor de a evalua definiţii, puncte de vedere sau soluţii;</a:t>
            </a:r>
          </a:p>
          <a:p>
            <a:pPr marL="609600" indent="-609600" eaLnBrk="1" hangingPunct="1">
              <a:lnSpc>
                <a:spcPct val="80000"/>
              </a:lnSpc>
            </a:pPr>
            <a:r>
              <a:rPr lang="ro-RO" altLang="ro-RO" sz="2000" smtClean="0"/>
              <a:t>este favorizată dezvoltarea gândirii divergente a participanţilor;</a:t>
            </a:r>
          </a:p>
        </p:txBody>
      </p:sp>
    </p:spTree>
    <p:extLst>
      <p:ext uri="{BB962C8B-B14F-4D97-AF65-F5344CB8AC3E}">
        <p14:creationId xmlns:p14="http://schemas.microsoft.com/office/powerpoint/2010/main" val="28075644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6" name="Rectangle 2"/>
          <p:cNvSpPr>
            <a:spLocks noGrp="1" noChangeArrowheads="1"/>
          </p:cNvSpPr>
          <p:nvPr>
            <p:ph type="title"/>
          </p:nvPr>
        </p:nvSpPr>
        <p:spPr>
          <a:xfrm>
            <a:off x="457200" y="228600"/>
            <a:ext cx="8229600" cy="1039813"/>
          </a:xfrm>
        </p:spPr>
        <p:txBody>
          <a:bodyPr>
            <a:normAutofit fontScale="90000"/>
          </a:bodyPr>
          <a:lstStyle/>
          <a:p>
            <a:pPr eaLnBrk="1" hangingPunct="1">
              <a:defRPr/>
            </a:pPr>
            <a:r>
              <a:rPr lang="ro-RO" altLang="ro-RO" sz="2800" b="1"/>
              <a:t>METODE DE INSTRUIRE</a:t>
            </a:r>
            <a:r>
              <a:rPr lang="ro-RO" altLang="ro-RO" sz="2800"/>
              <a:t/>
            </a:r>
            <a:br>
              <a:rPr lang="ro-RO" altLang="ro-RO" sz="2800"/>
            </a:br>
            <a:r>
              <a:rPr lang="ro-RO" altLang="ro-RO" sz="2800" b="1"/>
              <a:t>Metoda discuţiei dirijate</a:t>
            </a:r>
            <a:r>
              <a:rPr lang="ro-RO" altLang="ro-RO" sz="2800"/>
              <a:t/>
            </a:r>
            <a:br>
              <a:rPr lang="ro-RO" altLang="ro-RO" sz="2800"/>
            </a:br>
            <a:endParaRPr lang="en-US" altLang="ro-RO" sz="2800" b="1">
              <a:solidFill>
                <a:srgbClr val="00FF00"/>
              </a:solidFill>
            </a:endParaRPr>
          </a:p>
        </p:txBody>
      </p:sp>
      <p:sp>
        <p:nvSpPr>
          <p:cNvPr id="33795" name="Rectangle 3"/>
          <p:cNvSpPr>
            <a:spLocks noGrp="1" noChangeArrowheads="1"/>
          </p:cNvSpPr>
          <p:nvPr>
            <p:ph idx="1"/>
          </p:nvPr>
        </p:nvSpPr>
        <p:spPr>
          <a:xfrm>
            <a:off x="0" y="1341438"/>
            <a:ext cx="9144000" cy="5516562"/>
          </a:xfrm>
        </p:spPr>
        <p:txBody>
          <a:bodyPr/>
          <a:lstStyle/>
          <a:p>
            <a:pPr marL="609600" indent="-609600" eaLnBrk="1" hangingPunct="1">
              <a:lnSpc>
                <a:spcPct val="80000"/>
              </a:lnSpc>
              <a:buFontTx/>
              <a:buNone/>
            </a:pPr>
            <a:r>
              <a:rPr lang="ro-RO" altLang="ro-RO" sz="2400" b="1" smtClean="0">
                <a:solidFill>
                  <a:srgbClr val="00FF00"/>
                </a:solidFill>
              </a:rPr>
              <a:t>Pregătirea unei discuţii dirijate</a:t>
            </a:r>
          </a:p>
          <a:p>
            <a:pPr marL="609600" indent="-609600" eaLnBrk="1" hangingPunct="1">
              <a:lnSpc>
                <a:spcPct val="80000"/>
              </a:lnSpc>
              <a:buFontTx/>
              <a:buNone/>
            </a:pPr>
            <a:endParaRPr lang="en-GB" altLang="ro-RO" sz="1800" b="1" smtClean="0"/>
          </a:p>
          <a:p>
            <a:pPr marL="609600" indent="-609600" eaLnBrk="1" hangingPunct="1">
              <a:lnSpc>
                <a:spcPct val="80000"/>
              </a:lnSpc>
              <a:buFontTx/>
              <a:buNone/>
            </a:pPr>
            <a:r>
              <a:rPr lang="ro-RO" altLang="ro-RO" sz="1800" b="1" smtClean="0">
                <a:solidFill>
                  <a:srgbClr val="00FF00"/>
                </a:solidFill>
              </a:rPr>
              <a:t>Stabilirea obiectivelor discuţiei</a:t>
            </a:r>
            <a:r>
              <a:rPr lang="ro-RO" altLang="ro-RO" sz="1800" smtClean="0"/>
              <a:t>.  În stabilirea obiectivelor se va avea în vedere menţionarea explicită a elementelor de cunoaştere, abilităţilor sau eventual atitudinilor care se doresc valorificate, structurate, aplicate sau transferate.</a:t>
            </a:r>
            <a:endParaRPr lang="ro-RO" altLang="ro-RO" sz="1800" b="1" i="1" smtClean="0"/>
          </a:p>
          <a:p>
            <a:pPr marL="609600" indent="-609600" eaLnBrk="1" hangingPunct="1">
              <a:lnSpc>
                <a:spcPct val="80000"/>
              </a:lnSpc>
              <a:buFontTx/>
              <a:buNone/>
            </a:pPr>
            <a:r>
              <a:rPr lang="ro-RO" altLang="ro-RO" sz="1800" b="1" smtClean="0">
                <a:solidFill>
                  <a:srgbClr val="00FF00"/>
                </a:solidFill>
              </a:rPr>
              <a:t>Analiza subiectului</a:t>
            </a:r>
            <a:r>
              <a:rPr lang="ro-RO" altLang="ro-RO" sz="1800" smtClean="0"/>
              <a:t>. La nivelul acestei etape urmează a se stabili succesiunea etapelor logice necesare pentru realizarea obiectivelor.</a:t>
            </a:r>
            <a:endParaRPr lang="ro-RO" altLang="ro-RO" sz="1800" b="1" i="1" smtClean="0"/>
          </a:p>
          <a:p>
            <a:pPr marL="609600" indent="-609600" eaLnBrk="1" hangingPunct="1">
              <a:lnSpc>
                <a:spcPct val="80000"/>
              </a:lnSpc>
              <a:buFontTx/>
              <a:buNone/>
            </a:pPr>
            <a:r>
              <a:rPr lang="ro-RO" altLang="ro-RO" sz="1800" b="1" smtClean="0">
                <a:solidFill>
                  <a:srgbClr val="00FF00"/>
                </a:solidFill>
              </a:rPr>
              <a:t>Definitivarea succesiunii tematice</a:t>
            </a:r>
            <a:r>
              <a:rPr lang="ro-RO" altLang="ro-RO" sz="1800" smtClean="0"/>
              <a:t>. La nivelul acestei etape urmează a se stabili succesiunea temelor ce vor fi aduse în discuţie, de preferinţă sub forma unei succesiuni de întrebări. Numărul de componente ale listei de teme, în corelaţie cu contribuţiile aşteptate din partea participanţilor pot conduce la o estimare a intervalului de timp necesar pentru finalizarea discuţiei.</a:t>
            </a:r>
            <a:endParaRPr lang="ro-RO" altLang="ro-RO" sz="1800" b="1" i="1" smtClean="0"/>
          </a:p>
          <a:p>
            <a:pPr marL="609600" indent="-609600" eaLnBrk="1" hangingPunct="1">
              <a:lnSpc>
                <a:spcPct val="80000"/>
              </a:lnSpc>
              <a:buFontTx/>
              <a:buNone/>
            </a:pPr>
            <a:r>
              <a:rPr lang="ro-RO" altLang="ro-RO" sz="1800" b="1" smtClean="0">
                <a:solidFill>
                  <a:srgbClr val="00FF00"/>
                </a:solidFill>
              </a:rPr>
              <a:t>Elaborarea introducerii</a:t>
            </a:r>
            <a:r>
              <a:rPr lang="ro-RO" altLang="ro-RO" sz="1800" smtClean="0"/>
              <a:t>. Funcţionalitatea introducerii este aceea de a motiva participanţii şi de a uniformiza capitalul de cunoaştere şi abilităţi cu care aceştia  abordează discuţia.</a:t>
            </a:r>
            <a:endParaRPr lang="ro-RO" altLang="ro-RO" sz="1800" b="1" i="1" smtClean="0"/>
          </a:p>
          <a:p>
            <a:pPr marL="609600" indent="-609600" eaLnBrk="1" hangingPunct="1">
              <a:lnSpc>
                <a:spcPct val="80000"/>
              </a:lnSpc>
              <a:buFontTx/>
              <a:buNone/>
            </a:pPr>
            <a:r>
              <a:rPr lang="ro-RO" altLang="ro-RO" sz="1800" b="1" smtClean="0">
                <a:solidFill>
                  <a:srgbClr val="00FF00"/>
                </a:solidFill>
              </a:rPr>
              <a:t>Asamblarea planului discuţiei</a:t>
            </a:r>
            <a:r>
              <a:rPr lang="ro-RO" altLang="ro-RO" sz="1800" smtClean="0"/>
              <a:t>. La nivelul acestei etape se redactează forma finală a planului discuţiei, care poate căpăta noi elemente faţă de cele sugerate de etape 2 şi 3, provenind din modul în care a fost elaborată introducerea.</a:t>
            </a:r>
          </a:p>
        </p:txBody>
      </p:sp>
    </p:spTree>
    <p:extLst>
      <p:ext uri="{BB962C8B-B14F-4D97-AF65-F5344CB8AC3E}">
        <p14:creationId xmlns:p14="http://schemas.microsoft.com/office/powerpoint/2010/main" val="29335757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p:cNvSpPr>
            <a:spLocks noGrp="1" noChangeArrowheads="1"/>
          </p:cNvSpPr>
          <p:nvPr>
            <p:ph type="title"/>
          </p:nvPr>
        </p:nvSpPr>
        <p:spPr>
          <a:xfrm>
            <a:off x="457200" y="228600"/>
            <a:ext cx="8229600" cy="1039813"/>
          </a:xfrm>
        </p:spPr>
        <p:txBody>
          <a:bodyPr>
            <a:normAutofit fontScale="90000"/>
          </a:bodyPr>
          <a:lstStyle/>
          <a:p>
            <a:pPr eaLnBrk="1" hangingPunct="1">
              <a:defRPr/>
            </a:pPr>
            <a:r>
              <a:rPr lang="ro-RO" altLang="ro-RO" sz="2800" b="1"/>
              <a:t>METODE DE INSTRUIRE</a:t>
            </a:r>
            <a:r>
              <a:rPr lang="ro-RO" altLang="ro-RO" sz="2800"/>
              <a:t/>
            </a:r>
            <a:br>
              <a:rPr lang="ro-RO" altLang="ro-RO" sz="2800"/>
            </a:br>
            <a:r>
              <a:rPr lang="ro-RO" altLang="ro-RO" sz="2800" b="1"/>
              <a:t>Metoda discuţiei dirijate</a:t>
            </a:r>
            <a:r>
              <a:rPr lang="ro-RO" altLang="ro-RO" sz="2800"/>
              <a:t/>
            </a:r>
            <a:br>
              <a:rPr lang="ro-RO" altLang="ro-RO" sz="2800"/>
            </a:br>
            <a:endParaRPr lang="en-US" altLang="ro-RO" sz="2800" b="1">
              <a:solidFill>
                <a:srgbClr val="00FF00"/>
              </a:solidFill>
            </a:endParaRPr>
          </a:p>
        </p:txBody>
      </p:sp>
      <p:sp>
        <p:nvSpPr>
          <p:cNvPr id="34819" name="Rectangle 3"/>
          <p:cNvSpPr>
            <a:spLocks noGrp="1" noChangeArrowheads="1"/>
          </p:cNvSpPr>
          <p:nvPr>
            <p:ph idx="1"/>
          </p:nvPr>
        </p:nvSpPr>
        <p:spPr>
          <a:xfrm>
            <a:off x="0" y="1341438"/>
            <a:ext cx="9144000" cy="5516562"/>
          </a:xfrm>
        </p:spPr>
        <p:txBody>
          <a:bodyPr/>
          <a:lstStyle/>
          <a:p>
            <a:pPr marL="609600" indent="-609600" eaLnBrk="1" hangingPunct="1">
              <a:buFontTx/>
              <a:buNone/>
            </a:pPr>
            <a:r>
              <a:rPr lang="ro-RO" altLang="ro-RO" sz="4000" b="1" smtClean="0">
                <a:solidFill>
                  <a:srgbClr val="00FF00"/>
                </a:solidFill>
              </a:rPr>
              <a:t>Tehnici caracteristice</a:t>
            </a:r>
          </a:p>
          <a:p>
            <a:pPr marL="609600" indent="-609600" eaLnBrk="1" hangingPunct="1">
              <a:buFontTx/>
              <a:buNone/>
            </a:pPr>
            <a:endParaRPr lang="ro-RO" altLang="ro-RO" b="1" i="1" smtClean="0"/>
          </a:p>
          <a:p>
            <a:pPr marL="609600" indent="-609600" eaLnBrk="1" hangingPunct="1">
              <a:buFontTx/>
              <a:buNone/>
            </a:pPr>
            <a:r>
              <a:rPr lang="ro-RO" altLang="ro-RO" b="1" i="1" smtClean="0">
                <a:solidFill>
                  <a:srgbClr val="00FF00"/>
                </a:solidFill>
              </a:rPr>
              <a:t>Tehnica dimensiunii optime a grupului</a:t>
            </a:r>
            <a:r>
              <a:rPr lang="ro-RO" altLang="ro-RO" b="1" smtClean="0"/>
              <a:t> </a:t>
            </a:r>
          </a:p>
          <a:p>
            <a:pPr marL="609600" indent="-609600" eaLnBrk="1" hangingPunct="1">
              <a:buFontTx/>
              <a:buNone/>
            </a:pPr>
            <a:endParaRPr lang="ro-RO" altLang="ro-RO" b="1" smtClean="0"/>
          </a:p>
          <a:p>
            <a:pPr marL="609600" indent="-609600" eaLnBrk="1" hangingPunct="1">
              <a:buFontTx/>
              <a:buNone/>
            </a:pPr>
            <a:r>
              <a:rPr lang="ro-RO" altLang="ro-RO" b="1" smtClean="0"/>
              <a:t>Cadrul didactic va ţine seama de experienţa practică acumulată prin utilizarea acestei metode, care indică dimensiuni optime ale grupului având drept limite 20 - 30 participanţi.</a:t>
            </a:r>
            <a:endParaRPr lang="en-GB" altLang="ro-RO" b="1" smtClean="0"/>
          </a:p>
        </p:txBody>
      </p:sp>
    </p:spTree>
    <p:extLst>
      <p:ext uri="{BB962C8B-B14F-4D97-AF65-F5344CB8AC3E}">
        <p14:creationId xmlns:p14="http://schemas.microsoft.com/office/powerpoint/2010/main" val="31461537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4" name="Rectangle 2"/>
          <p:cNvSpPr>
            <a:spLocks noGrp="1" noChangeArrowheads="1"/>
          </p:cNvSpPr>
          <p:nvPr>
            <p:ph type="title"/>
          </p:nvPr>
        </p:nvSpPr>
        <p:spPr>
          <a:xfrm>
            <a:off x="457200" y="228600"/>
            <a:ext cx="8229600" cy="1039813"/>
          </a:xfrm>
        </p:spPr>
        <p:txBody>
          <a:bodyPr>
            <a:normAutofit fontScale="90000"/>
          </a:bodyPr>
          <a:lstStyle/>
          <a:p>
            <a:pPr eaLnBrk="1" hangingPunct="1">
              <a:defRPr/>
            </a:pPr>
            <a:r>
              <a:rPr lang="ro-RO" altLang="ro-RO" sz="2800" b="1"/>
              <a:t>METODE DE INSTRUIRE</a:t>
            </a:r>
            <a:r>
              <a:rPr lang="ro-RO" altLang="ro-RO" sz="2800"/>
              <a:t/>
            </a:r>
            <a:br>
              <a:rPr lang="ro-RO" altLang="ro-RO" sz="2800"/>
            </a:br>
            <a:r>
              <a:rPr lang="ro-RO" altLang="ro-RO" sz="2800" b="1"/>
              <a:t>Metoda discuţiei dirijate</a:t>
            </a:r>
            <a:r>
              <a:rPr lang="ro-RO" altLang="ro-RO" sz="2800"/>
              <a:t/>
            </a:r>
            <a:br>
              <a:rPr lang="ro-RO" altLang="ro-RO" sz="2800"/>
            </a:br>
            <a:endParaRPr lang="en-US" altLang="ro-RO" sz="2800" b="1">
              <a:solidFill>
                <a:srgbClr val="00FF00"/>
              </a:solidFill>
            </a:endParaRPr>
          </a:p>
        </p:txBody>
      </p:sp>
      <p:sp>
        <p:nvSpPr>
          <p:cNvPr id="35843" name="Rectangle 3"/>
          <p:cNvSpPr>
            <a:spLocks noGrp="1" noChangeArrowheads="1"/>
          </p:cNvSpPr>
          <p:nvPr>
            <p:ph idx="1"/>
          </p:nvPr>
        </p:nvSpPr>
        <p:spPr>
          <a:xfrm>
            <a:off x="0" y="1341438"/>
            <a:ext cx="9144000" cy="5516562"/>
          </a:xfrm>
        </p:spPr>
        <p:txBody>
          <a:bodyPr/>
          <a:lstStyle/>
          <a:p>
            <a:pPr marL="609600" indent="-609600" eaLnBrk="1" hangingPunct="1">
              <a:buFontTx/>
              <a:buNone/>
            </a:pPr>
            <a:r>
              <a:rPr lang="ro-RO" altLang="ro-RO" sz="4000" b="1" smtClean="0">
                <a:solidFill>
                  <a:srgbClr val="00FF00"/>
                </a:solidFill>
              </a:rPr>
              <a:t>Tehnici caracteristice</a:t>
            </a:r>
          </a:p>
          <a:p>
            <a:pPr marL="609600" indent="-609600" eaLnBrk="1" hangingPunct="1">
              <a:buFontTx/>
              <a:buNone/>
            </a:pPr>
            <a:endParaRPr lang="ro-RO" altLang="ro-RO" b="1" i="1" smtClean="0"/>
          </a:p>
          <a:p>
            <a:pPr marL="609600" indent="-609600" eaLnBrk="1" hangingPunct="1">
              <a:buFontTx/>
              <a:buNone/>
            </a:pPr>
            <a:r>
              <a:rPr lang="ro-RO" altLang="ro-RO" b="1" i="1" smtClean="0">
                <a:solidFill>
                  <a:srgbClr val="00FF00"/>
                </a:solidFill>
              </a:rPr>
              <a:t>Tehnica facilitării spaţiale a comunicării</a:t>
            </a:r>
            <a:endParaRPr lang="ro-RO" altLang="ro-RO" b="1" smtClean="0">
              <a:solidFill>
                <a:srgbClr val="00FF00"/>
              </a:solidFill>
            </a:endParaRPr>
          </a:p>
          <a:p>
            <a:pPr marL="609600" indent="-609600" eaLnBrk="1" hangingPunct="1">
              <a:buFontTx/>
              <a:buNone/>
            </a:pPr>
            <a:endParaRPr lang="ro-RO" altLang="ro-RO" b="1" smtClean="0"/>
          </a:p>
          <a:p>
            <a:pPr marL="609600" indent="-609600" eaLnBrk="1" hangingPunct="1">
              <a:buFontTx/>
              <a:buNone/>
            </a:pPr>
            <a:r>
              <a:rPr lang="ro-RO" altLang="ro-RO" b="1" smtClean="0"/>
              <a:t>Cadrul didactic va încuraja participanţii să adopte o aşezare care să le permită stabilirea contactului vizual cu colegii de discuţie. Aşezarea în semicerc sau în cerc reprezintă primele două opţiuni de luat în consideraţie.</a:t>
            </a:r>
          </a:p>
        </p:txBody>
      </p:sp>
    </p:spTree>
    <p:extLst>
      <p:ext uri="{BB962C8B-B14F-4D97-AF65-F5344CB8AC3E}">
        <p14:creationId xmlns:p14="http://schemas.microsoft.com/office/powerpoint/2010/main" val="32393894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2"/>
          <p:cNvSpPr>
            <a:spLocks noGrp="1" noChangeArrowheads="1"/>
          </p:cNvSpPr>
          <p:nvPr>
            <p:ph type="title"/>
          </p:nvPr>
        </p:nvSpPr>
        <p:spPr>
          <a:xfrm>
            <a:off x="457200" y="228600"/>
            <a:ext cx="8229600" cy="1039813"/>
          </a:xfrm>
        </p:spPr>
        <p:txBody>
          <a:bodyPr>
            <a:normAutofit fontScale="90000"/>
          </a:bodyPr>
          <a:lstStyle/>
          <a:p>
            <a:pPr eaLnBrk="1" hangingPunct="1">
              <a:defRPr/>
            </a:pPr>
            <a:r>
              <a:rPr lang="ro-RO" altLang="ro-RO" sz="2800" b="1"/>
              <a:t>METODE DE INSTRUIRE</a:t>
            </a:r>
            <a:r>
              <a:rPr lang="ro-RO" altLang="ro-RO" sz="2800"/>
              <a:t/>
            </a:r>
            <a:br>
              <a:rPr lang="ro-RO" altLang="ro-RO" sz="2800"/>
            </a:br>
            <a:r>
              <a:rPr lang="ro-RO" altLang="ro-RO" sz="2800" b="1"/>
              <a:t>Metoda discuţiei dirijate</a:t>
            </a:r>
            <a:r>
              <a:rPr lang="ro-RO" altLang="ro-RO" sz="2800"/>
              <a:t/>
            </a:r>
            <a:br>
              <a:rPr lang="ro-RO" altLang="ro-RO" sz="2800"/>
            </a:br>
            <a:endParaRPr lang="en-US" altLang="ro-RO" sz="2800" b="1">
              <a:solidFill>
                <a:srgbClr val="00FF00"/>
              </a:solidFill>
            </a:endParaRPr>
          </a:p>
        </p:txBody>
      </p:sp>
      <p:sp>
        <p:nvSpPr>
          <p:cNvPr id="36867" name="Rectangle 3"/>
          <p:cNvSpPr>
            <a:spLocks noGrp="1" noChangeArrowheads="1"/>
          </p:cNvSpPr>
          <p:nvPr>
            <p:ph idx="1"/>
          </p:nvPr>
        </p:nvSpPr>
        <p:spPr>
          <a:xfrm>
            <a:off x="0" y="1341438"/>
            <a:ext cx="9144000" cy="5516562"/>
          </a:xfrm>
        </p:spPr>
        <p:txBody>
          <a:bodyPr/>
          <a:lstStyle/>
          <a:p>
            <a:pPr marL="609600" indent="-609600" eaLnBrk="1" hangingPunct="1">
              <a:buFontTx/>
              <a:buNone/>
            </a:pPr>
            <a:r>
              <a:rPr lang="ro-RO" altLang="ro-RO" sz="4000" b="1" smtClean="0">
                <a:solidFill>
                  <a:srgbClr val="00FF00"/>
                </a:solidFill>
              </a:rPr>
              <a:t>Tehnici caracteristice</a:t>
            </a:r>
          </a:p>
          <a:p>
            <a:pPr marL="609600" indent="-609600" eaLnBrk="1" hangingPunct="1">
              <a:buFontTx/>
              <a:buNone/>
            </a:pPr>
            <a:endParaRPr lang="ro-RO" altLang="ro-RO" b="1" i="1" smtClean="0"/>
          </a:p>
          <a:p>
            <a:pPr marL="609600" indent="-609600" eaLnBrk="1" hangingPunct="1">
              <a:buFontTx/>
              <a:buNone/>
            </a:pPr>
            <a:r>
              <a:rPr lang="ro-RO" altLang="ro-RO" b="1" i="1" smtClean="0">
                <a:solidFill>
                  <a:srgbClr val="00FF00"/>
                </a:solidFill>
              </a:rPr>
              <a:t>Tehnica pregătirii şi anunţării temelor cheie</a:t>
            </a:r>
          </a:p>
          <a:p>
            <a:pPr marL="609600" indent="-609600" eaLnBrk="1" hangingPunct="1">
              <a:buFontTx/>
              <a:buNone/>
            </a:pPr>
            <a:endParaRPr lang="ro-RO" altLang="ro-RO" b="1" i="1" smtClean="0"/>
          </a:p>
          <a:p>
            <a:pPr marL="609600" indent="-609600" eaLnBrk="1" hangingPunct="1">
              <a:buFontTx/>
              <a:buNone/>
            </a:pPr>
            <a:r>
              <a:rPr lang="ro-RO" altLang="ro-RO" b="1" smtClean="0"/>
              <a:t>Lista cuprinzând temele cheie ale discuţiei se va afla în posesia cadrului didactic, iar acesta fi cel ce va enunţa fiecare nouă temă de discuţie.</a:t>
            </a:r>
          </a:p>
        </p:txBody>
      </p:sp>
    </p:spTree>
    <p:extLst>
      <p:ext uri="{BB962C8B-B14F-4D97-AF65-F5344CB8AC3E}">
        <p14:creationId xmlns:p14="http://schemas.microsoft.com/office/powerpoint/2010/main" val="39662856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5682" name="Rectangle 2"/>
          <p:cNvSpPr>
            <a:spLocks noGrp="1" noChangeArrowheads="1"/>
          </p:cNvSpPr>
          <p:nvPr>
            <p:ph type="title"/>
          </p:nvPr>
        </p:nvSpPr>
        <p:spPr>
          <a:xfrm>
            <a:off x="457200" y="228600"/>
            <a:ext cx="8229600" cy="1039813"/>
          </a:xfrm>
        </p:spPr>
        <p:txBody>
          <a:bodyPr>
            <a:normAutofit fontScale="90000"/>
          </a:bodyPr>
          <a:lstStyle/>
          <a:p>
            <a:pPr eaLnBrk="1" hangingPunct="1">
              <a:defRPr/>
            </a:pPr>
            <a:r>
              <a:rPr lang="ro-RO" altLang="ro-RO" sz="2800" b="1"/>
              <a:t>METODE DE INSTRUIRE</a:t>
            </a:r>
            <a:r>
              <a:rPr lang="ro-RO" altLang="ro-RO" sz="2800"/>
              <a:t/>
            </a:r>
            <a:br>
              <a:rPr lang="ro-RO" altLang="ro-RO" sz="2800"/>
            </a:br>
            <a:r>
              <a:rPr lang="ro-RO" altLang="ro-RO" sz="2800" b="1"/>
              <a:t>Metoda discuţiei dirijate</a:t>
            </a:r>
            <a:r>
              <a:rPr lang="ro-RO" altLang="ro-RO" sz="2800"/>
              <a:t/>
            </a:r>
            <a:br>
              <a:rPr lang="ro-RO" altLang="ro-RO" sz="2800"/>
            </a:br>
            <a:endParaRPr lang="en-US" altLang="ro-RO" sz="2800" b="1">
              <a:solidFill>
                <a:srgbClr val="00FF00"/>
              </a:solidFill>
            </a:endParaRPr>
          </a:p>
        </p:txBody>
      </p:sp>
      <p:sp>
        <p:nvSpPr>
          <p:cNvPr id="37891" name="Rectangle 3"/>
          <p:cNvSpPr>
            <a:spLocks noGrp="1" noChangeArrowheads="1"/>
          </p:cNvSpPr>
          <p:nvPr>
            <p:ph idx="1"/>
          </p:nvPr>
        </p:nvSpPr>
        <p:spPr>
          <a:xfrm>
            <a:off x="0" y="1341438"/>
            <a:ext cx="9144000" cy="5516562"/>
          </a:xfrm>
        </p:spPr>
        <p:txBody>
          <a:bodyPr/>
          <a:lstStyle/>
          <a:p>
            <a:pPr marL="609600" indent="-609600" eaLnBrk="1" hangingPunct="1">
              <a:buFontTx/>
              <a:buNone/>
            </a:pPr>
            <a:r>
              <a:rPr lang="ro-RO" altLang="ro-RO" sz="4000" b="1" smtClean="0">
                <a:solidFill>
                  <a:srgbClr val="00FF00"/>
                </a:solidFill>
              </a:rPr>
              <a:t>Tehnici caracteristice</a:t>
            </a:r>
          </a:p>
          <a:p>
            <a:pPr marL="609600" indent="-609600" eaLnBrk="1" hangingPunct="1">
              <a:buFontTx/>
              <a:buNone/>
            </a:pPr>
            <a:endParaRPr lang="ro-RO" altLang="ro-RO" b="1" i="1" smtClean="0"/>
          </a:p>
          <a:p>
            <a:pPr marL="609600" indent="-609600" eaLnBrk="1" hangingPunct="1">
              <a:buFontTx/>
              <a:buNone/>
            </a:pPr>
            <a:r>
              <a:rPr lang="ro-RO" altLang="ro-RO" b="1" i="1" smtClean="0">
                <a:solidFill>
                  <a:srgbClr val="00FF00"/>
                </a:solidFill>
              </a:rPr>
              <a:t>Tehnica orientării discuţiilor prin sintetizări şi reformulări</a:t>
            </a:r>
            <a:r>
              <a:rPr lang="ro-RO" altLang="ro-RO" b="1" i="1" smtClean="0"/>
              <a:t> </a:t>
            </a:r>
          </a:p>
          <a:p>
            <a:pPr marL="609600" indent="-609600" eaLnBrk="1" hangingPunct="1">
              <a:buFontTx/>
              <a:buNone/>
            </a:pPr>
            <a:endParaRPr lang="ro-RO" altLang="ro-RO" b="1" i="1" smtClean="0"/>
          </a:p>
          <a:p>
            <a:pPr marL="609600" indent="-609600" eaLnBrk="1" hangingPunct="1">
              <a:buFontTx/>
              <a:buNone/>
            </a:pPr>
            <a:r>
              <a:rPr lang="ro-RO" altLang="ro-RO" b="1" smtClean="0"/>
              <a:t>Cadrul didactic va prefera să orienteze discuţiile prin sintetizări şi reformulări ale contribuţiilor participanţilor.</a:t>
            </a:r>
            <a:r>
              <a:rPr lang="ro-RO" altLang="ro-RO" smtClean="0"/>
              <a:t> </a:t>
            </a:r>
          </a:p>
        </p:txBody>
      </p:sp>
    </p:spTree>
    <p:extLst>
      <p:ext uri="{BB962C8B-B14F-4D97-AF65-F5344CB8AC3E}">
        <p14:creationId xmlns:p14="http://schemas.microsoft.com/office/powerpoint/2010/main" val="24925009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Rectangle 2"/>
          <p:cNvSpPr>
            <a:spLocks noGrp="1" noChangeArrowheads="1"/>
          </p:cNvSpPr>
          <p:nvPr>
            <p:ph type="title"/>
          </p:nvPr>
        </p:nvSpPr>
        <p:spPr>
          <a:xfrm>
            <a:off x="457200" y="228600"/>
            <a:ext cx="8229600" cy="1039813"/>
          </a:xfrm>
        </p:spPr>
        <p:txBody>
          <a:bodyPr>
            <a:normAutofit fontScale="90000"/>
          </a:bodyPr>
          <a:lstStyle/>
          <a:p>
            <a:pPr eaLnBrk="1" hangingPunct="1">
              <a:defRPr/>
            </a:pPr>
            <a:r>
              <a:rPr lang="ro-RO" altLang="ro-RO" sz="2800" b="1"/>
              <a:t>METODE DE INSTRUIRE</a:t>
            </a:r>
            <a:r>
              <a:rPr lang="ro-RO" altLang="ro-RO" sz="2800"/>
              <a:t/>
            </a:r>
            <a:br>
              <a:rPr lang="ro-RO" altLang="ro-RO" sz="2800"/>
            </a:br>
            <a:r>
              <a:rPr lang="ro-RO" altLang="ro-RO" sz="2800" b="1"/>
              <a:t>Metoda discuţiei dirijate</a:t>
            </a:r>
            <a:r>
              <a:rPr lang="ro-RO" altLang="ro-RO" sz="2800"/>
              <a:t/>
            </a:r>
            <a:br>
              <a:rPr lang="ro-RO" altLang="ro-RO" sz="2800"/>
            </a:br>
            <a:endParaRPr lang="en-US" altLang="ro-RO" sz="2800" b="1">
              <a:solidFill>
                <a:srgbClr val="00FF00"/>
              </a:solidFill>
            </a:endParaRPr>
          </a:p>
        </p:txBody>
      </p:sp>
      <p:sp>
        <p:nvSpPr>
          <p:cNvPr id="38915" name="Rectangle 3"/>
          <p:cNvSpPr>
            <a:spLocks noGrp="1" noChangeArrowheads="1"/>
          </p:cNvSpPr>
          <p:nvPr>
            <p:ph idx="1"/>
          </p:nvPr>
        </p:nvSpPr>
        <p:spPr>
          <a:xfrm>
            <a:off x="0" y="1341438"/>
            <a:ext cx="9144000" cy="5516562"/>
          </a:xfrm>
        </p:spPr>
        <p:txBody>
          <a:bodyPr/>
          <a:lstStyle/>
          <a:p>
            <a:pPr marL="609600" indent="-609600" eaLnBrk="1" hangingPunct="1">
              <a:buFontTx/>
              <a:buNone/>
            </a:pPr>
            <a:r>
              <a:rPr lang="ro-RO" altLang="ro-RO" sz="4000" b="1" smtClean="0">
                <a:solidFill>
                  <a:srgbClr val="00FF00"/>
                </a:solidFill>
              </a:rPr>
              <a:t>Tehnici caracteristice</a:t>
            </a:r>
          </a:p>
          <a:p>
            <a:pPr marL="609600" indent="-609600" eaLnBrk="1" hangingPunct="1">
              <a:buFontTx/>
              <a:buNone/>
            </a:pPr>
            <a:endParaRPr lang="ro-RO" altLang="ro-RO" b="1" i="1" smtClean="0"/>
          </a:p>
          <a:p>
            <a:pPr marL="609600" indent="-609600" eaLnBrk="1" hangingPunct="1">
              <a:buFontTx/>
              <a:buNone/>
            </a:pPr>
            <a:r>
              <a:rPr lang="ro-RO" altLang="ro-RO" b="1" i="1" smtClean="0">
                <a:solidFill>
                  <a:srgbClr val="00FF00"/>
                </a:solidFill>
              </a:rPr>
              <a:t>Tehnica moderării</a:t>
            </a:r>
            <a:r>
              <a:rPr lang="ro-RO" altLang="ro-RO" b="1" i="1" smtClean="0"/>
              <a:t> </a:t>
            </a:r>
          </a:p>
          <a:p>
            <a:pPr marL="609600" indent="-609600" eaLnBrk="1" hangingPunct="1">
              <a:buFontTx/>
              <a:buNone/>
            </a:pPr>
            <a:endParaRPr lang="ro-RO" altLang="ro-RO" b="1" smtClean="0"/>
          </a:p>
          <a:p>
            <a:pPr marL="609600" indent="-609600" eaLnBrk="1" hangingPunct="1">
              <a:buFontTx/>
              <a:buNone/>
            </a:pPr>
            <a:r>
              <a:rPr lang="ro-RO" altLang="ro-RO" b="1" smtClean="0"/>
              <a:t>În contextul acestei metode, tehnica presupune în principal egalizarea participării şi stimularea, respectiv controlul liderilor de discuţii productivi sau contra-productivi, care se afirmă în cadrul grupului.</a:t>
            </a:r>
          </a:p>
        </p:txBody>
      </p:sp>
    </p:spTree>
    <p:extLst>
      <p:ext uri="{BB962C8B-B14F-4D97-AF65-F5344CB8AC3E}">
        <p14:creationId xmlns:p14="http://schemas.microsoft.com/office/powerpoint/2010/main" val="36164290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TotalTime>
  <Words>749</Words>
  <Application>Microsoft Office PowerPoint</Application>
  <PresentationFormat>Expunere pe ecran (4:3)</PresentationFormat>
  <Paragraphs>91</Paragraphs>
  <Slides>15</Slides>
  <Notes>0</Notes>
  <HiddenSlides>0</HiddenSlides>
  <MMClips>0</MMClips>
  <ScaleCrop>false</ScaleCrop>
  <HeadingPairs>
    <vt:vector size="4" baseType="variant">
      <vt:variant>
        <vt:lpstr>Temă</vt:lpstr>
      </vt:variant>
      <vt:variant>
        <vt:i4>1</vt:i4>
      </vt:variant>
      <vt:variant>
        <vt:lpstr>Titluri diapozitive</vt:lpstr>
      </vt:variant>
      <vt:variant>
        <vt:i4>15</vt:i4>
      </vt:variant>
    </vt:vector>
  </HeadingPairs>
  <TitlesOfParts>
    <vt:vector size="16" baseType="lpstr">
      <vt:lpstr>Opulent</vt:lpstr>
      <vt:lpstr>Prezentare PowerPoint</vt:lpstr>
      <vt:lpstr> METODE DE INSTRUIRE Metoda discuţiei dirijate </vt:lpstr>
      <vt:lpstr> METODE DE INSTRUIRE Metoda discuţiei dirijate </vt:lpstr>
      <vt:lpstr>METODE DE INSTRUIRE Metoda discuţiei dirijate </vt:lpstr>
      <vt:lpstr>METODE DE INSTRUIRE Metoda discuţiei dirijate </vt:lpstr>
      <vt:lpstr>METODE DE INSTRUIRE Metoda discuţiei dirijate </vt:lpstr>
      <vt:lpstr>METODE DE INSTRUIRE Metoda discuţiei dirijate </vt:lpstr>
      <vt:lpstr>METODE DE INSTRUIRE Metoda discuţiei dirijate </vt:lpstr>
      <vt:lpstr>METODE DE INSTRUIRE Metoda discuţiei dirijate </vt:lpstr>
      <vt:lpstr>METODE DE INSTRUIRE Metoda discuţiei dirijate </vt:lpstr>
      <vt:lpstr>METODE DE INSTRUIRE Metoda discuţiei dirijate </vt:lpstr>
      <vt:lpstr>METODE DE INSTRUIRE Metoda discuţiei dirijate </vt:lpstr>
      <vt:lpstr>METODE DE INSTRUIRE Metoda discuţiei dirijate </vt:lpstr>
      <vt:lpstr>METODE DE INSTRUIRE Metoda discuţiei dirijate </vt:lpstr>
      <vt:lpstr>METODE DE INSTRUIRE Metoda discuţiei dirijate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Prezentare PowerPoint</dc:title>
  <dc:creator>Petru</dc:creator>
  <cp:lastModifiedBy>Petru</cp:lastModifiedBy>
  <cp:revision>2</cp:revision>
  <dcterms:created xsi:type="dcterms:W3CDTF">2018-10-12T21:26:06Z</dcterms:created>
  <dcterms:modified xsi:type="dcterms:W3CDTF">2018-10-12T21:35:13Z</dcterms:modified>
</cp:coreProperties>
</file>